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29" d="100"/>
          <a:sy n="29" d="100"/>
        </p:scale>
        <p:origin x="180" y="21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4"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008012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420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2"/>
            <a:ext cx="30674099" cy="8757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9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9900">
                <a:solidFill>
                  <a:schemeClr val="dk1"/>
                </a:solidFill>
              </a:defRPr>
            </a:lvl2pPr>
            <a:lvl3pPr lvl="2" indent="0" algn="ctr">
              <a:spcBef>
                <a:spcPts val="0"/>
              </a:spcBef>
              <a:buClr>
                <a:schemeClr val="dk1"/>
              </a:buClr>
              <a:buFont typeface="Arial"/>
              <a:buNone/>
              <a:defRPr sz="19900">
                <a:solidFill>
                  <a:schemeClr val="dk1"/>
                </a:solidFill>
              </a:defRPr>
            </a:lvl3pPr>
            <a:lvl4pPr lvl="3" indent="0" algn="ctr">
              <a:spcBef>
                <a:spcPts val="0"/>
              </a:spcBef>
              <a:buClr>
                <a:schemeClr val="dk1"/>
              </a:buClr>
              <a:buFont typeface="Arial"/>
              <a:buNone/>
              <a:defRPr sz="19900">
                <a:solidFill>
                  <a:schemeClr val="dk1"/>
                </a:solidFill>
              </a:defRPr>
            </a:lvl4pPr>
            <a:lvl5pPr lvl="4" indent="0" algn="ctr">
              <a:spcBef>
                <a:spcPts val="0"/>
              </a:spcBef>
              <a:buClr>
                <a:schemeClr val="dk1"/>
              </a:buClr>
              <a:buFont typeface="Arial"/>
              <a:buNone/>
              <a:defRPr sz="19900">
                <a:solidFill>
                  <a:schemeClr val="dk1"/>
                </a:solidFill>
              </a:defRPr>
            </a:lvl5pPr>
            <a:lvl6pPr lvl="5" indent="0" algn="ctr">
              <a:spcBef>
                <a:spcPts val="0"/>
              </a:spcBef>
              <a:buClr>
                <a:schemeClr val="dk1"/>
              </a:buClr>
              <a:buFont typeface="Arial"/>
              <a:buNone/>
              <a:defRPr sz="19900">
                <a:solidFill>
                  <a:schemeClr val="dk1"/>
                </a:solidFill>
              </a:defRPr>
            </a:lvl6pPr>
            <a:lvl7pPr lvl="6" indent="0" algn="ctr">
              <a:spcBef>
                <a:spcPts val="0"/>
              </a:spcBef>
              <a:buClr>
                <a:schemeClr val="dk1"/>
              </a:buClr>
              <a:buFont typeface="Arial"/>
              <a:buNone/>
              <a:defRPr sz="19900">
                <a:solidFill>
                  <a:schemeClr val="dk1"/>
                </a:solidFill>
              </a:defRPr>
            </a:lvl7pPr>
            <a:lvl8pPr lvl="7" indent="0" algn="ctr">
              <a:spcBef>
                <a:spcPts val="0"/>
              </a:spcBef>
              <a:buClr>
                <a:schemeClr val="dk1"/>
              </a:buClr>
              <a:buFont typeface="Arial"/>
              <a:buNone/>
              <a:defRPr sz="19900">
                <a:solidFill>
                  <a:schemeClr val="dk1"/>
                </a:solidFill>
              </a:defRPr>
            </a:lvl8pPr>
            <a:lvl9pPr lvl="8" indent="0" algn="ctr">
              <a:spcBef>
                <a:spcPts val="0"/>
              </a:spcBef>
              <a:buClr>
                <a:schemeClr val="dk1"/>
              </a:buClr>
              <a:buFont typeface="Arial"/>
              <a:buNone/>
              <a:defRPr sz="19900">
                <a:solidFill>
                  <a:schemeClr val="dk1"/>
                </a:solidFill>
              </a:defRPr>
            </a:lvl9pPr>
          </a:lstStyle>
          <a:p>
            <a:endParaRPr/>
          </a:p>
        </p:txBody>
      </p:sp>
      <p:sp>
        <p:nvSpPr>
          <p:cNvPr id="11" name="Shape 11"/>
          <p:cNvSpPr txBox="1">
            <a:spLocks noGrp="1"/>
          </p:cNvSpPr>
          <p:nvPr>
            <p:ph type="subTitle" idx="1"/>
          </p:nvPr>
        </p:nvSpPr>
        <p:spPr>
          <a:xfrm>
            <a:off x="1122120" y="12092265"/>
            <a:ext cx="30674099" cy="33818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6"/>
            <a:ext cx="30674099" cy="837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5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5900">
                <a:solidFill>
                  <a:schemeClr val="dk1"/>
                </a:solidFill>
              </a:defRPr>
            </a:lvl2pPr>
            <a:lvl3pPr lvl="2" indent="0" algn="ctr">
              <a:spcBef>
                <a:spcPts val="0"/>
              </a:spcBef>
              <a:buClr>
                <a:schemeClr val="dk1"/>
              </a:buClr>
              <a:buFont typeface="Arial"/>
              <a:buNone/>
              <a:defRPr sz="45900">
                <a:solidFill>
                  <a:schemeClr val="dk1"/>
                </a:solidFill>
              </a:defRPr>
            </a:lvl3pPr>
            <a:lvl4pPr lvl="3" indent="0" algn="ctr">
              <a:spcBef>
                <a:spcPts val="0"/>
              </a:spcBef>
              <a:buClr>
                <a:schemeClr val="dk1"/>
              </a:buClr>
              <a:buFont typeface="Arial"/>
              <a:buNone/>
              <a:defRPr sz="45900">
                <a:solidFill>
                  <a:schemeClr val="dk1"/>
                </a:solidFill>
              </a:defRPr>
            </a:lvl4pPr>
            <a:lvl5pPr lvl="4" indent="0" algn="ctr">
              <a:spcBef>
                <a:spcPts val="0"/>
              </a:spcBef>
              <a:buClr>
                <a:schemeClr val="dk1"/>
              </a:buClr>
              <a:buFont typeface="Arial"/>
              <a:buNone/>
              <a:defRPr sz="45900">
                <a:solidFill>
                  <a:schemeClr val="dk1"/>
                </a:solidFill>
              </a:defRPr>
            </a:lvl5pPr>
            <a:lvl6pPr lvl="5" indent="0" algn="ctr">
              <a:spcBef>
                <a:spcPts val="0"/>
              </a:spcBef>
              <a:buClr>
                <a:schemeClr val="dk1"/>
              </a:buClr>
              <a:buFont typeface="Arial"/>
              <a:buNone/>
              <a:defRPr sz="45900">
                <a:solidFill>
                  <a:schemeClr val="dk1"/>
                </a:solidFill>
              </a:defRPr>
            </a:lvl6pPr>
            <a:lvl7pPr lvl="6" indent="0" algn="ctr">
              <a:spcBef>
                <a:spcPts val="0"/>
              </a:spcBef>
              <a:buClr>
                <a:schemeClr val="dk1"/>
              </a:buClr>
              <a:buFont typeface="Arial"/>
              <a:buNone/>
              <a:defRPr sz="45900">
                <a:solidFill>
                  <a:schemeClr val="dk1"/>
                </a:solidFill>
              </a:defRPr>
            </a:lvl7pPr>
            <a:lvl8pPr lvl="7" indent="0" algn="ctr">
              <a:spcBef>
                <a:spcPts val="0"/>
              </a:spcBef>
              <a:buClr>
                <a:schemeClr val="dk1"/>
              </a:buClr>
              <a:buFont typeface="Arial"/>
              <a:buNone/>
              <a:defRPr sz="45900">
                <a:solidFill>
                  <a:schemeClr val="dk1"/>
                </a:solidFill>
              </a:defRPr>
            </a:lvl8pPr>
            <a:lvl9pPr lvl="8" indent="0" algn="ctr">
              <a:spcBef>
                <a:spcPts val="0"/>
              </a:spcBef>
              <a:buClr>
                <a:schemeClr val="dk1"/>
              </a:buClr>
              <a:buFont typeface="Arial"/>
              <a:buNone/>
              <a:defRPr sz="45900">
                <a:solidFill>
                  <a:schemeClr val="dk1"/>
                </a:solidFill>
              </a:defRPr>
            </a:lvl9pPr>
          </a:lstStyle>
          <a:p>
            <a:endParaRPr/>
          </a:p>
        </p:txBody>
      </p:sp>
      <p:sp>
        <p:nvSpPr>
          <p:cNvPr id="46" name="Shape 46"/>
          <p:cNvSpPr txBox="1">
            <a:spLocks noGrp="1"/>
          </p:cNvSpPr>
          <p:nvPr>
            <p:ph type="body" idx="1"/>
          </p:nvPr>
        </p:nvSpPr>
        <p:spPr>
          <a:xfrm>
            <a:off x="1122120" y="13449493"/>
            <a:ext cx="30674099" cy="55500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099" cy="3591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38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3800">
                <a:solidFill>
                  <a:schemeClr val="dk1"/>
                </a:solidFill>
              </a:defRPr>
            </a:lvl2pPr>
            <a:lvl3pPr lvl="2" indent="0" algn="ctr">
              <a:spcBef>
                <a:spcPts val="0"/>
              </a:spcBef>
              <a:buClr>
                <a:schemeClr val="dk1"/>
              </a:buClr>
              <a:buFont typeface="Arial"/>
              <a:buNone/>
              <a:defRPr sz="13800">
                <a:solidFill>
                  <a:schemeClr val="dk1"/>
                </a:solidFill>
              </a:defRPr>
            </a:lvl3pPr>
            <a:lvl4pPr lvl="3" indent="0" algn="ctr">
              <a:spcBef>
                <a:spcPts val="0"/>
              </a:spcBef>
              <a:buClr>
                <a:schemeClr val="dk1"/>
              </a:buClr>
              <a:buFont typeface="Arial"/>
              <a:buNone/>
              <a:defRPr sz="13800">
                <a:solidFill>
                  <a:schemeClr val="dk1"/>
                </a:solidFill>
              </a:defRPr>
            </a:lvl4pPr>
            <a:lvl5pPr lvl="4" indent="0" algn="ctr">
              <a:spcBef>
                <a:spcPts val="0"/>
              </a:spcBef>
              <a:buClr>
                <a:schemeClr val="dk1"/>
              </a:buClr>
              <a:buFont typeface="Arial"/>
              <a:buNone/>
              <a:defRPr sz="13800">
                <a:solidFill>
                  <a:schemeClr val="dk1"/>
                </a:solidFill>
              </a:defRPr>
            </a:lvl5pPr>
            <a:lvl6pPr lvl="5" indent="0" algn="ctr">
              <a:spcBef>
                <a:spcPts val="0"/>
              </a:spcBef>
              <a:buClr>
                <a:schemeClr val="dk1"/>
              </a:buClr>
              <a:buFont typeface="Arial"/>
              <a:buNone/>
              <a:defRPr sz="13800">
                <a:solidFill>
                  <a:schemeClr val="dk1"/>
                </a:solidFill>
              </a:defRPr>
            </a:lvl6pPr>
            <a:lvl7pPr lvl="6" indent="0" algn="ctr">
              <a:spcBef>
                <a:spcPts val="0"/>
              </a:spcBef>
              <a:buClr>
                <a:schemeClr val="dk1"/>
              </a:buClr>
              <a:buFont typeface="Arial"/>
              <a:buNone/>
              <a:defRPr sz="13800">
                <a:solidFill>
                  <a:schemeClr val="dk1"/>
                </a:solidFill>
              </a:defRPr>
            </a:lvl7pPr>
            <a:lvl8pPr lvl="7" indent="0" algn="ctr">
              <a:spcBef>
                <a:spcPts val="0"/>
              </a:spcBef>
              <a:buClr>
                <a:schemeClr val="dk1"/>
              </a:buClr>
              <a:buFont typeface="Arial"/>
              <a:buNone/>
              <a:defRPr sz="13800">
                <a:solidFill>
                  <a:schemeClr val="dk1"/>
                </a:solidFill>
              </a:defRPr>
            </a:lvl8pPr>
            <a:lvl9pPr lvl="8" indent="0" algn="ctr">
              <a:spcBef>
                <a:spcPts val="0"/>
              </a:spcBef>
              <a:buClr>
                <a:schemeClr val="dk1"/>
              </a:buClr>
              <a:buFont typeface="Arial"/>
              <a:buNone/>
              <a:defRPr sz="13800">
                <a:solidFill>
                  <a:schemeClr val="dk1"/>
                </a:solidFill>
              </a:defRPr>
            </a:lvl9pPr>
          </a:lstStyle>
          <a:p>
            <a:endParaRPr/>
          </a:p>
        </p:txBody>
      </p:sp>
      <p:sp>
        <p:nvSpPr>
          <p:cNvPr id="15" name="Shape 15"/>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18" name="Shape 18"/>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2" name="Shape 22"/>
          <p:cNvSpPr txBox="1">
            <a:spLocks noGrp="1"/>
          </p:cNvSpPr>
          <p:nvPr>
            <p:ph type="body" idx="1"/>
          </p:nvPr>
        </p:nvSpPr>
        <p:spPr>
          <a:xfrm>
            <a:off x="112211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1739663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7" name="Shape 2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19" y="2370559"/>
            <a:ext cx="10108800" cy="322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9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9200">
                <a:solidFill>
                  <a:schemeClr val="dk1"/>
                </a:solidFill>
              </a:defRPr>
            </a:lvl2pPr>
            <a:lvl3pPr lvl="2" indent="0">
              <a:spcBef>
                <a:spcPts val="0"/>
              </a:spcBef>
              <a:buClr>
                <a:schemeClr val="dk1"/>
              </a:buClr>
              <a:buFont typeface="Arial"/>
              <a:buNone/>
              <a:defRPr sz="9200">
                <a:solidFill>
                  <a:schemeClr val="dk1"/>
                </a:solidFill>
              </a:defRPr>
            </a:lvl3pPr>
            <a:lvl4pPr lvl="3" indent="0">
              <a:spcBef>
                <a:spcPts val="0"/>
              </a:spcBef>
              <a:buClr>
                <a:schemeClr val="dk1"/>
              </a:buClr>
              <a:buFont typeface="Arial"/>
              <a:buNone/>
              <a:defRPr sz="9200">
                <a:solidFill>
                  <a:schemeClr val="dk1"/>
                </a:solidFill>
              </a:defRPr>
            </a:lvl4pPr>
            <a:lvl5pPr lvl="4" indent="0">
              <a:spcBef>
                <a:spcPts val="0"/>
              </a:spcBef>
              <a:buClr>
                <a:schemeClr val="dk1"/>
              </a:buClr>
              <a:buFont typeface="Arial"/>
              <a:buNone/>
              <a:defRPr sz="9200">
                <a:solidFill>
                  <a:schemeClr val="dk1"/>
                </a:solidFill>
              </a:defRPr>
            </a:lvl5pPr>
            <a:lvl6pPr lvl="5" indent="0">
              <a:spcBef>
                <a:spcPts val="0"/>
              </a:spcBef>
              <a:buClr>
                <a:schemeClr val="dk1"/>
              </a:buClr>
              <a:buFont typeface="Arial"/>
              <a:buNone/>
              <a:defRPr sz="9200">
                <a:solidFill>
                  <a:schemeClr val="dk1"/>
                </a:solidFill>
              </a:defRPr>
            </a:lvl6pPr>
            <a:lvl7pPr lvl="6" indent="0">
              <a:spcBef>
                <a:spcPts val="0"/>
              </a:spcBef>
              <a:buClr>
                <a:schemeClr val="dk1"/>
              </a:buClr>
              <a:buFont typeface="Arial"/>
              <a:buNone/>
              <a:defRPr sz="9200">
                <a:solidFill>
                  <a:schemeClr val="dk1"/>
                </a:solidFill>
              </a:defRPr>
            </a:lvl7pPr>
            <a:lvl8pPr lvl="7" indent="0">
              <a:spcBef>
                <a:spcPts val="0"/>
              </a:spcBef>
              <a:buClr>
                <a:schemeClr val="dk1"/>
              </a:buClr>
              <a:buFont typeface="Arial"/>
              <a:buNone/>
              <a:defRPr sz="9200">
                <a:solidFill>
                  <a:schemeClr val="dk1"/>
                </a:solidFill>
              </a:defRPr>
            </a:lvl8pPr>
            <a:lvl9pPr lvl="8" indent="0">
              <a:spcBef>
                <a:spcPts val="0"/>
              </a:spcBef>
              <a:buClr>
                <a:schemeClr val="dk1"/>
              </a:buClr>
              <a:buFont typeface="Arial"/>
              <a:buNone/>
              <a:defRPr sz="9200">
                <a:solidFill>
                  <a:schemeClr val="dk1"/>
                </a:solidFill>
              </a:defRPr>
            </a:lvl9pPr>
          </a:lstStyle>
          <a:p>
            <a:endParaRPr/>
          </a:p>
        </p:txBody>
      </p:sp>
      <p:sp>
        <p:nvSpPr>
          <p:cNvPr id="30" name="Shape 30"/>
          <p:cNvSpPr txBox="1">
            <a:spLocks noGrp="1"/>
          </p:cNvSpPr>
          <p:nvPr>
            <p:ph type="body" idx="1"/>
          </p:nvPr>
        </p:nvSpPr>
        <p:spPr>
          <a:xfrm>
            <a:off x="1122119" y="5928960"/>
            <a:ext cx="10108800" cy="13565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39"/>
            <a:ext cx="22924199" cy="17453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300">
                <a:solidFill>
                  <a:schemeClr val="dk1"/>
                </a:solidFill>
              </a:defRPr>
            </a:lvl2pPr>
            <a:lvl3pPr lvl="2" indent="0">
              <a:spcBef>
                <a:spcPts val="0"/>
              </a:spcBef>
              <a:buClr>
                <a:schemeClr val="dk1"/>
              </a:buClr>
              <a:buFont typeface="Arial"/>
              <a:buNone/>
              <a:defRPr sz="18300">
                <a:solidFill>
                  <a:schemeClr val="dk1"/>
                </a:solidFill>
              </a:defRPr>
            </a:lvl3pPr>
            <a:lvl4pPr lvl="3" indent="0">
              <a:spcBef>
                <a:spcPts val="0"/>
              </a:spcBef>
              <a:buClr>
                <a:schemeClr val="dk1"/>
              </a:buClr>
              <a:buFont typeface="Arial"/>
              <a:buNone/>
              <a:defRPr sz="18300">
                <a:solidFill>
                  <a:schemeClr val="dk1"/>
                </a:solidFill>
              </a:defRPr>
            </a:lvl4pPr>
            <a:lvl5pPr lvl="4" indent="0">
              <a:spcBef>
                <a:spcPts val="0"/>
              </a:spcBef>
              <a:buClr>
                <a:schemeClr val="dk1"/>
              </a:buClr>
              <a:buFont typeface="Arial"/>
              <a:buNone/>
              <a:defRPr sz="18300">
                <a:solidFill>
                  <a:schemeClr val="dk1"/>
                </a:solidFill>
              </a:defRPr>
            </a:lvl5pPr>
            <a:lvl6pPr lvl="5" indent="0">
              <a:spcBef>
                <a:spcPts val="0"/>
              </a:spcBef>
              <a:buClr>
                <a:schemeClr val="dk1"/>
              </a:buClr>
              <a:buFont typeface="Arial"/>
              <a:buNone/>
              <a:defRPr sz="18300">
                <a:solidFill>
                  <a:schemeClr val="dk1"/>
                </a:solidFill>
              </a:defRPr>
            </a:lvl6pPr>
            <a:lvl7pPr lvl="6" indent="0">
              <a:spcBef>
                <a:spcPts val="0"/>
              </a:spcBef>
              <a:buClr>
                <a:schemeClr val="dk1"/>
              </a:buClr>
              <a:buFont typeface="Arial"/>
              <a:buNone/>
              <a:defRPr sz="18300">
                <a:solidFill>
                  <a:schemeClr val="dk1"/>
                </a:solidFill>
              </a:defRPr>
            </a:lvl7pPr>
            <a:lvl8pPr lvl="7" indent="0">
              <a:spcBef>
                <a:spcPts val="0"/>
              </a:spcBef>
              <a:buClr>
                <a:schemeClr val="dk1"/>
              </a:buClr>
              <a:buFont typeface="Arial"/>
              <a:buNone/>
              <a:defRPr sz="18300">
                <a:solidFill>
                  <a:schemeClr val="dk1"/>
                </a:solidFill>
              </a:defRPr>
            </a:lvl8pPr>
            <a:lvl9pPr lvl="8" indent="0">
              <a:spcBef>
                <a:spcPts val="0"/>
              </a:spcBef>
              <a:buClr>
                <a:schemeClr val="dk1"/>
              </a:buClr>
              <a:buFont typeface="Arial"/>
              <a:buNone/>
              <a:defRPr sz="18300">
                <a:solidFill>
                  <a:schemeClr val="dk1"/>
                </a:solidFill>
              </a:defRPr>
            </a:lvl9pPr>
          </a:lstStyle>
          <a:p>
            <a:endParaRPr/>
          </a:p>
        </p:txBody>
      </p:sp>
      <p:sp>
        <p:nvSpPr>
          <p:cNvPr id="34" name="Shape 3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2"/>
            <a:ext cx="16459200" cy="21945599"/>
          </a:xfrm>
          <a:prstGeom prst="rect">
            <a:avLst/>
          </a:prstGeom>
          <a:solidFill>
            <a:schemeClr val="lt2"/>
          </a:solid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955800" y="5261546"/>
            <a:ext cx="14562599" cy="632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61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6100">
                <a:solidFill>
                  <a:schemeClr val="dk1"/>
                </a:solidFill>
              </a:defRPr>
            </a:lvl2pPr>
            <a:lvl3pPr lvl="2" indent="0" algn="ctr">
              <a:spcBef>
                <a:spcPts val="0"/>
              </a:spcBef>
              <a:buClr>
                <a:schemeClr val="dk1"/>
              </a:buClr>
              <a:buFont typeface="Arial"/>
              <a:buNone/>
              <a:defRPr sz="16100">
                <a:solidFill>
                  <a:schemeClr val="dk1"/>
                </a:solidFill>
              </a:defRPr>
            </a:lvl3pPr>
            <a:lvl4pPr lvl="3" indent="0" algn="ctr">
              <a:spcBef>
                <a:spcPts val="0"/>
              </a:spcBef>
              <a:buClr>
                <a:schemeClr val="dk1"/>
              </a:buClr>
              <a:buFont typeface="Arial"/>
              <a:buNone/>
              <a:defRPr sz="16100">
                <a:solidFill>
                  <a:schemeClr val="dk1"/>
                </a:solidFill>
              </a:defRPr>
            </a:lvl4pPr>
            <a:lvl5pPr lvl="4" indent="0" algn="ctr">
              <a:spcBef>
                <a:spcPts val="0"/>
              </a:spcBef>
              <a:buClr>
                <a:schemeClr val="dk1"/>
              </a:buClr>
              <a:buFont typeface="Arial"/>
              <a:buNone/>
              <a:defRPr sz="16100">
                <a:solidFill>
                  <a:schemeClr val="dk1"/>
                </a:solidFill>
              </a:defRPr>
            </a:lvl5pPr>
            <a:lvl6pPr lvl="5" indent="0" algn="ctr">
              <a:spcBef>
                <a:spcPts val="0"/>
              </a:spcBef>
              <a:buClr>
                <a:schemeClr val="dk1"/>
              </a:buClr>
              <a:buFont typeface="Arial"/>
              <a:buNone/>
              <a:defRPr sz="16100">
                <a:solidFill>
                  <a:schemeClr val="dk1"/>
                </a:solidFill>
              </a:defRPr>
            </a:lvl6pPr>
            <a:lvl7pPr lvl="6" indent="0" algn="ctr">
              <a:spcBef>
                <a:spcPts val="0"/>
              </a:spcBef>
              <a:buClr>
                <a:schemeClr val="dk1"/>
              </a:buClr>
              <a:buFont typeface="Arial"/>
              <a:buNone/>
              <a:defRPr sz="16100">
                <a:solidFill>
                  <a:schemeClr val="dk1"/>
                </a:solidFill>
              </a:defRPr>
            </a:lvl7pPr>
            <a:lvl8pPr lvl="7" indent="0" algn="ctr">
              <a:spcBef>
                <a:spcPts val="0"/>
              </a:spcBef>
              <a:buClr>
                <a:schemeClr val="dk1"/>
              </a:buClr>
              <a:buFont typeface="Arial"/>
              <a:buNone/>
              <a:defRPr sz="16100">
                <a:solidFill>
                  <a:schemeClr val="dk1"/>
                </a:solidFill>
              </a:defRPr>
            </a:lvl8pPr>
            <a:lvl9pPr lvl="8" indent="0" algn="ctr">
              <a:spcBef>
                <a:spcPts val="0"/>
              </a:spcBef>
              <a:buClr>
                <a:schemeClr val="dk1"/>
              </a:buClr>
              <a:buFont typeface="Arial"/>
              <a:buNone/>
              <a:defRPr sz="16100">
                <a:solidFill>
                  <a:schemeClr val="dk1"/>
                </a:solidFill>
              </a:defRPr>
            </a:lvl9pPr>
          </a:lstStyle>
          <a:p>
            <a:endParaRPr/>
          </a:p>
        </p:txBody>
      </p:sp>
      <p:sp>
        <p:nvSpPr>
          <p:cNvPr id="38" name="Shape 38"/>
          <p:cNvSpPr txBox="1">
            <a:spLocks noGrp="1"/>
          </p:cNvSpPr>
          <p:nvPr>
            <p:ph type="subTitle" idx="1"/>
          </p:nvPr>
        </p:nvSpPr>
        <p:spPr>
          <a:xfrm>
            <a:off x="955800" y="11959785"/>
            <a:ext cx="14562599" cy="5269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17782200" y="3089385"/>
            <a:ext cx="13813200" cy="1576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19" y="18050453"/>
            <a:ext cx="21595799" cy="2581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3800" b="0" i="0" u="none" strike="noStrike" cap="none">
                <a:solidFill>
                  <a:schemeClr val="dk2"/>
                </a:solidFill>
                <a:latin typeface="Arial"/>
                <a:ea typeface="Arial"/>
                <a:cs typeface="Arial"/>
                <a:sym typeface="Arial"/>
              </a:rPr>
              <a:t>‹#›</a:t>
            </a:fld>
            <a:endParaRPr lang="en" sz="3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lin ang="5400012" scaled="0"/>
        </a:gradFill>
        <a:effectLst/>
      </p:bgPr>
    </p:bg>
    <p:spTree>
      <p:nvGrpSpPr>
        <p:cNvPr id="1" name="Shape 53"/>
        <p:cNvGrpSpPr/>
        <p:nvPr/>
      </p:nvGrpSpPr>
      <p:grpSpPr>
        <a:xfrm>
          <a:off x="0" y="0"/>
          <a:ext cx="0" cy="0"/>
          <a:chOff x="0" y="0"/>
          <a:chExt cx="0" cy="0"/>
        </a:xfrm>
      </p:grpSpPr>
      <p:sp>
        <p:nvSpPr>
          <p:cNvPr id="2" name="Rectangle 1"/>
          <p:cNvSpPr/>
          <p:nvPr/>
        </p:nvSpPr>
        <p:spPr>
          <a:xfrm>
            <a:off x="19987706" y="14983431"/>
            <a:ext cx="2938070" cy="4260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hape 54"/>
          <p:cNvSpPr txBox="1"/>
          <p:nvPr/>
        </p:nvSpPr>
        <p:spPr>
          <a:xfrm>
            <a:off x="2736725" y="109800"/>
            <a:ext cx="26221798" cy="2228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7200" b="1" i="0" u="none" strike="noStrike" cap="none" dirty="0">
                <a:solidFill>
                  <a:srgbClr val="000000"/>
                </a:solidFill>
                <a:latin typeface="Times New Roman"/>
                <a:ea typeface="Times New Roman"/>
                <a:cs typeface="Times New Roman"/>
                <a:sym typeface="Times New Roman"/>
              </a:rPr>
              <a:t>Humanity’s Effects on the Biodiversity of the Peconic River</a:t>
            </a:r>
          </a:p>
          <a:p>
            <a:pPr marL="0" marR="0" lvl="0" indent="0" algn="ctr" rtl="0">
              <a:lnSpc>
                <a:spcPct val="100000"/>
              </a:lnSpc>
              <a:spcBef>
                <a:spcPts val="0"/>
              </a:spcBef>
              <a:spcAft>
                <a:spcPts val="0"/>
              </a:spcAft>
              <a:buClr>
                <a:srgbClr val="000000"/>
              </a:buClr>
              <a:buFont typeface="Arial"/>
              <a:buNone/>
            </a:pPr>
            <a:endParaRPr sz="7200" b="0" i="0" u="none" strike="noStrike" cap="none" dirty="0">
              <a:solidFill>
                <a:srgbClr val="000000"/>
              </a:solidFill>
              <a:latin typeface="Calibri"/>
              <a:ea typeface="Calibri"/>
              <a:cs typeface="Calibri"/>
              <a:sym typeface="Calibri"/>
            </a:endParaRPr>
          </a:p>
        </p:txBody>
      </p:sp>
      <p:sp>
        <p:nvSpPr>
          <p:cNvPr id="55" name="Shape 55"/>
          <p:cNvSpPr txBox="1"/>
          <p:nvPr/>
        </p:nvSpPr>
        <p:spPr>
          <a:xfrm>
            <a:off x="626367" y="8934801"/>
            <a:ext cx="9831000" cy="8644499"/>
          </a:xfrm>
          <a:prstGeom prst="rect">
            <a:avLst/>
          </a:prstGeom>
          <a:noFill/>
          <a:ln>
            <a:noFill/>
          </a:ln>
        </p:spPr>
        <p:txBody>
          <a:bodyPr lIns="91425" tIns="91425" rIns="91425" bIns="91425" anchor="ctr" anchorCtr="0">
            <a:noAutofit/>
          </a:bodyPr>
          <a:lstStyle/>
          <a:p>
            <a:pPr lvl="0" algn="just">
              <a:buClr>
                <a:schemeClr val="dk1"/>
              </a:buClr>
              <a:buSzPct val="25000"/>
            </a:pPr>
            <a:r>
              <a:rPr lang="en" sz="2400" dirty="0">
                <a:solidFill>
                  <a:schemeClr val="dk1"/>
                </a:solidFill>
                <a:latin typeface="Times New Roman"/>
                <a:ea typeface="Times New Roman"/>
                <a:cs typeface="Times New Roman"/>
                <a:sym typeface="Times New Roman"/>
              </a:rPr>
              <a:t> </a:t>
            </a:r>
            <a:r>
              <a:rPr lang="en" sz="2400" dirty="0" smtClean="0">
                <a:solidFill>
                  <a:schemeClr val="dk1"/>
                </a:solidFill>
                <a:latin typeface="Times New Roman"/>
                <a:ea typeface="Times New Roman"/>
                <a:cs typeface="Times New Roman"/>
                <a:sym typeface="Times New Roman"/>
              </a:rPr>
              <a:t>How </a:t>
            </a:r>
            <a:r>
              <a:rPr lang="en" sz="2400" dirty="0">
                <a:solidFill>
                  <a:schemeClr val="dk1"/>
                </a:solidFill>
                <a:latin typeface="Times New Roman"/>
                <a:ea typeface="Times New Roman"/>
                <a:cs typeface="Times New Roman"/>
                <a:sym typeface="Times New Roman"/>
              </a:rPr>
              <a:t>does human interference impact biodiversity in the Peconic River Estuary? DNA barcoding is a way of identifying and documenting species within an ecosystem. Barcoding organisms allows us to determine and categorize the biodiversity of Long Island’s ecosystems, identify potential novel and/or invasive species, and determine relationships between existing species around Long Island. It is our aim to determine the stability of Long Island’s ecosystems in order to have a greater, more helpful impact on the health of our native species. </a:t>
            </a:r>
          </a:p>
          <a:p>
            <a:pPr lvl="0" algn="just">
              <a:buClr>
                <a:schemeClr val="dk1"/>
              </a:buClr>
              <a:buSzPct val="25000"/>
            </a:pPr>
            <a:r>
              <a:rPr lang="en" sz="2400" dirty="0">
                <a:solidFill>
                  <a:schemeClr val="dk1"/>
                </a:solidFill>
                <a:latin typeface="Times New Roman"/>
                <a:ea typeface="Times New Roman"/>
                <a:cs typeface="Times New Roman"/>
                <a:sym typeface="Times New Roman"/>
              </a:rPr>
              <a:t>	As this is the first year that Barcode Long Island has collected specimens from this specific location on the Peconic River, we are establishing a baseline for organisms after altering the environment by building a kayak ramp. This will contribute to identifying changes that may occur over time. </a:t>
            </a:r>
          </a:p>
          <a:p>
            <a:pPr lvl="0" algn="just">
              <a:buClr>
                <a:schemeClr val="dk1"/>
              </a:buClr>
              <a:buSzPct val="25000"/>
            </a:pPr>
            <a:r>
              <a:rPr lang="en" sz="2400" dirty="0">
                <a:solidFill>
                  <a:schemeClr val="dk1"/>
                </a:solidFill>
                <a:latin typeface="Times New Roman"/>
                <a:ea typeface="Times New Roman"/>
                <a:cs typeface="Times New Roman"/>
                <a:sym typeface="Times New Roman"/>
              </a:rPr>
              <a:t>	Many of the collected organisms are native to Long Island, however, many potentially invasive species may be present.. It is important that we identify what invasive species are present in the area because it is possible that they are affecting the environment negatively. Invasive species are organisms that originate in one area and spread to other ecosystems via human influence (ie. boating, dumping, or abandoning foreign materials in new environments). Since they are from other ecosystems, their specific niche that they evolved to fulfill within their own habitat may have already been occupied in this new environment. As a result, this species takes over and eventually the environment begins to lack biodiversity to the extent at which it cannot cope leading competing species to extinction. </a:t>
            </a:r>
          </a:p>
          <a:p>
            <a:pPr lvl="0" indent="457200" algn="just">
              <a:buClr>
                <a:schemeClr val="dk1"/>
              </a:buClr>
              <a:buSzPct val="25000"/>
            </a:pPr>
            <a:r>
              <a:rPr lang="en" sz="2400" dirty="0">
                <a:solidFill>
                  <a:schemeClr val="dk1"/>
                </a:solidFill>
                <a:latin typeface="Times New Roman"/>
                <a:ea typeface="Times New Roman"/>
                <a:cs typeface="Times New Roman"/>
                <a:sym typeface="Times New Roman"/>
              </a:rPr>
              <a:t>Increasing trade and tourism in the recent years may have led to increasing numbers of alien species. Climate change can also play a role in the spread of these species, making some areas more favourable to plants and animals originally from elsewhere. Jacqueline McGlade, the Executive Director of the European Environment Agency, said: “In many areas, ecosystems are weakened by pollution, climate change and fragmentation. Alien species invasions are a growing pressure on the natural world, which are extremely difficult to reverse.” </a:t>
            </a:r>
          </a:p>
          <a:p>
            <a:pPr lvl="0" algn="just" rtl="0">
              <a:spcBef>
                <a:spcPts val="0"/>
              </a:spcBef>
              <a:buClr>
                <a:schemeClr val="dk1"/>
              </a:buClr>
              <a:buSzPct val="25000"/>
              <a:buFont typeface="Times New Roman"/>
              <a:buNone/>
            </a:pPr>
            <a:endParaRPr lang="en" sz="2400" dirty="0">
              <a:solidFill>
                <a:schemeClr val="dk1"/>
              </a:solidFill>
              <a:latin typeface="Times New Roman"/>
              <a:ea typeface="Times New Roman"/>
              <a:cs typeface="Times New Roman"/>
              <a:sym typeface="Times New Roman"/>
            </a:endParaRPr>
          </a:p>
        </p:txBody>
      </p:sp>
      <p:sp>
        <p:nvSpPr>
          <p:cNvPr id="56" name="Shape 56"/>
          <p:cNvSpPr txBox="1"/>
          <p:nvPr/>
        </p:nvSpPr>
        <p:spPr>
          <a:xfrm>
            <a:off x="10464799" y="1095675"/>
            <a:ext cx="12172874" cy="14858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600" b="1" i="0" u="none" strike="noStrike" cap="none">
                <a:solidFill>
                  <a:srgbClr val="000000"/>
                </a:solidFill>
                <a:latin typeface="Times New Roman"/>
                <a:ea typeface="Times New Roman"/>
                <a:cs typeface="Times New Roman"/>
                <a:sym typeface="Times New Roman"/>
              </a:rPr>
              <a:t>Grace Kelly</a:t>
            </a:r>
            <a:r>
              <a:rPr lang="en" sz="3600" b="1" i="0" u="none" strike="noStrike" cap="none" baseline="30000">
                <a:solidFill>
                  <a:srgbClr val="000000"/>
                </a:solidFill>
                <a:latin typeface="Times New Roman"/>
                <a:ea typeface="Times New Roman"/>
                <a:cs typeface="Times New Roman"/>
                <a:sym typeface="Times New Roman"/>
              </a:rPr>
              <a:t>1</a:t>
            </a:r>
            <a:r>
              <a:rPr lang="en" sz="3600" b="1" i="0" u="none" strike="noStrike" cap="none">
                <a:solidFill>
                  <a:srgbClr val="000000"/>
                </a:solidFill>
                <a:latin typeface="Times New Roman"/>
                <a:ea typeface="Times New Roman"/>
                <a:cs typeface="Times New Roman"/>
                <a:sym typeface="Times New Roman"/>
              </a:rPr>
              <a:t> , Emily Schwantner</a:t>
            </a:r>
            <a:r>
              <a:rPr lang="en" sz="3600" b="1" i="0" u="none" strike="noStrike" cap="none" baseline="30000">
                <a:solidFill>
                  <a:srgbClr val="000000"/>
                </a:solidFill>
                <a:latin typeface="Times New Roman"/>
                <a:ea typeface="Times New Roman"/>
                <a:cs typeface="Times New Roman"/>
                <a:sym typeface="Times New Roman"/>
              </a:rPr>
              <a:t>1</a:t>
            </a:r>
            <a:r>
              <a:rPr lang="en" sz="3600" b="1" i="0" u="none" strike="noStrike" cap="none">
                <a:solidFill>
                  <a:srgbClr val="000000"/>
                </a:solidFill>
                <a:latin typeface="Times New Roman"/>
                <a:ea typeface="Times New Roman"/>
                <a:cs typeface="Times New Roman"/>
                <a:sym typeface="Times New Roman"/>
              </a:rPr>
              <a:t>, Angel Theodore</a:t>
            </a:r>
            <a:r>
              <a:rPr lang="en" sz="3600" b="1" i="0" u="none" strike="noStrike" cap="none" baseline="30000">
                <a:solidFill>
                  <a:srgbClr val="000000"/>
                </a:solidFill>
                <a:latin typeface="Times New Roman"/>
                <a:ea typeface="Times New Roman"/>
                <a:cs typeface="Times New Roman"/>
                <a:sym typeface="Times New Roman"/>
              </a:rPr>
              <a:t>1</a:t>
            </a:r>
          </a:p>
          <a:p>
            <a:pPr marL="0" marR="0" lvl="0" indent="0" algn="ctr" rtl="0">
              <a:lnSpc>
                <a:spcPct val="100000"/>
              </a:lnSpc>
              <a:spcBef>
                <a:spcPts val="0"/>
              </a:spcBef>
              <a:spcAft>
                <a:spcPts val="0"/>
              </a:spcAft>
              <a:buClr>
                <a:srgbClr val="000000"/>
              </a:buClr>
              <a:buSzPct val="25000"/>
              <a:buFont typeface="Times New Roman"/>
              <a:buNone/>
            </a:pPr>
            <a:r>
              <a:rPr lang="en" sz="3600" b="1" i="0" u="none" strike="noStrike" cap="none">
                <a:solidFill>
                  <a:srgbClr val="000000"/>
                </a:solidFill>
                <a:latin typeface="Times New Roman"/>
                <a:ea typeface="Times New Roman"/>
                <a:cs typeface="Times New Roman"/>
                <a:sym typeface="Times New Roman"/>
              </a:rPr>
              <a:t>Mentors: Mr. Robert Bolen</a:t>
            </a:r>
            <a:r>
              <a:rPr lang="en" sz="3600" b="1" i="0" u="none" strike="noStrike" cap="none" baseline="30000">
                <a:solidFill>
                  <a:srgbClr val="000000"/>
                </a:solidFill>
                <a:latin typeface="Times New Roman"/>
                <a:ea typeface="Times New Roman"/>
                <a:cs typeface="Times New Roman"/>
                <a:sym typeface="Times New Roman"/>
              </a:rPr>
              <a:t>1</a:t>
            </a:r>
            <a:r>
              <a:rPr lang="en" sz="3600" b="1" i="0" u="none" strike="noStrike" cap="none">
                <a:solidFill>
                  <a:srgbClr val="000000"/>
                </a:solidFill>
                <a:latin typeface="Times New Roman"/>
                <a:ea typeface="Times New Roman"/>
                <a:cs typeface="Times New Roman"/>
                <a:sym typeface="Times New Roman"/>
              </a:rPr>
              <a:t> and Natale Spata, D.C.</a:t>
            </a:r>
            <a:r>
              <a:rPr lang="en" sz="3600" b="1" i="0" u="none" strike="noStrike" cap="none" baseline="30000">
                <a:solidFill>
                  <a:srgbClr val="000000"/>
                </a:solidFill>
                <a:latin typeface="Times New Roman"/>
                <a:ea typeface="Times New Roman"/>
                <a:cs typeface="Times New Roman"/>
                <a:sym typeface="Times New Roman"/>
              </a:rPr>
              <a:t>1</a:t>
            </a:r>
          </a:p>
          <a:p>
            <a:pPr marL="0" marR="0" lvl="0" indent="0" algn="ctr" rtl="0">
              <a:lnSpc>
                <a:spcPct val="100000"/>
              </a:lnSpc>
              <a:spcBef>
                <a:spcPts val="0"/>
              </a:spcBef>
              <a:spcAft>
                <a:spcPts val="0"/>
              </a:spcAft>
              <a:buClr>
                <a:srgbClr val="000000"/>
              </a:buClr>
              <a:buSzPct val="25000"/>
              <a:buFont typeface="Times New Roman"/>
              <a:buNone/>
            </a:pPr>
            <a:r>
              <a:rPr lang="en" sz="3600" b="1" i="0" u="none" strike="noStrike" cap="none">
                <a:solidFill>
                  <a:srgbClr val="000000"/>
                </a:solidFill>
                <a:latin typeface="Times New Roman"/>
                <a:ea typeface="Times New Roman"/>
                <a:cs typeface="Times New Roman"/>
                <a:sym typeface="Times New Roman"/>
              </a:rPr>
              <a:t>Eastport South Manor Jr. Sr. High School</a:t>
            </a:r>
            <a:r>
              <a:rPr lang="en" sz="3600" b="1" i="0" u="none" strike="noStrike" cap="none" baseline="30000">
                <a:solidFill>
                  <a:srgbClr val="000000"/>
                </a:solidFill>
                <a:latin typeface="Times New Roman"/>
                <a:ea typeface="Times New Roman"/>
                <a:cs typeface="Times New Roman"/>
                <a:sym typeface="Times New Roman"/>
              </a:rPr>
              <a:t>1</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rgbClr val="000000"/>
              </a:solidFill>
              <a:latin typeface="Times New Roman"/>
              <a:ea typeface="Times New Roman"/>
              <a:cs typeface="Times New Roman"/>
              <a:sym typeface="Times New Roman"/>
            </a:endParaRPr>
          </a:p>
        </p:txBody>
      </p:sp>
      <p:sp>
        <p:nvSpPr>
          <p:cNvPr id="57" name="Shape 57"/>
          <p:cNvSpPr txBox="1"/>
          <p:nvPr/>
        </p:nvSpPr>
        <p:spPr>
          <a:xfrm>
            <a:off x="4478481" y="6897955"/>
            <a:ext cx="2895300" cy="67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 sz="3200" b="1" i="0" u="sng" strike="noStrike" cap="none" dirty="0">
                <a:solidFill>
                  <a:srgbClr val="000000"/>
                </a:solidFill>
                <a:latin typeface="Times New Roman"/>
                <a:ea typeface="Times New Roman"/>
                <a:cs typeface="Times New Roman"/>
                <a:sym typeface="Times New Roman"/>
              </a:rPr>
              <a:t>Introduction</a:t>
            </a:r>
          </a:p>
        </p:txBody>
      </p:sp>
      <p:sp>
        <p:nvSpPr>
          <p:cNvPr id="58" name="Shape 58"/>
          <p:cNvSpPr txBox="1"/>
          <p:nvPr/>
        </p:nvSpPr>
        <p:spPr>
          <a:xfrm>
            <a:off x="14666873" y="3221665"/>
            <a:ext cx="4416600" cy="6572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b="1" i="0" u="sng" strike="noStrike" cap="none">
                <a:solidFill>
                  <a:srgbClr val="000000"/>
                </a:solidFill>
                <a:latin typeface="Times New Roman"/>
                <a:ea typeface="Times New Roman"/>
                <a:cs typeface="Times New Roman"/>
                <a:sym typeface="Times New Roman"/>
              </a:rPr>
              <a:t>Results</a:t>
            </a:r>
            <a:r>
              <a:rPr lang="en" sz="3200" b="1" i="0" u="none" strike="noStrike" cap="none">
                <a:solidFill>
                  <a:srgbClr val="000000"/>
                </a:solidFill>
                <a:latin typeface="Times New Roman"/>
                <a:ea typeface="Times New Roman"/>
                <a:cs typeface="Times New Roman"/>
                <a:sym typeface="Times New Roman"/>
              </a:rPr>
              <a:t>	</a:t>
            </a:r>
          </a:p>
          <a:p>
            <a:pPr marL="0" marR="0" lvl="0" indent="0" algn="l" rtl="0">
              <a:lnSpc>
                <a:spcPct val="100000"/>
              </a:lnSpc>
              <a:spcBef>
                <a:spcPts val="0"/>
              </a:spcBef>
              <a:spcAft>
                <a:spcPts val="0"/>
              </a:spcAft>
              <a:buClr>
                <a:srgbClr val="000000"/>
              </a:buClr>
              <a:buSzPct val="25000"/>
              <a:buFont typeface="Times New Roman"/>
              <a:buNone/>
            </a:pPr>
            <a:r>
              <a:rPr lang="en" sz="2000" b="0" i="0" u="none" strike="noStrike" cap="none">
                <a:solidFill>
                  <a:srgbClr val="000000"/>
                </a:solidFill>
                <a:latin typeface="Times New Roman"/>
                <a:ea typeface="Times New Roman"/>
                <a:cs typeface="Times New Roman"/>
                <a:sym typeface="Times New Roman"/>
              </a:rPr>
              <a:t>	  </a:t>
            </a:r>
          </a:p>
        </p:txBody>
      </p:sp>
      <p:sp>
        <p:nvSpPr>
          <p:cNvPr id="59" name="Shape 59"/>
          <p:cNvSpPr txBox="1"/>
          <p:nvPr/>
        </p:nvSpPr>
        <p:spPr>
          <a:xfrm>
            <a:off x="23327561" y="1860036"/>
            <a:ext cx="9069406" cy="338055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b="1" i="0" u="sng" strike="noStrike" cap="none" dirty="0">
                <a:solidFill>
                  <a:srgbClr val="000000"/>
                </a:solidFill>
                <a:latin typeface="Times New Roman"/>
                <a:ea typeface="Times New Roman"/>
                <a:cs typeface="Times New Roman"/>
                <a:sym typeface="Times New Roman"/>
              </a:rPr>
              <a:t>Discussion</a:t>
            </a:r>
          </a:p>
          <a:p>
            <a:pPr marL="0" marR="0" lvl="0" indent="381000" algn="just" rtl="0">
              <a:lnSpc>
                <a:spcPct val="100000"/>
              </a:lnSpc>
              <a:spcBef>
                <a:spcPts val="0"/>
              </a:spcBef>
              <a:spcAft>
                <a:spcPts val="0"/>
              </a:spcAft>
              <a:buClr>
                <a:schemeClr val="dk1"/>
              </a:buClr>
              <a:buSzPct val="25000"/>
              <a:buFont typeface="Arial"/>
              <a:buNone/>
            </a:pPr>
            <a:r>
              <a:rPr lang="en" sz="2400" b="0" i="0" u="none" strike="noStrike" cap="none" dirty="0">
                <a:solidFill>
                  <a:schemeClr val="dk1"/>
                </a:solidFill>
                <a:latin typeface="Times New Roman"/>
                <a:ea typeface="Times New Roman"/>
                <a:cs typeface="Times New Roman"/>
                <a:sym typeface="Times New Roman"/>
              </a:rPr>
              <a:t>Our findings of human interference and how it  impacts the biodiversity in the Peconic River Estuary are inconclusive. After barcoding and doing several tests like gel electrophoresis, our DNA sequence data indicates that there were no novel species. Most of our recorded specimens appear to be similar. To build on our findings, we would need to do further research. More specimens would need to be collected, and more testing on them using other genes. This is imperative to prove that altering the environment by building a kayak ramp affects biodiversity.  Our results showed that there is not much biodiversity within this area since most of our specimens came back as click beetles in the genus </a:t>
            </a:r>
            <a:r>
              <a:rPr lang="en" sz="2400" b="0" i="1" u="none" strike="noStrike" cap="none" dirty="0">
                <a:solidFill>
                  <a:schemeClr val="dk1"/>
                </a:solidFill>
                <a:latin typeface="Times New Roman"/>
                <a:ea typeface="Times New Roman"/>
                <a:cs typeface="Times New Roman"/>
                <a:sym typeface="Times New Roman"/>
              </a:rPr>
              <a:t>Melanotus </a:t>
            </a:r>
            <a:r>
              <a:rPr lang="en" sz="2400" b="0" i="0" u="none" strike="noStrike" cap="none" dirty="0">
                <a:solidFill>
                  <a:schemeClr val="dk1"/>
                </a:solidFill>
                <a:latin typeface="Times New Roman"/>
                <a:ea typeface="Times New Roman"/>
                <a:cs typeface="Times New Roman"/>
                <a:sym typeface="Times New Roman"/>
              </a:rPr>
              <a:t>and the fruit fly </a:t>
            </a:r>
            <a:r>
              <a:rPr lang="en" sz="2400" b="0" i="1" u="none" strike="noStrike" cap="none" dirty="0">
                <a:solidFill>
                  <a:schemeClr val="dk1"/>
                </a:solidFill>
                <a:latin typeface="Times New Roman"/>
                <a:ea typeface="Times New Roman"/>
                <a:cs typeface="Times New Roman"/>
                <a:sym typeface="Times New Roman"/>
              </a:rPr>
              <a:t>Drosophila melanogaster</a:t>
            </a:r>
            <a:r>
              <a:rPr lang="en" sz="2400" b="0" i="0" u="none" strike="noStrike" cap="none" dirty="0">
                <a:solidFill>
                  <a:schemeClr val="dk1"/>
                </a:solidFill>
                <a:latin typeface="Times New Roman"/>
                <a:ea typeface="Times New Roman"/>
                <a:cs typeface="Times New Roman"/>
                <a:sym typeface="Times New Roman"/>
              </a:rPr>
              <a:t>. This will help identify changes that occur over time within the environment.  These insects also are found in areas with high rates of decay and decomposition. Click beetles larvae may be agricultural pests and will feed on other potentially beneficial insect larvae, therefore their presence may pose a threat to beneficial insect larvae..</a:t>
            </a:r>
          </a:p>
          <a:p>
            <a:pPr marL="0" marR="0" lvl="0" indent="457200" algn="just"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	</a:t>
            </a:r>
          </a:p>
        </p:txBody>
      </p:sp>
      <p:sp>
        <p:nvSpPr>
          <p:cNvPr id="60" name="Shape 60"/>
          <p:cNvSpPr txBox="1"/>
          <p:nvPr/>
        </p:nvSpPr>
        <p:spPr>
          <a:xfrm>
            <a:off x="485778" y="1785462"/>
            <a:ext cx="9830994" cy="2152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b="1" i="0" u="sng" strike="noStrike" cap="none" dirty="0">
                <a:solidFill>
                  <a:srgbClr val="000000"/>
                </a:solidFill>
                <a:latin typeface="Times New Roman"/>
                <a:ea typeface="Times New Roman"/>
                <a:cs typeface="Times New Roman"/>
                <a:sym typeface="Times New Roman"/>
              </a:rPr>
              <a:t>Abstract</a:t>
            </a:r>
          </a:p>
          <a:p>
            <a:pPr marL="0" marR="0" lvl="0" indent="0" algn="just" rtl="0">
              <a:lnSpc>
                <a:spcPct val="100000"/>
              </a:lnSpc>
              <a:spcBef>
                <a:spcPts val="0"/>
              </a:spcBef>
              <a:spcAft>
                <a:spcPts val="0"/>
              </a:spcAft>
              <a:buClr>
                <a:srgbClr val="000000"/>
              </a:buClr>
              <a:buSzPct val="25000"/>
              <a:buFont typeface="Arial"/>
              <a:buNone/>
            </a:pPr>
            <a:r>
              <a:rPr lang="en" sz="2400" i="0" u="none" strike="noStrike" cap="none" dirty="0">
                <a:solidFill>
                  <a:srgbClr val="000000"/>
                </a:solidFill>
                <a:latin typeface="Times New Roman"/>
                <a:ea typeface="Times New Roman"/>
                <a:cs typeface="Times New Roman"/>
                <a:sym typeface="Times New Roman"/>
              </a:rPr>
              <a:t>	</a:t>
            </a:r>
            <a:r>
              <a:rPr lang="en" sz="2400" i="0" u="none" strike="noStrike" cap="none" dirty="0">
                <a:solidFill>
                  <a:schemeClr val="dk1"/>
                </a:solidFill>
                <a:latin typeface="Times New Roman"/>
                <a:ea typeface="Times New Roman"/>
                <a:cs typeface="Times New Roman"/>
                <a:sym typeface="Times New Roman"/>
              </a:rPr>
              <a:t>Our goal for this project was to </a:t>
            </a:r>
            <a:r>
              <a:rPr lang="en" sz="2300" i="0" u="none" strike="noStrike" cap="none" dirty="0">
                <a:solidFill>
                  <a:schemeClr val="dk1"/>
                </a:solidFill>
                <a:latin typeface="Times New Roman"/>
                <a:ea typeface="Times New Roman"/>
                <a:cs typeface="Times New Roman"/>
                <a:sym typeface="Times New Roman"/>
              </a:rPr>
              <a:t>discover</a:t>
            </a:r>
            <a:r>
              <a:rPr lang="en" sz="2400" i="0" u="none" strike="noStrike" cap="none" dirty="0">
                <a:solidFill>
                  <a:schemeClr val="dk1"/>
                </a:solidFill>
                <a:latin typeface="Times New Roman"/>
                <a:ea typeface="Times New Roman"/>
                <a:cs typeface="Times New Roman"/>
                <a:sym typeface="Times New Roman"/>
              </a:rPr>
              <a:t> how human interference impacts biodiversity in the Peconic River Estuary. We collected and identified specimens as a baseline for the organisms after a kayak ramp is built. We collected 20 different invertebrates from our area 6 of which we were successful in barcoding. Results indicated that our specimens were native to the area and no novel species were found. Our results showed that there </a:t>
            </a:r>
            <a:r>
              <a:rPr lang="en" sz="2400" dirty="0">
                <a:solidFill>
                  <a:schemeClr val="dk1"/>
                </a:solidFill>
                <a:latin typeface="Times New Roman"/>
                <a:ea typeface="Times New Roman"/>
                <a:cs typeface="Times New Roman"/>
                <a:sym typeface="Times New Roman"/>
              </a:rPr>
              <a:t>was</a:t>
            </a:r>
            <a:r>
              <a:rPr lang="en" sz="2400" i="0" u="none" strike="noStrike" cap="none" dirty="0">
                <a:solidFill>
                  <a:schemeClr val="dk1"/>
                </a:solidFill>
                <a:latin typeface="Times New Roman"/>
                <a:ea typeface="Times New Roman"/>
                <a:cs typeface="Times New Roman"/>
                <a:sym typeface="Times New Roman"/>
              </a:rPr>
              <a:t> not much biodiversity within this area since most of our specimens came back as click beetles in the genus </a:t>
            </a:r>
            <a:r>
              <a:rPr lang="en" sz="2400" i="1" u="none" strike="noStrike" cap="none" dirty="0">
                <a:solidFill>
                  <a:schemeClr val="dk1"/>
                </a:solidFill>
                <a:latin typeface="Times New Roman"/>
                <a:ea typeface="Times New Roman"/>
                <a:cs typeface="Times New Roman"/>
                <a:sym typeface="Times New Roman"/>
              </a:rPr>
              <a:t>Melanotus </a:t>
            </a:r>
            <a:r>
              <a:rPr lang="en" sz="2400" i="0" u="none" strike="noStrike" cap="none" dirty="0">
                <a:solidFill>
                  <a:schemeClr val="dk1"/>
                </a:solidFill>
                <a:latin typeface="Times New Roman"/>
                <a:ea typeface="Times New Roman"/>
                <a:cs typeface="Times New Roman"/>
                <a:sym typeface="Times New Roman"/>
              </a:rPr>
              <a:t>and the fruit fly </a:t>
            </a:r>
            <a:r>
              <a:rPr lang="en" sz="2400" i="1" u="none" strike="noStrike" cap="none" dirty="0">
                <a:solidFill>
                  <a:schemeClr val="dk1"/>
                </a:solidFill>
                <a:latin typeface="Times New Roman"/>
                <a:ea typeface="Times New Roman"/>
                <a:cs typeface="Times New Roman"/>
                <a:sym typeface="Times New Roman"/>
              </a:rPr>
              <a:t>Drosophila melanogaster</a:t>
            </a:r>
            <a:r>
              <a:rPr lang="en" sz="2400" i="0" u="none" strike="noStrike" cap="none" dirty="0">
                <a:solidFill>
                  <a:schemeClr val="dk1"/>
                </a:solidFill>
                <a:latin typeface="Times New Roman"/>
                <a:ea typeface="Times New Roman"/>
                <a:cs typeface="Times New Roman"/>
                <a:sym typeface="Times New Roman"/>
              </a:rPr>
              <a:t>. This will help identify changes that occur over time within the environment.  These insects also are found in areas with high rates of decay and decomposition. Click beetles larvae may be agricultural pests and will feed on other potentially beneficial insect larvae, therefore their presence may pose a threat to beneficial insect larvae</a:t>
            </a:r>
            <a:r>
              <a:rPr lang="en" sz="2000" i="0" u="none" strike="noStrike" cap="none" dirty="0">
                <a:solidFill>
                  <a:schemeClr val="dk1"/>
                </a:solidFill>
                <a:latin typeface="Times New Roman"/>
                <a:ea typeface="Times New Roman"/>
                <a:cs typeface="Times New Roman"/>
                <a:sym typeface="Times New Roman"/>
              </a:rPr>
              <a:t>.</a:t>
            </a:r>
          </a:p>
        </p:txBody>
      </p:sp>
      <p:sp>
        <p:nvSpPr>
          <p:cNvPr id="61" name="Shape 61"/>
          <p:cNvSpPr txBox="1"/>
          <p:nvPr/>
        </p:nvSpPr>
        <p:spPr>
          <a:xfrm>
            <a:off x="23138367" y="8273296"/>
            <a:ext cx="9258600" cy="6319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b="1" i="0" u="sng" strike="noStrike" cap="none" dirty="0">
                <a:solidFill>
                  <a:srgbClr val="000000"/>
                </a:solidFill>
                <a:latin typeface="Times New Roman"/>
                <a:ea typeface="Times New Roman"/>
                <a:cs typeface="Times New Roman"/>
                <a:sym typeface="Times New Roman"/>
              </a:rPr>
              <a:t>References</a:t>
            </a:r>
            <a:endParaRPr lang="en" sz="2300" b="1" i="0" u="sng"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Font typeface="Arial"/>
              <a:buNone/>
            </a:pPr>
            <a:endParaRPr sz="2300" b="1" i="0" u="none" strike="noStrike" cap="none" dirty="0">
              <a:solidFill>
                <a:srgbClr val="000000"/>
              </a:solidFill>
              <a:latin typeface="Times New Roman"/>
              <a:ea typeface="Times New Roman"/>
              <a:cs typeface="Times New Roman"/>
              <a:sym typeface="Times New Roman"/>
            </a:endParaRP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Berlese Funnels - Collecting Methods - Mississippi Entomological Museum Home. (n.d.). Retrieved December 08, 2016, from http://mississippientomologicalmuseum.org.msstate.edu/collecting.preparation.methods/Berlesefunnel.htm</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Bottlenecks and founder effects. (n.d.). Retrieved December 08, 2016, from http://evolution.berkeley.edu/evolibrary/article/bottlenecks_01 </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 (n.d.). Invasive Species - National Wildlife Federation. Retrieved December 08, 2016, from http://www.nwf.org/wildlife/threats-to-wildlife/invasive-species.aspx</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What is DNA Barcoding? (n.d.). Retrieved December 08, 2016, from http://ibol.org/about-us/what-is-dna-barcoding/</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Invasive alien species: A growing problem for environment and health. (n.d.). Retrieved December 12, 2016, from http://www.eea.europa.eu/highlights/invasive-alien-species-a-growing</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(n.d.). Retrieved December 14, 2016, from http://www.nature.com/scitable/definition/polymerase-chain-reaction-pcr-110</a:t>
            </a:r>
          </a:p>
          <a:p>
            <a:pPr marL="552450" marR="0" lvl="0" indent="-43815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What Is CBOL? (n.d.). Retrieved January 05, 2017, from http://www.barcodeoflife.org/content/about/what-cbol</a:t>
            </a:r>
          </a:p>
          <a:p>
            <a:pPr marL="558800" marR="0" lvl="0" indent="-431800" algn="l" rtl="0">
              <a:lnSpc>
                <a:spcPct val="100000"/>
              </a:lnSpc>
              <a:spcBef>
                <a:spcPts val="0"/>
              </a:spcBef>
              <a:spcAft>
                <a:spcPts val="0"/>
              </a:spcAft>
              <a:buClr>
                <a:srgbClr val="000000"/>
              </a:buClr>
              <a:buSzPct val="100000"/>
              <a:buFont typeface="Arial"/>
              <a:buAutoNum type="arabicPeriod"/>
            </a:pPr>
            <a:r>
              <a:rPr lang="en" sz="2300" b="0" i="0" u="none" strike="noStrike" cap="none" dirty="0">
                <a:solidFill>
                  <a:srgbClr val="000000"/>
                </a:solidFill>
                <a:latin typeface="Times New Roman"/>
                <a:ea typeface="Times New Roman"/>
                <a:cs typeface="Times New Roman"/>
                <a:sym typeface="Times New Roman"/>
              </a:rPr>
              <a:t>Science Dictionary: Taxonomic Key. (n.d.). Retrieved January 05, 2017, from http://www.webquest.hawaii.edu/kahihi/sciencedictionary/T/taxonomickey.php</a:t>
            </a:r>
          </a:p>
          <a:p>
            <a:pPr marL="457200" marR="0" lvl="0" indent="-457200" algn="l" rtl="0">
              <a:lnSpc>
                <a:spcPct val="100000"/>
              </a:lnSpc>
              <a:spcBef>
                <a:spcPts val="0"/>
              </a:spcBef>
              <a:spcAft>
                <a:spcPts val="0"/>
              </a:spcAft>
              <a:buClr>
                <a:srgbClr val="000000"/>
              </a:buClr>
              <a:buFont typeface="Arial"/>
              <a:buNone/>
            </a:pPr>
            <a:endParaRPr sz="2300" b="0" i="0" u="none" strike="noStrike" cap="none" dirty="0">
              <a:solidFill>
                <a:srgbClr val="000000"/>
              </a:solidFill>
              <a:latin typeface="Times New Roman"/>
              <a:ea typeface="Times New Roman"/>
              <a:cs typeface="Times New Roman"/>
              <a:sym typeface="Times New Roman"/>
            </a:endParaRPr>
          </a:p>
          <a:p>
            <a:pPr marL="457200" marR="0" lvl="0" indent="-457200" algn="ctr" rtl="0">
              <a:lnSpc>
                <a:spcPct val="100000"/>
              </a:lnSpc>
              <a:spcBef>
                <a:spcPts val="0"/>
              </a:spcBef>
              <a:spcAft>
                <a:spcPts val="0"/>
              </a:spcAft>
              <a:buClr>
                <a:srgbClr val="000000"/>
              </a:buClr>
              <a:buFont typeface="Arial"/>
              <a:buNone/>
            </a:pPr>
            <a:endParaRPr sz="2300" b="1" i="0" u="none" strike="noStrike" cap="none" dirty="0">
              <a:solidFill>
                <a:srgbClr val="000000"/>
              </a:solidFill>
              <a:latin typeface="Times New Roman"/>
              <a:ea typeface="Times New Roman"/>
              <a:cs typeface="Times New Roman"/>
              <a:sym typeface="Times New Roman"/>
            </a:endParaRPr>
          </a:p>
        </p:txBody>
      </p:sp>
      <p:sp>
        <p:nvSpPr>
          <p:cNvPr id="62" name="Shape 62"/>
          <p:cNvSpPr txBox="1"/>
          <p:nvPr/>
        </p:nvSpPr>
        <p:spPr>
          <a:xfrm>
            <a:off x="23617403" y="17142273"/>
            <a:ext cx="8889252" cy="6658925"/>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Times New Roman"/>
              <a:buNone/>
            </a:pPr>
            <a:r>
              <a:rPr lang="en" sz="3200" b="1" i="0" u="sng" strike="noStrike" cap="none" dirty="0">
                <a:solidFill>
                  <a:srgbClr val="000000"/>
                </a:solidFill>
                <a:latin typeface="Times New Roman"/>
                <a:ea typeface="Times New Roman"/>
                <a:cs typeface="Times New Roman"/>
                <a:sym typeface="Times New Roman"/>
              </a:rPr>
              <a:t>Acknowledgements</a:t>
            </a:r>
          </a:p>
          <a:p>
            <a:pPr marL="0" marR="0" lvl="0" indent="0" algn="l" rtl="0">
              <a:lnSpc>
                <a:spcPct val="100000"/>
              </a:lnSpc>
              <a:spcBef>
                <a:spcPts val="0"/>
              </a:spcBef>
              <a:spcAft>
                <a:spcPts val="0"/>
              </a:spcAft>
              <a:buClr>
                <a:srgbClr val="000000"/>
              </a:buClr>
              <a:buSzPct val="25000"/>
              <a:buFont typeface="Times New Roman"/>
              <a:buNone/>
            </a:pPr>
            <a:r>
              <a:rPr lang="en" sz="2100" b="0" i="0" u="none" strike="noStrike" cap="none" dirty="0">
                <a:solidFill>
                  <a:srgbClr val="000000"/>
                </a:solidFill>
                <a:latin typeface="Times New Roman"/>
                <a:ea typeface="Times New Roman"/>
                <a:cs typeface="Times New Roman"/>
                <a:sym typeface="Times New Roman"/>
              </a:rPr>
              <a:t>	</a:t>
            </a:r>
          </a:p>
          <a:p>
            <a:pPr marL="0" marR="0" lvl="0" indent="0" algn="just" rtl="0">
              <a:lnSpc>
                <a:spcPct val="100000"/>
              </a:lnSpc>
              <a:spcBef>
                <a:spcPts val="0"/>
              </a:spcBef>
              <a:spcAft>
                <a:spcPts val="0"/>
              </a:spcAft>
              <a:buClr>
                <a:schemeClr val="dk1"/>
              </a:buClr>
              <a:buSzPct val="25000"/>
              <a:buFont typeface="Times New Roman"/>
              <a:buNone/>
            </a:pPr>
            <a:r>
              <a:rPr lang="en" sz="2300" b="0" i="0" u="none" strike="noStrike" cap="none" dirty="0">
                <a:solidFill>
                  <a:schemeClr val="dk1"/>
                </a:solidFill>
                <a:latin typeface="Times New Roman"/>
                <a:ea typeface="Times New Roman"/>
                <a:cs typeface="Times New Roman"/>
                <a:sym typeface="Times New Roman"/>
              </a:rPr>
              <a:t>We would like to thank our teachers: Dr. Spata and Mr. Bolen. Dr. Aleida Perez from Brookhaven National Lab, Kathleen McAuley from Barcode Long Island, and Dr. Sharon Pepenella from Cold Spring Harbor</a:t>
            </a:r>
            <a:r>
              <a:rPr lang="en" sz="2400" b="0" i="0" u="none" strike="noStrike" cap="none" dirty="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Times New Roman"/>
              <a:ea typeface="Times New Roman"/>
              <a:cs typeface="Times New Roman"/>
              <a:sym typeface="Times New Roman"/>
            </a:endParaRPr>
          </a:p>
        </p:txBody>
      </p:sp>
      <p:pic>
        <p:nvPicPr>
          <p:cNvPr id="63" name="Shape 63"/>
          <p:cNvPicPr preferRelativeResize="0"/>
          <p:nvPr/>
        </p:nvPicPr>
        <p:blipFill rotWithShape="1">
          <a:blip r:embed="rId3">
            <a:alphaModFix/>
          </a:blip>
          <a:srcRect/>
          <a:stretch/>
        </p:blipFill>
        <p:spPr>
          <a:xfrm>
            <a:off x="21969403" y="1287884"/>
            <a:ext cx="1358158" cy="1199627"/>
          </a:xfrm>
          <a:prstGeom prst="rect">
            <a:avLst/>
          </a:prstGeom>
          <a:noFill/>
          <a:ln>
            <a:noFill/>
          </a:ln>
        </p:spPr>
      </p:pic>
      <p:pic>
        <p:nvPicPr>
          <p:cNvPr id="64" name="Shape 64"/>
          <p:cNvPicPr preferRelativeResize="0"/>
          <p:nvPr/>
        </p:nvPicPr>
        <p:blipFill rotWithShape="1">
          <a:blip r:embed="rId4">
            <a:alphaModFix/>
          </a:blip>
          <a:srcRect/>
          <a:stretch/>
        </p:blipFill>
        <p:spPr>
          <a:xfrm>
            <a:off x="482247" y="176407"/>
            <a:ext cx="3648074" cy="1904999"/>
          </a:xfrm>
          <a:prstGeom prst="rect">
            <a:avLst/>
          </a:prstGeom>
          <a:noFill/>
          <a:ln>
            <a:noFill/>
          </a:ln>
        </p:spPr>
      </p:pic>
      <p:pic>
        <p:nvPicPr>
          <p:cNvPr id="65" name="Shape 65"/>
          <p:cNvPicPr preferRelativeResize="0"/>
          <p:nvPr/>
        </p:nvPicPr>
        <p:blipFill rotWithShape="1">
          <a:blip r:embed="rId5">
            <a:alphaModFix/>
          </a:blip>
          <a:srcRect/>
          <a:stretch/>
        </p:blipFill>
        <p:spPr>
          <a:xfrm>
            <a:off x="10818749" y="8273296"/>
            <a:ext cx="12156672" cy="3601186"/>
          </a:xfrm>
          <a:prstGeom prst="rect">
            <a:avLst/>
          </a:prstGeom>
          <a:noFill/>
          <a:ln>
            <a:noFill/>
          </a:ln>
        </p:spPr>
      </p:pic>
      <p:pic>
        <p:nvPicPr>
          <p:cNvPr id="66" name="Shape 66"/>
          <p:cNvPicPr preferRelativeResize="0"/>
          <p:nvPr/>
        </p:nvPicPr>
        <p:blipFill rotWithShape="1">
          <a:blip r:embed="rId6">
            <a:alphaModFix/>
          </a:blip>
          <a:srcRect/>
          <a:stretch/>
        </p:blipFill>
        <p:spPr>
          <a:xfrm>
            <a:off x="10818749" y="3904603"/>
            <a:ext cx="12072840" cy="3197193"/>
          </a:xfrm>
          <a:prstGeom prst="rect">
            <a:avLst/>
          </a:prstGeom>
          <a:noFill/>
          <a:ln>
            <a:noFill/>
          </a:ln>
        </p:spPr>
      </p:pic>
      <p:sp>
        <p:nvSpPr>
          <p:cNvPr id="67" name="Shape 67"/>
          <p:cNvSpPr/>
          <p:nvPr/>
        </p:nvSpPr>
        <p:spPr>
          <a:xfrm>
            <a:off x="12022153" y="7287572"/>
            <a:ext cx="10869436" cy="5632310"/>
          </a:xfrm>
          <a:prstGeom prst="rect">
            <a:avLst/>
          </a:prstGeom>
          <a:noFill/>
          <a:ln>
            <a:noFill/>
          </a:ln>
        </p:spPr>
        <p:txBody>
          <a:bodyPr lIns="91425" tIns="45700" rIns="91425" bIns="45700" anchor="t" anchorCtr="0">
            <a:noAutofit/>
          </a:bodyPr>
          <a:lstStyle/>
          <a:p>
            <a:pPr marL="0" marR="0" lvl="0" indent="45720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Specimen 004 - Drosophila </a:t>
            </a:r>
            <a:r>
              <a:rPr lang="en" sz="2000" dirty="0">
                <a:latin typeface="Times New Roman"/>
                <a:ea typeface="Times New Roman"/>
                <a:cs typeface="Times New Roman"/>
                <a:sym typeface="Times New Roman"/>
              </a:rPr>
              <a:t>m</a:t>
            </a:r>
            <a:r>
              <a:rPr lang="en" sz="2000" b="0" i="0" u="none" strike="noStrike" cap="none" dirty="0">
                <a:solidFill>
                  <a:srgbClr val="000000"/>
                </a:solidFill>
                <a:latin typeface="Times New Roman"/>
                <a:ea typeface="Times New Roman"/>
                <a:cs typeface="Times New Roman"/>
                <a:sym typeface="Times New Roman"/>
              </a:rPr>
              <a:t>elanogaster (Fruit Fly) – no </a:t>
            </a:r>
            <a:r>
              <a:rPr lang="en" sz="2000" dirty="0">
                <a:latin typeface="Times New Roman"/>
                <a:ea typeface="Times New Roman"/>
                <a:cs typeface="Times New Roman"/>
                <a:sym typeface="Times New Roman"/>
              </a:rPr>
              <a:t>mismatches</a:t>
            </a:r>
          </a:p>
          <a:p>
            <a:pPr marL="0" marR="0" lvl="0" indent="45720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Specimen 001 - Drosophila </a:t>
            </a:r>
            <a:r>
              <a:rPr lang="en" sz="2000" dirty="0">
                <a:latin typeface="Times New Roman"/>
                <a:ea typeface="Times New Roman"/>
                <a:cs typeface="Times New Roman"/>
                <a:sym typeface="Times New Roman"/>
              </a:rPr>
              <a:t>m</a:t>
            </a:r>
            <a:r>
              <a:rPr lang="en" sz="2000" b="0" i="0" u="none" strike="noStrike" cap="none" dirty="0">
                <a:solidFill>
                  <a:srgbClr val="000000"/>
                </a:solidFill>
                <a:latin typeface="Times New Roman"/>
                <a:ea typeface="Times New Roman"/>
                <a:cs typeface="Times New Roman"/>
                <a:sym typeface="Times New Roman"/>
              </a:rPr>
              <a:t>elanogaster (Fruit Fly) – no </a:t>
            </a:r>
            <a:r>
              <a:rPr lang="en" sz="2000" dirty="0">
                <a:latin typeface="Times New Roman"/>
                <a:ea typeface="Times New Roman"/>
                <a:cs typeface="Times New Roman"/>
                <a:sym typeface="Times New Roman"/>
              </a:rPr>
              <a:t>mismatches</a:t>
            </a:r>
          </a:p>
          <a:p>
            <a:pPr marL="0" marR="0" lvl="0" indent="45720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Specimen 006 - Drosophila </a:t>
            </a:r>
            <a:r>
              <a:rPr lang="en" sz="2000" dirty="0">
                <a:latin typeface="Times New Roman"/>
                <a:ea typeface="Times New Roman"/>
                <a:cs typeface="Times New Roman"/>
                <a:sym typeface="Times New Roman"/>
              </a:rPr>
              <a:t>m</a:t>
            </a:r>
            <a:r>
              <a:rPr lang="en" sz="2000" b="0" i="0" u="none" strike="noStrike" cap="none" dirty="0">
                <a:solidFill>
                  <a:srgbClr val="000000"/>
                </a:solidFill>
                <a:latin typeface="Times New Roman"/>
                <a:ea typeface="Times New Roman"/>
                <a:cs typeface="Times New Roman"/>
                <a:sym typeface="Times New Roman"/>
              </a:rPr>
              <a:t>elanogaster (Fruit Fly) – no </a:t>
            </a:r>
            <a:r>
              <a:rPr lang="en" sz="2000" dirty="0">
                <a:latin typeface="Times New Roman"/>
                <a:ea typeface="Times New Roman"/>
                <a:cs typeface="Times New Roman"/>
                <a:sym typeface="Times New Roman"/>
              </a:rPr>
              <a:t>mismatches</a:t>
            </a: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Specimen 017 - Exomala </a:t>
            </a:r>
            <a:r>
              <a:rPr lang="en" sz="2000" dirty="0">
                <a:latin typeface="Times New Roman"/>
                <a:ea typeface="Times New Roman"/>
                <a:cs typeface="Times New Roman"/>
                <a:sym typeface="Times New Roman"/>
              </a:rPr>
              <a:t>p</a:t>
            </a:r>
            <a:r>
              <a:rPr lang="en" sz="2000" b="0" i="0" u="none" strike="noStrike" cap="none" dirty="0">
                <a:solidFill>
                  <a:srgbClr val="000000"/>
                </a:solidFill>
                <a:latin typeface="Times New Roman"/>
                <a:ea typeface="Times New Roman"/>
                <a:cs typeface="Times New Roman"/>
                <a:sym typeface="Times New Roman"/>
              </a:rPr>
              <a:t>allipennis (Click Beetle)</a:t>
            </a:r>
          </a:p>
          <a:p>
            <a:pPr marL="0" marR="0" lvl="0" indent="457200" algn="l" rtl="0">
              <a:lnSpc>
                <a:spcPct val="100000"/>
              </a:lnSpc>
              <a:spcBef>
                <a:spcPts val="0"/>
              </a:spcBef>
              <a:spcAft>
                <a:spcPts val="0"/>
              </a:spcAft>
              <a:buClr>
                <a:srgbClr val="000000"/>
              </a:buClr>
              <a:buSzPct val="25000"/>
              <a:buFont typeface="Times New Roman"/>
              <a:buNone/>
            </a:pPr>
            <a:r>
              <a:rPr lang="en" sz="2000" b="0" i="0" u="none" strike="noStrike" cap="none" dirty="0">
                <a:solidFill>
                  <a:srgbClr val="000000"/>
                </a:solidFill>
                <a:latin typeface="Times New Roman"/>
                <a:ea typeface="Times New Roman"/>
                <a:cs typeface="Times New Roman"/>
                <a:sym typeface="Times New Roman"/>
              </a:rPr>
              <a:t>Specimen 007 - Melanotus </a:t>
            </a:r>
            <a:r>
              <a:rPr lang="en" sz="2000" dirty="0">
                <a:latin typeface="Times New Roman"/>
                <a:ea typeface="Times New Roman"/>
                <a:cs typeface="Times New Roman"/>
                <a:sym typeface="Times New Roman"/>
              </a:rPr>
              <a:t>h</a:t>
            </a:r>
            <a:r>
              <a:rPr lang="en" sz="2000" b="0" i="0" u="none" strike="noStrike" cap="none" dirty="0">
                <a:solidFill>
                  <a:srgbClr val="000000"/>
                </a:solidFill>
                <a:latin typeface="Times New Roman"/>
                <a:ea typeface="Times New Roman"/>
                <a:cs typeface="Times New Roman"/>
                <a:sym typeface="Times New Roman"/>
              </a:rPr>
              <a:t>yslopi (Click Beetle)</a:t>
            </a:r>
          </a:p>
        </p:txBody>
      </p:sp>
      <p:sp>
        <p:nvSpPr>
          <p:cNvPr id="68" name="Shape 68"/>
          <p:cNvSpPr txBox="1"/>
          <p:nvPr/>
        </p:nvSpPr>
        <p:spPr>
          <a:xfrm>
            <a:off x="11006661" y="13071125"/>
            <a:ext cx="8681396" cy="6532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3200" b="0" i="0" u="none" strike="noStrike" cap="none" dirty="0">
                <a:solidFill>
                  <a:schemeClr val="dk1"/>
                </a:solidFill>
                <a:latin typeface="Times New Roman"/>
                <a:ea typeface="Times New Roman"/>
                <a:cs typeface="Times New Roman"/>
                <a:sym typeface="Times New Roman"/>
              </a:rPr>
              <a:t>                                  </a:t>
            </a:r>
            <a:r>
              <a:rPr lang="en" sz="3200" b="1" i="0" u="sng" strike="noStrike" cap="none" dirty="0">
                <a:solidFill>
                  <a:schemeClr val="dk1"/>
                </a:solidFill>
                <a:latin typeface="Times New Roman"/>
                <a:ea typeface="Times New Roman"/>
                <a:cs typeface="Times New Roman"/>
                <a:sym typeface="Times New Roman"/>
              </a:rPr>
              <a:t>Materials</a:t>
            </a:r>
            <a:r>
              <a:rPr lang="en" sz="3200" b="1" u="sng" dirty="0">
                <a:solidFill>
                  <a:schemeClr val="dk1"/>
                </a:solidFill>
                <a:latin typeface="Times New Roman"/>
                <a:ea typeface="Times New Roman"/>
                <a:cs typeface="Times New Roman"/>
                <a:sym typeface="Times New Roman"/>
              </a:rPr>
              <a:t> </a:t>
            </a:r>
            <a:r>
              <a:rPr lang="en" sz="3200" b="1" i="0" u="sng" strike="noStrike" cap="none" dirty="0">
                <a:solidFill>
                  <a:schemeClr val="dk1"/>
                </a:solidFill>
                <a:latin typeface="Times New Roman"/>
                <a:ea typeface="Times New Roman"/>
                <a:cs typeface="Times New Roman"/>
                <a:sym typeface="Times New Roman"/>
              </a:rPr>
              <a:t>and Methods</a:t>
            </a:r>
          </a:p>
          <a:p>
            <a:pPr marL="0" marR="0" lvl="0" indent="381000" algn="just" rtl="0">
              <a:lnSpc>
                <a:spcPct val="100000"/>
              </a:lnSpc>
              <a:spcBef>
                <a:spcPts val="0"/>
              </a:spcBef>
              <a:spcAft>
                <a:spcPts val="0"/>
              </a:spcAft>
              <a:buClr>
                <a:schemeClr val="dk1"/>
              </a:buClr>
              <a:buSzPct val="25000"/>
              <a:buFont typeface="Arial"/>
              <a:buNone/>
            </a:pPr>
            <a:r>
              <a:rPr lang="en" sz="2300" b="0" i="0" u="none" strike="noStrike" cap="none" dirty="0">
                <a:solidFill>
                  <a:schemeClr val="dk1"/>
                </a:solidFill>
                <a:latin typeface="Times New Roman"/>
                <a:ea typeface="Times New Roman"/>
                <a:cs typeface="Times New Roman"/>
                <a:sym typeface="Times New Roman"/>
              </a:rPr>
              <a:t>We obtained our 20 samples of organisms from Peconic River Estuary as a part of the “Day in the Life of the Peconic River Program.”</a:t>
            </a:r>
            <a:r>
              <a:rPr lang="en" sz="2300" dirty="0">
                <a:solidFill>
                  <a:schemeClr val="dk1"/>
                </a:solidFill>
                <a:latin typeface="Times New Roman"/>
                <a:ea typeface="Times New Roman"/>
                <a:cs typeface="Times New Roman"/>
                <a:sym typeface="Times New Roman"/>
              </a:rPr>
              <a:t> </a:t>
            </a:r>
            <a:r>
              <a:rPr lang="en" sz="2300" b="0" i="0" u="none" strike="noStrike" cap="none" dirty="0">
                <a:solidFill>
                  <a:schemeClr val="dk1"/>
                </a:solidFill>
                <a:latin typeface="Times New Roman"/>
                <a:ea typeface="Times New Roman"/>
                <a:cs typeface="Times New Roman"/>
                <a:sym typeface="Times New Roman"/>
              </a:rPr>
              <a:t>We used basic techniques such as examining the soil and carefully extracting visible specimens with forceps, and then used a homemade Berlese Funnel to collect smaller specimens from the soil, and placed the Berlese Funnel under a hot light bulb. We</a:t>
            </a:r>
            <a:r>
              <a:rPr lang="en" sz="2300" dirty="0">
                <a:solidFill>
                  <a:schemeClr val="dk1"/>
                </a:solidFill>
                <a:latin typeface="Times New Roman"/>
                <a:ea typeface="Times New Roman"/>
                <a:cs typeface="Times New Roman"/>
                <a:sym typeface="Times New Roman"/>
              </a:rPr>
              <a:t> </a:t>
            </a:r>
            <a:r>
              <a:rPr lang="en" sz="2300" b="0" i="0" u="none" strike="noStrike" cap="none" dirty="0">
                <a:solidFill>
                  <a:schemeClr val="dk1"/>
                </a:solidFill>
                <a:latin typeface="Times New Roman"/>
                <a:ea typeface="Times New Roman"/>
                <a:cs typeface="Times New Roman"/>
                <a:sym typeface="Times New Roman"/>
              </a:rPr>
              <a:t>then processed and extracte</a:t>
            </a:r>
            <a:r>
              <a:rPr lang="en" sz="2300" dirty="0">
                <a:solidFill>
                  <a:schemeClr val="dk1"/>
                </a:solidFill>
                <a:latin typeface="Times New Roman"/>
                <a:ea typeface="Times New Roman"/>
                <a:cs typeface="Times New Roman"/>
                <a:sym typeface="Times New Roman"/>
              </a:rPr>
              <a:t>d</a:t>
            </a:r>
            <a:r>
              <a:rPr lang="en" sz="2300" b="0" i="0" u="none" strike="noStrike" cap="none" dirty="0">
                <a:solidFill>
                  <a:schemeClr val="dk1"/>
                </a:solidFill>
                <a:latin typeface="Times New Roman"/>
                <a:ea typeface="Times New Roman"/>
                <a:cs typeface="Times New Roman"/>
                <a:sym typeface="Times New Roman"/>
              </a:rPr>
              <a:t> the DNA from the specimens by using equipment from the Brookhaven National Laboratory. The specimens will be mixed with a lysis solution and buffer. We will then use a mortar and pestle to grind the specimens. This will isolate the DNA. The barcode region </a:t>
            </a:r>
            <a:r>
              <a:rPr lang="en" sz="2300" dirty="0">
                <a:solidFill>
                  <a:schemeClr val="dk1"/>
                </a:solidFill>
                <a:latin typeface="Times New Roman"/>
                <a:ea typeface="Times New Roman"/>
                <a:cs typeface="Times New Roman"/>
                <a:sym typeface="Times New Roman"/>
              </a:rPr>
              <a:t>was</a:t>
            </a:r>
            <a:r>
              <a:rPr lang="en" sz="2300" b="0" i="0" u="none" strike="noStrike" cap="none" dirty="0">
                <a:solidFill>
                  <a:schemeClr val="dk1"/>
                </a:solidFill>
                <a:latin typeface="Times New Roman"/>
                <a:ea typeface="Times New Roman"/>
                <a:cs typeface="Times New Roman"/>
                <a:sym typeface="Times New Roman"/>
              </a:rPr>
              <a:t> isolated and then replicated using a process called PCR amplification. The region that is being utilized is a region of the mitochondrial gene called CO1 that is used for barcoding animals.  These genes have been known to evolve quickly and help show differences among the species we collected. They may even show that we have a novel species when compared to those within the database. After the process of PCR has been completed, gel electrophoresis will be performed to ensure the presence of DNA and the specific region of interest. Next, the DNA will be sequenced. We will then compare the DNA sequences of the specimens to native species. Knowing the types of species that occupy a specific area will help determine environmental problems that should be addressed or the impact of the human activity.   </a:t>
            </a:r>
          </a:p>
          <a:p>
            <a:pPr marL="0" marR="0" lvl="0" indent="0" algn="l" rtl="0">
              <a:lnSpc>
                <a:spcPct val="100000"/>
              </a:lnSpc>
              <a:spcBef>
                <a:spcPts val="0"/>
              </a:spcBef>
              <a:spcAft>
                <a:spcPts val="0"/>
              </a:spcAft>
              <a:buClr>
                <a:srgbClr val="000000"/>
              </a:buClr>
              <a:buSzPct val="25000"/>
              <a:buFont typeface="Arial"/>
              <a:buNone/>
            </a:pPr>
            <a:r>
              <a:rPr lang="en" sz="2400" b="0" i="0" u="none" strike="noStrike" cap="none" dirty="0">
                <a:solidFill>
                  <a:srgbClr val="000000"/>
                </a:solidFill>
                <a:latin typeface="Arial"/>
                <a:ea typeface="Arial"/>
                <a:cs typeface="Arial"/>
                <a:sym typeface="Arial"/>
              </a:rPr>
              <a:t>    </a:t>
            </a:r>
          </a:p>
        </p:txBody>
      </p:sp>
      <p:pic>
        <p:nvPicPr>
          <p:cNvPr id="69" name="Shape 69" descr="Image result for sepa science education partnership award"/>
          <p:cNvPicPr preferRelativeResize="0"/>
          <p:nvPr/>
        </p:nvPicPr>
        <p:blipFill rotWithShape="1">
          <a:blip r:embed="rId7">
            <a:alphaModFix/>
          </a:blip>
          <a:srcRect/>
          <a:stretch/>
        </p:blipFill>
        <p:spPr>
          <a:xfrm>
            <a:off x="27573643" y="456424"/>
            <a:ext cx="4967699" cy="1254900"/>
          </a:xfrm>
          <a:prstGeom prst="rect">
            <a:avLst/>
          </a:prstGeom>
          <a:noFill/>
          <a:ln>
            <a:noFill/>
          </a:ln>
        </p:spPr>
      </p:pic>
      <p:pic>
        <p:nvPicPr>
          <p:cNvPr id="70" name="Shape 70" descr="Image result for brookhaven national lab"/>
          <p:cNvPicPr preferRelativeResize="0"/>
          <p:nvPr/>
        </p:nvPicPr>
        <p:blipFill rotWithShape="1">
          <a:blip r:embed="rId8">
            <a:alphaModFix/>
          </a:blip>
          <a:srcRect/>
          <a:stretch/>
        </p:blipFill>
        <p:spPr>
          <a:xfrm>
            <a:off x="28289032" y="19800542"/>
            <a:ext cx="3907800" cy="1431000"/>
          </a:xfrm>
          <a:prstGeom prst="rect">
            <a:avLst/>
          </a:prstGeom>
          <a:noFill/>
          <a:ln>
            <a:noFill/>
          </a:ln>
        </p:spPr>
      </p:pic>
      <p:pic>
        <p:nvPicPr>
          <p:cNvPr id="71" name="Shape 71" descr="Image result for dnalc cold spring harbor"/>
          <p:cNvPicPr preferRelativeResize="0"/>
          <p:nvPr/>
        </p:nvPicPr>
        <p:blipFill rotWithShape="1">
          <a:blip r:embed="rId9">
            <a:alphaModFix/>
          </a:blip>
          <a:srcRect/>
          <a:stretch/>
        </p:blipFill>
        <p:spPr>
          <a:xfrm>
            <a:off x="24456358" y="19628766"/>
            <a:ext cx="2993720" cy="1685938"/>
          </a:xfrm>
          <a:prstGeom prst="rect">
            <a:avLst/>
          </a:prstGeom>
          <a:noFill/>
          <a:ln>
            <a:noFill/>
          </a:ln>
        </p:spPr>
      </p:pic>
      <p:cxnSp>
        <p:nvCxnSpPr>
          <p:cNvPr id="72" name="Shape 72"/>
          <p:cNvCxnSpPr/>
          <p:nvPr/>
        </p:nvCxnSpPr>
        <p:spPr>
          <a:xfrm rot="10800000" flipH="1">
            <a:off x="11006660" y="2983832"/>
            <a:ext cx="11968761" cy="50282"/>
          </a:xfrm>
          <a:prstGeom prst="straightConnector1">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cxnSp>
      <p:cxnSp>
        <p:nvCxnSpPr>
          <p:cNvPr id="73" name="Shape 73"/>
          <p:cNvCxnSpPr/>
          <p:nvPr/>
        </p:nvCxnSpPr>
        <p:spPr>
          <a:xfrm rot="10800000" flipH="1">
            <a:off x="10681322" y="13045982"/>
            <a:ext cx="11968761" cy="50282"/>
          </a:xfrm>
          <a:prstGeom prst="straightConnector1">
            <a:avLst/>
          </a:prstGeom>
          <a:noFill/>
          <a:ln w="25400"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cxnSp>
      <p:pic>
        <p:nvPicPr>
          <p:cNvPr id="74" name="Shape 74" descr="Image result for berlese funnel"/>
          <p:cNvPicPr preferRelativeResize="0"/>
          <p:nvPr/>
        </p:nvPicPr>
        <p:blipFill>
          <a:blip r:embed="rId10">
            <a:alphaModFix/>
          </a:blip>
          <a:stretch>
            <a:fillRect/>
          </a:stretch>
        </p:blipFill>
        <p:spPr>
          <a:xfrm>
            <a:off x="19915387" y="15139836"/>
            <a:ext cx="2995649" cy="4040664"/>
          </a:xfrm>
          <a:prstGeom prst="rect">
            <a:avLst/>
          </a:prstGeom>
          <a:noFill/>
          <a:ln>
            <a:noFill/>
          </a:ln>
        </p:spPr>
      </p:pic>
      <p:sp>
        <p:nvSpPr>
          <p:cNvPr id="75" name="Shape 75"/>
          <p:cNvSpPr txBox="1"/>
          <p:nvPr/>
        </p:nvSpPr>
        <p:spPr>
          <a:xfrm>
            <a:off x="20176341" y="14173995"/>
            <a:ext cx="2178000" cy="419100"/>
          </a:xfrm>
          <a:prstGeom prst="rect">
            <a:avLst/>
          </a:prstGeom>
          <a:noFill/>
          <a:ln>
            <a:noFill/>
          </a:ln>
        </p:spPr>
        <p:txBody>
          <a:bodyPr lIns="91425" tIns="91425" rIns="91425" bIns="91425" anchor="t" anchorCtr="0">
            <a:noAutofit/>
          </a:bodyPr>
          <a:lstStyle/>
          <a:p>
            <a:pPr lvl="0">
              <a:spcBef>
                <a:spcPts val="0"/>
              </a:spcBef>
              <a:buNone/>
            </a:pPr>
            <a:r>
              <a:rPr lang="en" sz="2400" b="1" u="sng" dirty="0">
                <a:latin typeface="Times New Roman"/>
                <a:ea typeface="Times New Roman"/>
                <a:cs typeface="Times New Roman"/>
                <a:sym typeface="Times New Roman"/>
              </a:rPr>
              <a:t>Berlese Funnel</a:t>
            </a:r>
          </a:p>
        </p:txBody>
      </p:sp>
      <p:pic>
        <p:nvPicPr>
          <p:cNvPr id="76" name="Shape 76"/>
          <p:cNvPicPr preferRelativeResize="0"/>
          <p:nvPr/>
        </p:nvPicPr>
        <p:blipFill rotWithShape="1">
          <a:blip r:embed="rId11">
            <a:alphaModFix/>
          </a:blip>
          <a:srcRect l="8530" r="6550"/>
          <a:stretch/>
        </p:blipFill>
        <p:spPr>
          <a:xfrm rot="16200000">
            <a:off x="2746830" y="18454630"/>
            <a:ext cx="1794932" cy="2960407"/>
          </a:xfrm>
          <a:prstGeom prst="rect">
            <a:avLst/>
          </a:prstGeom>
          <a:noFill/>
          <a:ln>
            <a:noFill/>
          </a:ln>
        </p:spPr>
      </p:pic>
      <p:pic>
        <p:nvPicPr>
          <p:cNvPr id="77" name="Shape 77"/>
          <p:cNvPicPr preferRelativeResize="0"/>
          <p:nvPr/>
        </p:nvPicPr>
        <p:blipFill rotWithShape="1">
          <a:blip r:embed="rId12">
            <a:alphaModFix/>
          </a:blip>
          <a:srcRect l="8134" r="17282"/>
          <a:stretch/>
        </p:blipFill>
        <p:spPr>
          <a:xfrm rot="5400000">
            <a:off x="6800493" y="18479706"/>
            <a:ext cx="1914113" cy="2791075"/>
          </a:xfrm>
          <a:prstGeom prst="rect">
            <a:avLst/>
          </a:prstGeom>
          <a:noFill/>
          <a:ln>
            <a:noFill/>
          </a:ln>
        </p:spPr>
      </p:pic>
      <p:sp>
        <p:nvSpPr>
          <p:cNvPr id="78" name="Shape 78"/>
          <p:cNvSpPr txBox="1"/>
          <p:nvPr/>
        </p:nvSpPr>
        <p:spPr>
          <a:xfrm>
            <a:off x="1436375" y="20832300"/>
            <a:ext cx="3907800" cy="419100"/>
          </a:xfrm>
          <a:prstGeom prst="rect">
            <a:avLst/>
          </a:prstGeom>
          <a:noFill/>
          <a:ln>
            <a:noFill/>
          </a:ln>
        </p:spPr>
        <p:txBody>
          <a:bodyPr lIns="91425" tIns="91425" rIns="91425" bIns="91425" anchor="t" anchorCtr="0">
            <a:noAutofit/>
          </a:bodyPr>
          <a:lstStyle/>
          <a:p>
            <a:pPr lvl="0" algn="just" rtl="0">
              <a:spcBef>
                <a:spcPts val="0"/>
              </a:spcBef>
              <a:buClr>
                <a:schemeClr val="dk1"/>
              </a:buClr>
              <a:buSzPct val="25000"/>
              <a:buFont typeface="Arial"/>
              <a:buNone/>
            </a:pPr>
            <a:r>
              <a:rPr lang="en" sz="2000" i="1" dirty="0">
                <a:solidFill>
                  <a:schemeClr val="dk1"/>
                </a:solidFill>
                <a:latin typeface="Times New Roman"/>
                <a:ea typeface="Times New Roman"/>
                <a:cs typeface="Times New Roman"/>
                <a:sym typeface="Times New Roman"/>
              </a:rPr>
              <a:t>                       Melanotus</a:t>
            </a:r>
          </a:p>
        </p:txBody>
      </p:sp>
      <p:sp>
        <p:nvSpPr>
          <p:cNvPr id="79" name="Shape 79"/>
          <p:cNvSpPr txBox="1"/>
          <p:nvPr/>
        </p:nvSpPr>
        <p:spPr>
          <a:xfrm>
            <a:off x="6170250" y="20774275"/>
            <a:ext cx="3174600" cy="263400"/>
          </a:xfrm>
          <a:prstGeom prst="rect">
            <a:avLst/>
          </a:prstGeom>
          <a:noFill/>
          <a:ln>
            <a:noFill/>
          </a:ln>
        </p:spPr>
        <p:txBody>
          <a:bodyPr lIns="91425" tIns="91425" rIns="91425" bIns="91425" anchor="t" anchorCtr="0">
            <a:noAutofit/>
          </a:bodyPr>
          <a:lstStyle/>
          <a:p>
            <a:pPr lvl="0" algn="just" rtl="0">
              <a:spcBef>
                <a:spcPts val="0"/>
              </a:spcBef>
              <a:buClr>
                <a:schemeClr val="dk1"/>
              </a:buClr>
              <a:buSzPct val="25000"/>
              <a:buFont typeface="Arial"/>
              <a:buNone/>
            </a:pPr>
            <a:r>
              <a:rPr lang="en" sz="2000" i="1">
                <a:solidFill>
                  <a:schemeClr val="dk1"/>
                </a:solidFill>
                <a:latin typeface="Times New Roman"/>
                <a:ea typeface="Times New Roman"/>
                <a:cs typeface="Times New Roman"/>
                <a:sym typeface="Times New Roman"/>
              </a:rPr>
              <a:t>    Drosophila melanogaster</a:t>
            </a:r>
          </a:p>
        </p:txBody>
      </p:sp>
      <p:sp>
        <p:nvSpPr>
          <p:cNvPr id="80" name="Shape 80"/>
          <p:cNvSpPr txBox="1"/>
          <p:nvPr/>
        </p:nvSpPr>
        <p:spPr>
          <a:xfrm>
            <a:off x="1436375" y="21092888"/>
            <a:ext cx="7953269" cy="517228"/>
          </a:xfrm>
          <a:prstGeom prst="rect">
            <a:avLst/>
          </a:prstGeom>
          <a:noFill/>
          <a:ln>
            <a:noFill/>
          </a:ln>
        </p:spPr>
        <p:txBody>
          <a:bodyPr lIns="91425" tIns="91425" rIns="91425" bIns="91425" anchor="t" anchorCtr="0">
            <a:noAutofit/>
          </a:bodyPr>
          <a:lstStyle/>
          <a:p>
            <a:pPr lvl="0">
              <a:spcBef>
                <a:spcPts val="0"/>
              </a:spcBef>
              <a:buNone/>
            </a:pPr>
            <a:r>
              <a:rPr lang="en" sz="1600" dirty="0"/>
              <a:t>Photos courtesy of http://schaechter.asmblog.org/schaechter/2009/01/wolbachia-infection-a-good-thing.html</a:t>
            </a:r>
          </a:p>
        </p:txBody>
      </p:sp>
      <p:pic>
        <p:nvPicPr>
          <p:cNvPr id="30" name="Picture 29"/>
          <p:cNvPicPr>
            <a:picLocks noChangeAspect="1"/>
          </p:cNvPicPr>
          <p:nvPr/>
        </p:nvPicPr>
        <p:blipFill rotWithShape="1">
          <a:blip r:embed="rId13"/>
          <a:srcRect l="14474" t="15954" r="67960" b="52714"/>
          <a:stretch/>
        </p:blipFill>
        <p:spPr>
          <a:xfrm>
            <a:off x="10300068" y="1287884"/>
            <a:ext cx="1037361" cy="1480279"/>
          </a:xfrm>
          <a:prstGeom prst="rect">
            <a:avLst/>
          </a:prstGeom>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818</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Bolen, Robert - ESM - High School</dc:creator>
  <cp:lastModifiedBy>Bolen, Robert - ESM - High School</cp:lastModifiedBy>
  <cp:revision>2</cp:revision>
  <dcterms:modified xsi:type="dcterms:W3CDTF">2017-06-06T17:01:47Z</dcterms:modified>
</cp:coreProperties>
</file>