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
  </p:notesMasterIdLst>
  <p:sldIdLst>
    <p:sldId id="256" r:id="rId2"/>
    <p:sldId id="257" r:id="rId3"/>
  </p:sldIdLst>
  <p:sldSz cx="32918400" cy="21945600"/>
  <p:notesSz cx="9271000" cy="69469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0" d="100"/>
          <a:sy n="60" d="100"/>
        </p:scale>
        <p:origin x="42" y="-3030"/>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682875" y="522287"/>
            <a:ext cx="3906838" cy="2605086"/>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27100" y="3299778"/>
            <a:ext cx="7416800" cy="3126103"/>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456259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927100" y="3299778"/>
            <a:ext cx="7416800" cy="3126103"/>
          </a:xfrm>
          <a:prstGeom prst="rect">
            <a:avLst/>
          </a:prstGeom>
          <a:noFill/>
          <a:ln>
            <a:noFill/>
          </a:ln>
        </p:spPr>
        <p:txBody>
          <a:bodyPr lIns="92625" tIns="92625" rIns="92625" bIns="926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52" name="Shape 52"/>
          <p:cNvSpPr>
            <a:spLocks noGrp="1" noRot="1" noChangeAspect="1"/>
          </p:cNvSpPr>
          <p:nvPr>
            <p:ph type="sldImg" idx="2"/>
          </p:nvPr>
        </p:nvSpPr>
        <p:spPr>
          <a:xfrm>
            <a:off x="2681288" y="522288"/>
            <a:ext cx="3908425" cy="26050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6204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2682875" y="522287"/>
            <a:ext cx="3906900" cy="2605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927100" y="3299778"/>
            <a:ext cx="7416900" cy="31260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36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122150" y="3176852"/>
            <a:ext cx="30674099" cy="87579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99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9900">
                <a:solidFill>
                  <a:schemeClr val="dk1"/>
                </a:solidFill>
              </a:defRPr>
            </a:lvl2pPr>
            <a:lvl3pPr lvl="2" indent="0" algn="ctr">
              <a:spcBef>
                <a:spcPts val="0"/>
              </a:spcBef>
              <a:buClr>
                <a:schemeClr val="dk1"/>
              </a:buClr>
              <a:buFont typeface="Arial"/>
              <a:buNone/>
              <a:defRPr sz="19900">
                <a:solidFill>
                  <a:schemeClr val="dk1"/>
                </a:solidFill>
              </a:defRPr>
            </a:lvl3pPr>
            <a:lvl4pPr lvl="3" indent="0" algn="ctr">
              <a:spcBef>
                <a:spcPts val="0"/>
              </a:spcBef>
              <a:buClr>
                <a:schemeClr val="dk1"/>
              </a:buClr>
              <a:buFont typeface="Arial"/>
              <a:buNone/>
              <a:defRPr sz="19900">
                <a:solidFill>
                  <a:schemeClr val="dk1"/>
                </a:solidFill>
              </a:defRPr>
            </a:lvl4pPr>
            <a:lvl5pPr lvl="4" indent="0" algn="ctr">
              <a:spcBef>
                <a:spcPts val="0"/>
              </a:spcBef>
              <a:buClr>
                <a:schemeClr val="dk1"/>
              </a:buClr>
              <a:buFont typeface="Arial"/>
              <a:buNone/>
              <a:defRPr sz="19900">
                <a:solidFill>
                  <a:schemeClr val="dk1"/>
                </a:solidFill>
              </a:defRPr>
            </a:lvl5pPr>
            <a:lvl6pPr lvl="5" indent="0" algn="ctr">
              <a:spcBef>
                <a:spcPts val="0"/>
              </a:spcBef>
              <a:buClr>
                <a:schemeClr val="dk1"/>
              </a:buClr>
              <a:buFont typeface="Arial"/>
              <a:buNone/>
              <a:defRPr sz="19900">
                <a:solidFill>
                  <a:schemeClr val="dk1"/>
                </a:solidFill>
              </a:defRPr>
            </a:lvl6pPr>
            <a:lvl7pPr lvl="6" indent="0" algn="ctr">
              <a:spcBef>
                <a:spcPts val="0"/>
              </a:spcBef>
              <a:buClr>
                <a:schemeClr val="dk1"/>
              </a:buClr>
              <a:buFont typeface="Arial"/>
              <a:buNone/>
              <a:defRPr sz="19900">
                <a:solidFill>
                  <a:schemeClr val="dk1"/>
                </a:solidFill>
              </a:defRPr>
            </a:lvl7pPr>
            <a:lvl8pPr lvl="7" indent="0" algn="ctr">
              <a:spcBef>
                <a:spcPts val="0"/>
              </a:spcBef>
              <a:buClr>
                <a:schemeClr val="dk1"/>
              </a:buClr>
              <a:buFont typeface="Arial"/>
              <a:buNone/>
              <a:defRPr sz="19900">
                <a:solidFill>
                  <a:schemeClr val="dk1"/>
                </a:solidFill>
              </a:defRPr>
            </a:lvl8pPr>
            <a:lvl9pPr lvl="8" indent="0" algn="ctr">
              <a:spcBef>
                <a:spcPts val="0"/>
              </a:spcBef>
              <a:buClr>
                <a:schemeClr val="dk1"/>
              </a:buClr>
              <a:buFont typeface="Arial"/>
              <a:buNone/>
              <a:defRPr sz="19900">
                <a:solidFill>
                  <a:schemeClr val="dk1"/>
                </a:solidFill>
              </a:defRPr>
            </a:lvl9pPr>
          </a:lstStyle>
          <a:p>
            <a:endParaRPr/>
          </a:p>
        </p:txBody>
      </p:sp>
      <p:sp>
        <p:nvSpPr>
          <p:cNvPr id="11" name="Shape 11"/>
          <p:cNvSpPr txBox="1">
            <a:spLocks noGrp="1"/>
          </p:cNvSpPr>
          <p:nvPr>
            <p:ph type="subTitle" idx="1"/>
          </p:nvPr>
        </p:nvSpPr>
        <p:spPr>
          <a:xfrm>
            <a:off x="1122120" y="12092265"/>
            <a:ext cx="30674099" cy="338189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122120" y="4719466"/>
            <a:ext cx="30674099" cy="8377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59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5900">
                <a:solidFill>
                  <a:schemeClr val="dk1"/>
                </a:solidFill>
              </a:defRPr>
            </a:lvl2pPr>
            <a:lvl3pPr lvl="2" indent="0" algn="ctr">
              <a:spcBef>
                <a:spcPts val="0"/>
              </a:spcBef>
              <a:buClr>
                <a:schemeClr val="dk1"/>
              </a:buClr>
              <a:buFont typeface="Arial"/>
              <a:buNone/>
              <a:defRPr sz="45900">
                <a:solidFill>
                  <a:schemeClr val="dk1"/>
                </a:solidFill>
              </a:defRPr>
            </a:lvl3pPr>
            <a:lvl4pPr lvl="3" indent="0" algn="ctr">
              <a:spcBef>
                <a:spcPts val="0"/>
              </a:spcBef>
              <a:buClr>
                <a:schemeClr val="dk1"/>
              </a:buClr>
              <a:buFont typeface="Arial"/>
              <a:buNone/>
              <a:defRPr sz="45900">
                <a:solidFill>
                  <a:schemeClr val="dk1"/>
                </a:solidFill>
              </a:defRPr>
            </a:lvl4pPr>
            <a:lvl5pPr lvl="4" indent="0" algn="ctr">
              <a:spcBef>
                <a:spcPts val="0"/>
              </a:spcBef>
              <a:buClr>
                <a:schemeClr val="dk1"/>
              </a:buClr>
              <a:buFont typeface="Arial"/>
              <a:buNone/>
              <a:defRPr sz="45900">
                <a:solidFill>
                  <a:schemeClr val="dk1"/>
                </a:solidFill>
              </a:defRPr>
            </a:lvl5pPr>
            <a:lvl6pPr lvl="5" indent="0" algn="ctr">
              <a:spcBef>
                <a:spcPts val="0"/>
              </a:spcBef>
              <a:buClr>
                <a:schemeClr val="dk1"/>
              </a:buClr>
              <a:buFont typeface="Arial"/>
              <a:buNone/>
              <a:defRPr sz="45900">
                <a:solidFill>
                  <a:schemeClr val="dk1"/>
                </a:solidFill>
              </a:defRPr>
            </a:lvl6pPr>
            <a:lvl7pPr lvl="6" indent="0" algn="ctr">
              <a:spcBef>
                <a:spcPts val="0"/>
              </a:spcBef>
              <a:buClr>
                <a:schemeClr val="dk1"/>
              </a:buClr>
              <a:buFont typeface="Arial"/>
              <a:buNone/>
              <a:defRPr sz="45900">
                <a:solidFill>
                  <a:schemeClr val="dk1"/>
                </a:solidFill>
              </a:defRPr>
            </a:lvl7pPr>
            <a:lvl8pPr lvl="7" indent="0" algn="ctr">
              <a:spcBef>
                <a:spcPts val="0"/>
              </a:spcBef>
              <a:buClr>
                <a:schemeClr val="dk1"/>
              </a:buClr>
              <a:buFont typeface="Arial"/>
              <a:buNone/>
              <a:defRPr sz="45900">
                <a:solidFill>
                  <a:schemeClr val="dk1"/>
                </a:solidFill>
              </a:defRPr>
            </a:lvl8pPr>
            <a:lvl9pPr lvl="8" indent="0" algn="ctr">
              <a:spcBef>
                <a:spcPts val="0"/>
              </a:spcBef>
              <a:buClr>
                <a:schemeClr val="dk1"/>
              </a:buClr>
              <a:buFont typeface="Arial"/>
              <a:buNone/>
              <a:defRPr sz="45900">
                <a:solidFill>
                  <a:schemeClr val="dk1"/>
                </a:solidFill>
              </a:defRPr>
            </a:lvl9pPr>
          </a:lstStyle>
          <a:p>
            <a:endParaRPr/>
          </a:p>
        </p:txBody>
      </p:sp>
      <p:sp>
        <p:nvSpPr>
          <p:cNvPr id="46" name="Shape 46"/>
          <p:cNvSpPr txBox="1">
            <a:spLocks noGrp="1"/>
          </p:cNvSpPr>
          <p:nvPr>
            <p:ph type="body" idx="1"/>
          </p:nvPr>
        </p:nvSpPr>
        <p:spPr>
          <a:xfrm>
            <a:off x="1122120" y="13449493"/>
            <a:ext cx="30674099" cy="55500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122120" y="9176960"/>
            <a:ext cx="30674099" cy="35915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138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3800">
                <a:solidFill>
                  <a:schemeClr val="dk1"/>
                </a:solidFill>
              </a:defRPr>
            </a:lvl2pPr>
            <a:lvl3pPr lvl="2" indent="0" algn="ctr">
              <a:spcBef>
                <a:spcPts val="0"/>
              </a:spcBef>
              <a:buClr>
                <a:schemeClr val="dk1"/>
              </a:buClr>
              <a:buFont typeface="Arial"/>
              <a:buNone/>
              <a:defRPr sz="13800">
                <a:solidFill>
                  <a:schemeClr val="dk1"/>
                </a:solidFill>
              </a:defRPr>
            </a:lvl3pPr>
            <a:lvl4pPr lvl="3" indent="0" algn="ctr">
              <a:spcBef>
                <a:spcPts val="0"/>
              </a:spcBef>
              <a:buClr>
                <a:schemeClr val="dk1"/>
              </a:buClr>
              <a:buFont typeface="Arial"/>
              <a:buNone/>
              <a:defRPr sz="13800">
                <a:solidFill>
                  <a:schemeClr val="dk1"/>
                </a:solidFill>
              </a:defRPr>
            </a:lvl4pPr>
            <a:lvl5pPr lvl="4" indent="0" algn="ctr">
              <a:spcBef>
                <a:spcPts val="0"/>
              </a:spcBef>
              <a:buClr>
                <a:schemeClr val="dk1"/>
              </a:buClr>
              <a:buFont typeface="Arial"/>
              <a:buNone/>
              <a:defRPr sz="13800">
                <a:solidFill>
                  <a:schemeClr val="dk1"/>
                </a:solidFill>
              </a:defRPr>
            </a:lvl5pPr>
            <a:lvl6pPr lvl="5" indent="0" algn="ctr">
              <a:spcBef>
                <a:spcPts val="0"/>
              </a:spcBef>
              <a:buClr>
                <a:schemeClr val="dk1"/>
              </a:buClr>
              <a:buFont typeface="Arial"/>
              <a:buNone/>
              <a:defRPr sz="13800">
                <a:solidFill>
                  <a:schemeClr val="dk1"/>
                </a:solidFill>
              </a:defRPr>
            </a:lvl6pPr>
            <a:lvl7pPr lvl="6" indent="0" algn="ctr">
              <a:spcBef>
                <a:spcPts val="0"/>
              </a:spcBef>
              <a:buClr>
                <a:schemeClr val="dk1"/>
              </a:buClr>
              <a:buFont typeface="Arial"/>
              <a:buNone/>
              <a:defRPr sz="13800">
                <a:solidFill>
                  <a:schemeClr val="dk1"/>
                </a:solidFill>
              </a:defRPr>
            </a:lvl7pPr>
            <a:lvl8pPr lvl="7" indent="0" algn="ctr">
              <a:spcBef>
                <a:spcPts val="0"/>
              </a:spcBef>
              <a:buClr>
                <a:schemeClr val="dk1"/>
              </a:buClr>
              <a:buFont typeface="Arial"/>
              <a:buNone/>
              <a:defRPr sz="13800">
                <a:solidFill>
                  <a:schemeClr val="dk1"/>
                </a:solidFill>
              </a:defRPr>
            </a:lvl8pPr>
            <a:lvl9pPr lvl="8" indent="0" algn="ctr">
              <a:spcBef>
                <a:spcPts val="0"/>
              </a:spcBef>
              <a:buClr>
                <a:schemeClr val="dk1"/>
              </a:buClr>
              <a:buFont typeface="Arial"/>
              <a:buNone/>
              <a:defRPr sz="13800">
                <a:solidFill>
                  <a:schemeClr val="dk1"/>
                </a:solidFill>
              </a:defRPr>
            </a:lvl9pPr>
          </a:lstStyle>
          <a:p>
            <a:endParaRPr/>
          </a:p>
        </p:txBody>
      </p:sp>
      <p:sp>
        <p:nvSpPr>
          <p:cNvPr id="15" name="Shape 15"/>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18" name="Shape 18"/>
          <p:cNvSpPr txBox="1">
            <a:spLocks noGrp="1"/>
          </p:cNvSpPr>
          <p:nvPr>
            <p:ph type="body" idx="1"/>
          </p:nvPr>
        </p:nvSpPr>
        <p:spPr>
          <a:xfrm>
            <a:off x="1122120" y="4917226"/>
            <a:ext cx="30674099"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22" name="Shape 22"/>
          <p:cNvSpPr txBox="1">
            <a:spLocks noGrp="1"/>
          </p:cNvSpPr>
          <p:nvPr>
            <p:ph type="body" idx="1"/>
          </p:nvPr>
        </p:nvSpPr>
        <p:spPr>
          <a:xfrm>
            <a:off x="1122119" y="4917226"/>
            <a:ext cx="14399700"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2"/>
          </p:nvPr>
        </p:nvSpPr>
        <p:spPr>
          <a:xfrm>
            <a:off x="17396639" y="4917226"/>
            <a:ext cx="14399700"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27" name="Shape 27"/>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22119" y="2370559"/>
            <a:ext cx="10108800" cy="3224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92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9200">
                <a:solidFill>
                  <a:schemeClr val="dk1"/>
                </a:solidFill>
              </a:defRPr>
            </a:lvl2pPr>
            <a:lvl3pPr lvl="2" indent="0">
              <a:spcBef>
                <a:spcPts val="0"/>
              </a:spcBef>
              <a:buClr>
                <a:schemeClr val="dk1"/>
              </a:buClr>
              <a:buFont typeface="Arial"/>
              <a:buNone/>
              <a:defRPr sz="9200">
                <a:solidFill>
                  <a:schemeClr val="dk1"/>
                </a:solidFill>
              </a:defRPr>
            </a:lvl3pPr>
            <a:lvl4pPr lvl="3" indent="0">
              <a:spcBef>
                <a:spcPts val="0"/>
              </a:spcBef>
              <a:buClr>
                <a:schemeClr val="dk1"/>
              </a:buClr>
              <a:buFont typeface="Arial"/>
              <a:buNone/>
              <a:defRPr sz="9200">
                <a:solidFill>
                  <a:schemeClr val="dk1"/>
                </a:solidFill>
              </a:defRPr>
            </a:lvl4pPr>
            <a:lvl5pPr lvl="4" indent="0">
              <a:spcBef>
                <a:spcPts val="0"/>
              </a:spcBef>
              <a:buClr>
                <a:schemeClr val="dk1"/>
              </a:buClr>
              <a:buFont typeface="Arial"/>
              <a:buNone/>
              <a:defRPr sz="9200">
                <a:solidFill>
                  <a:schemeClr val="dk1"/>
                </a:solidFill>
              </a:defRPr>
            </a:lvl5pPr>
            <a:lvl6pPr lvl="5" indent="0">
              <a:spcBef>
                <a:spcPts val="0"/>
              </a:spcBef>
              <a:buClr>
                <a:schemeClr val="dk1"/>
              </a:buClr>
              <a:buFont typeface="Arial"/>
              <a:buNone/>
              <a:defRPr sz="9200">
                <a:solidFill>
                  <a:schemeClr val="dk1"/>
                </a:solidFill>
              </a:defRPr>
            </a:lvl6pPr>
            <a:lvl7pPr lvl="6" indent="0">
              <a:spcBef>
                <a:spcPts val="0"/>
              </a:spcBef>
              <a:buClr>
                <a:schemeClr val="dk1"/>
              </a:buClr>
              <a:buFont typeface="Arial"/>
              <a:buNone/>
              <a:defRPr sz="9200">
                <a:solidFill>
                  <a:schemeClr val="dk1"/>
                </a:solidFill>
              </a:defRPr>
            </a:lvl7pPr>
            <a:lvl8pPr lvl="7" indent="0">
              <a:spcBef>
                <a:spcPts val="0"/>
              </a:spcBef>
              <a:buClr>
                <a:schemeClr val="dk1"/>
              </a:buClr>
              <a:buFont typeface="Arial"/>
              <a:buNone/>
              <a:defRPr sz="9200">
                <a:solidFill>
                  <a:schemeClr val="dk1"/>
                </a:solidFill>
              </a:defRPr>
            </a:lvl8pPr>
            <a:lvl9pPr lvl="8" indent="0">
              <a:spcBef>
                <a:spcPts val="0"/>
              </a:spcBef>
              <a:buClr>
                <a:schemeClr val="dk1"/>
              </a:buClr>
              <a:buFont typeface="Arial"/>
              <a:buNone/>
              <a:defRPr sz="9200">
                <a:solidFill>
                  <a:schemeClr val="dk1"/>
                </a:solidFill>
              </a:defRPr>
            </a:lvl9pPr>
          </a:lstStyle>
          <a:p>
            <a:endParaRPr/>
          </a:p>
        </p:txBody>
      </p:sp>
      <p:sp>
        <p:nvSpPr>
          <p:cNvPr id="30" name="Shape 30"/>
          <p:cNvSpPr txBox="1">
            <a:spLocks noGrp="1"/>
          </p:cNvSpPr>
          <p:nvPr>
            <p:ph type="body" idx="1"/>
          </p:nvPr>
        </p:nvSpPr>
        <p:spPr>
          <a:xfrm>
            <a:off x="1122119" y="5928960"/>
            <a:ext cx="10108800" cy="13565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764900" y="1920639"/>
            <a:ext cx="22924199" cy="174539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183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8300">
                <a:solidFill>
                  <a:schemeClr val="dk1"/>
                </a:solidFill>
              </a:defRPr>
            </a:lvl2pPr>
            <a:lvl3pPr lvl="2" indent="0">
              <a:spcBef>
                <a:spcPts val="0"/>
              </a:spcBef>
              <a:buClr>
                <a:schemeClr val="dk1"/>
              </a:buClr>
              <a:buFont typeface="Arial"/>
              <a:buNone/>
              <a:defRPr sz="18300">
                <a:solidFill>
                  <a:schemeClr val="dk1"/>
                </a:solidFill>
              </a:defRPr>
            </a:lvl3pPr>
            <a:lvl4pPr lvl="3" indent="0">
              <a:spcBef>
                <a:spcPts val="0"/>
              </a:spcBef>
              <a:buClr>
                <a:schemeClr val="dk1"/>
              </a:buClr>
              <a:buFont typeface="Arial"/>
              <a:buNone/>
              <a:defRPr sz="18300">
                <a:solidFill>
                  <a:schemeClr val="dk1"/>
                </a:solidFill>
              </a:defRPr>
            </a:lvl4pPr>
            <a:lvl5pPr lvl="4" indent="0">
              <a:spcBef>
                <a:spcPts val="0"/>
              </a:spcBef>
              <a:buClr>
                <a:schemeClr val="dk1"/>
              </a:buClr>
              <a:buFont typeface="Arial"/>
              <a:buNone/>
              <a:defRPr sz="18300">
                <a:solidFill>
                  <a:schemeClr val="dk1"/>
                </a:solidFill>
              </a:defRPr>
            </a:lvl5pPr>
            <a:lvl6pPr lvl="5" indent="0">
              <a:spcBef>
                <a:spcPts val="0"/>
              </a:spcBef>
              <a:buClr>
                <a:schemeClr val="dk1"/>
              </a:buClr>
              <a:buFont typeface="Arial"/>
              <a:buNone/>
              <a:defRPr sz="18300">
                <a:solidFill>
                  <a:schemeClr val="dk1"/>
                </a:solidFill>
              </a:defRPr>
            </a:lvl6pPr>
            <a:lvl7pPr lvl="6" indent="0">
              <a:spcBef>
                <a:spcPts val="0"/>
              </a:spcBef>
              <a:buClr>
                <a:schemeClr val="dk1"/>
              </a:buClr>
              <a:buFont typeface="Arial"/>
              <a:buNone/>
              <a:defRPr sz="18300">
                <a:solidFill>
                  <a:schemeClr val="dk1"/>
                </a:solidFill>
              </a:defRPr>
            </a:lvl7pPr>
            <a:lvl8pPr lvl="7" indent="0">
              <a:spcBef>
                <a:spcPts val="0"/>
              </a:spcBef>
              <a:buClr>
                <a:schemeClr val="dk1"/>
              </a:buClr>
              <a:buFont typeface="Arial"/>
              <a:buNone/>
              <a:defRPr sz="18300">
                <a:solidFill>
                  <a:schemeClr val="dk1"/>
                </a:solidFill>
              </a:defRPr>
            </a:lvl8pPr>
            <a:lvl9pPr lvl="8" indent="0">
              <a:spcBef>
                <a:spcPts val="0"/>
              </a:spcBef>
              <a:buClr>
                <a:schemeClr val="dk1"/>
              </a:buClr>
              <a:buFont typeface="Arial"/>
              <a:buNone/>
              <a:defRPr sz="18300">
                <a:solidFill>
                  <a:schemeClr val="dk1"/>
                </a:solidFill>
              </a:defRPr>
            </a:lvl9pPr>
          </a:lstStyle>
          <a:p>
            <a:endParaRPr/>
          </a:p>
        </p:txBody>
      </p:sp>
      <p:sp>
        <p:nvSpPr>
          <p:cNvPr id="34" name="Shape 34"/>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16459200" y="-532"/>
            <a:ext cx="16459200" cy="21945599"/>
          </a:xfrm>
          <a:prstGeom prst="rect">
            <a:avLst/>
          </a:prstGeom>
          <a:solidFill>
            <a:schemeClr val="lt2"/>
          </a:solid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txBox="1">
            <a:spLocks noGrp="1"/>
          </p:cNvSpPr>
          <p:nvPr>
            <p:ph type="title"/>
          </p:nvPr>
        </p:nvSpPr>
        <p:spPr>
          <a:xfrm>
            <a:off x="955800" y="5261546"/>
            <a:ext cx="14562599" cy="63246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61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6100">
                <a:solidFill>
                  <a:schemeClr val="dk1"/>
                </a:solidFill>
              </a:defRPr>
            </a:lvl2pPr>
            <a:lvl3pPr lvl="2" indent="0" algn="ctr">
              <a:spcBef>
                <a:spcPts val="0"/>
              </a:spcBef>
              <a:buClr>
                <a:schemeClr val="dk1"/>
              </a:buClr>
              <a:buFont typeface="Arial"/>
              <a:buNone/>
              <a:defRPr sz="16100">
                <a:solidFill>
                  <a:schemeClr val="dk1"/>
                </a:solidFill>
              </a:defRPr>
            </a:lvl3pPr>
            <a:lvl4pPr lvl="3" indent="0" algn="ctr">
              <a:spcBef>
                <a:spcPts val="0"/>
              </a:spcBef>
              <a:buClr>
                <a:schemeClr val="dk1"/>
              </a:buClr>
              <a:buFont typeface="Arial"/>
              <a:buNone/>
              <a:defRPr sz="16100">
                <a:solidFill>
                  <a:schemeClr val="dk1"/>
                </a:solidFill>
              </a:defRPr>
            </a:lvl4pPr>
            <a:lvl5pPr lvl="4" indent="0" algn="ctr">
              <a:spcBef>
                <a:spcPts val="0"/>
              </a:spcBef>
              <a:buClr>
                <a:schemeClr val="dk1"/>
              </a:buClr>
              <a:buFont typeface="Arial"/>
              <a:buNone/>
              <a:defRPr sz="16100">
                <a:solidFill>
                  <a:schemeClr val="dk1"/>
                </a:solidFill>
              </a:defRPr>
            </a:lvl5pPr>
            <a:lvl6pPr lvl="5" indent="0" algn="ctr">
              <a:spcBef>
                <a:spcPts val="0"/>
              </a:spcBef>
              <a:buClr>
                <a:schemeClr val="dk1"/>
              </a:buClr>
              <a:buFont typeface="Arial"/>
              <a:buNone/>
              <a:defRPr sz="16100">
                <a:solidFill>
                  <a:schemeClr val="dk1"/>
                </a:solidFill>
              </a:defRPr>
            </a:lvl6pPr>
            <a:lvl7pPr lvl="6" indent="0" algn="ctr">
              <a:spcBef>
                <a:spcPts val="0"/>
              </a:spcBef>
              <a:buClr>
                <a:schemeClr val="dk1"/>
              </a:buClr>
              <a:buFont typeface="Arial"/>
              <a:buNone/>
              <a:defRPr sz="16100">
                <a:solidFill>
                  <a:schemeClr val="dk1"/>
                </a:solidFill>
              </a:defRPr>
            </a:lvl7pPr>
            <a:lvl8pPr lvl="7" indent="0" algn="ctr">
              <a:spcBef>
                <a:spcPts val="0"/>
              </a:spcBef>
              <a:buClr>
                <a:schemeClr val="dk1"/>
              </a:buClr>
              <a:buFont typeface="Arial"/>
              <a:buNone/>
              <a:defRPr sz="16100">
                <a:solidFill>
                  <a:schemeClr val="dk1"/>
                </a:solidFill>
              </a:defRPr>
            </a:lvl8pPr>
            <a:lvl9pPr lvl="8" indent="0" algn="ctr">
              <a:spcBef>
                <a:spcPts val="0"/>
              </a:spcBef>
              <a:buClr>
                <a:schemeClr val="dk1"/>
              </a:buClr>
              <a:buFont typeface="Arial"/>
              <a:buNone/>
              <a:defRPr sz="16100">
                <a:solidFill>
                  <a:schemeClr val="dk1"/>
                </a:solidFill>
              </a:defRPr>
            </a:lvl9pPr>
          </a:lstStyle>
          <a:p>
            <a:endParaRPr/>
          </a:p>
        </p:txBody>
      </p:sp>
      <p:sp>
        <p:nvSpPr>
          <p:cNvPr id="38" name="Shape 38"/>
          <p:cNvSpPr txBox="1">
            <a:spLocks noGrp="1"/>
          </p:cNvSpPr>
          <p:nvPr>
            <p:ph type="subTitle" idx="1"/>
          </p:nvPr>
        </p:nvSpPr>
        <p:spPr>
          <a:xfrm>
            <a:off x="955800" y="11959785"/>
            <a:ext cx="14562599" cy="52698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2"/>
          </p:nvPr>
        </p:nvSpPr>
        <p:spPr>
          <a:xfrm>
            <a:off x="17782200" y="3089385"/>
            <a:ext cx="13813200" cy="157659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122119" y="18050453"/>
            <a:ext cx="21595799" cy="2581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7" name="Shape 7"/>
          <p:cNvSpPr txBox="1">
            <a:spLocks noGrp="1"/>
          </p:cNvSpPr>
          <p:nvPr>
            <p:ph type="body" idx="1"/>
          </p:nvPr>
        </p:nvSpPr>
        <p:spPr>
          <a:xfrm>
            <a:off x="1122120" y="4917226"/>
            <a:ext cx="30674099"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3800" b="0" i="0" u="none" strike="noStrike" cap="none">
                <a:solidFill>
                  <a:schemeClr val="dk2"/>
                </a:solidFill>
                <a:latin typeface="Arial"/>
                <a:ea typeface="Arial"/>
                <a:cs typeface="Arial"/>
                <a:sym typeface="Arial"/>
              </a:rPr>
              <a:t>‹#›</a:t>
            </a:fld>
            <a:endParaRPr lang="en-US" sz="3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2543"/>
        </a:solidFill>
        <a:effectLst/>
      </p:bgPr>
    </p:bg>
    <p:spTree>
      <p:nvGrpSpPr>
        <p:cNvPr id="1" name="Shape 53"/>
        <p:cNvGrpSpPr/>
        <p:nvPr/>
      </p:nvGrpSpPr>
      <p:grpSpPr>
        <a:xfrm>
          <a:off x="0" y="0"/>
          <a:ext cx="0" cy="0"/>
          <a:chOff x="0" y="0"/>
          <a:chExt cx="0" cy="0"/>
        </a:xfrm>
      </p:grpSpPr>
      <p:sp>
        <p:nvSpPr>
          <p:cNvPr id="54" name="Shape 54"/>
          <p:cNvSpPr txBox="1"/>
          <p:nvPr/>
        </p:nvSpPr>
        <p:spPr>
          <a:xfrm>
            <a:off x="4635457" y="-157370"/>
            <a:ext cx="23647499" cy="1164300"/>
          </a:xfrm>
          <a:prstGeom prst="rect">
            <a:avLst/>
          </a:prstGeom>
          <a:noFill/>
          <a:ln>
            <a:noFill/>
          </a:ln>
        </p:spPr>
        <p:txBody>
          <a:bodyPr lIns="72175" tIns="36075" rIns="72175" bIns="36075"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7200" b="0" i="0" u="none" strike="noStrike" cap="none">
                <a:solidFill>
                  <a:srgbClr val="FFFFFF"/>
                </a:solidFill>
                <a:latin typeface="Times New Roman"/>
                <a:ea typeface="Times New Roman"/>
                <a:cs typeface="Times New Roman"/>
                <a:sym typeface="Times New Roman"/>
              </a:rPr>
              <a:t>Species Biodiversity in the Peconic River</a:t>
            </a:r>
          </a:p>
        </p:txBody>
      </p:sp>
      <p:sp>
        <p:nvSpPr>
          <p:cNvPr id="55" name="Shape 55"/>
          <p:cNvSpPr txBox="1"/>
          <p:nvPr/>
        </p:nvSpPr>
        <p:spPr>
          <a:xfrm>
            <a:off x="7943400" y="939550"/>
            <a:ext cx="17031600" cy="1953000"/>
          </a:xfrm>
          <a:prstGeom prst="rect">
            <a:avLst/>
          </a:prstGeom>
          <a:noFill/>
          <a:ln>
            <a:noFill/>
          </a:ln>
        </p:spPr>
        <p:txBody>
          <a:bodyPr lIns="72175" tIns="36075" rIns="72175" bIns="36075"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a:solidFill>
                  <a:srgbClr val="FFFFFF"/>
                </a:solidFill>
                <a:latin typeface="Times New Roman"/>
                <a:ea typeface="Times New Roman"/>
                <a:cs typeface="Times New Roman"/>
                <a:sym typeface="Times New Roman"/>
              </a:rPr>
              <a:t>Karlie Hill, Katie Hill and Palwasha Khan</a:t>
            </a:r>
          </a:p>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a:solidFill>
                  <a:srgbClr val="FFFFFF"/>
                </a:solidFill>
                <a:latin typeface="Times New Roman"/>
                <a:ea typeface="Times New Roman"/>
                <a:cs typeface="Times New Roman"/>
                <a:sym typeface="Times New Roman"/>
              </a:rPr>
              <a:t>Mentors: Mr. Bolen and Dr. Spata</a:t>
            </a:r>
          </a:p>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a:solidFill>
                  <a:srgbClr val="FFFFFF"/>
                </a:solidFill>
                <a:latin typeface="Times New Roman"/>
                <a:ea typeface="Times New Roman"/>
                <a:cs typeface="Times New Roman"/>
                <a:sym typeface="Times New Roman"/>
              </a:rPr>
              <a:t>Eastport South Manor Junior-Senior High School</a:t>
            </a:r>
            <a:r>
              <a:rPr lang="en-US" sz="4000" b="0" i="0" u="none" strike="noStrike" cap="none">
                <a:solidFill>
                  <a:srgbClr val="FFFFFF"/>
                </a:solidFill>
                <a:highlight>
                  <a:srgbClr val="E06666"/>
                </a:highlight>
                <a:latin typeface="Times New Roman"/>
                <a:ea typeface="Times New Roman"/>
                <a:cs typeface="Times New Roman"/>
                <a:sym typeface="Times New Roman"/>
              </a:rPr>
              <a:t> </a:t>
            </a:r>
          </a:p>
        </p:txBody>
      </p:sp>
      <p:sp>
        <p:nvSpPr>
          <p:cNvPr id="56" name="Shape 56"/>
          <p:cNvSpPr txBox="1"/>
          <p:nvPr/>
        </p:nvSpPr>
        <p:spPr>
          <a:xfrm>
            <a:off x="17098700" y="10318372"/>
            <a:ext cx="14494800" cy="650700"/>
          </a:xfrm>
          <a:prstGeom prst="rect">
            <a:avLst/>
          </a:prstGeom>
          <a:noFill/>
          <a:ln>
            <a:noFill/>
          </a:ln>
        </p:spPr>
        <p:txBody>
          <a:bodyPr lIns="65300" tIns="32650" rIns="65300" bIns="32650" anchor="t" anchorCtr="0">
            <a:noAutofit/>
          </a:bodyPr>
          <a:lstStyle/>
          <a:p>
            <a:pPr marL="0" marR="0" lvl="0" indent="0" algn="l" rtl="0">
              <a:lnSpc>
                <a:spcPct val="100000"/>
              </a:lnSpc>
              <a:spcBef>
                <a:spcPts val="0"/>
              </a:spcBef>
              <a:spcAft>
                <a:spcPts val="0"/>
              </a:spcAft>
              <a:buClr>
                <a:srgbClr val="000000"/>
              </a:buClr>
              <a:buFont typeface="Arial"/>
              <a:buNone/>
            </a:pPr>
            <a:endParaRPr sz="3800" b="0" i="0" u="none" strike="noStrike" cap="none">
              <a:solidFill>
                <a:schemeClr val="dk1"/>
              </a:solidFill>
              <a:latin typeface="Calibri"/>
              <a:ea typeface="Calibri"/>
              <a:cs typeface="Calibri"/>
              <a:sym typeface="Calibri"/>
            </a:endParaRPr>
          </a:p>
        </p:txBody>
      </p:sp>
      <p:pic>
        <p:nvPicPr>
          <p:cNvPr id="57" name="Shape 57"/>
          <p:cNvPicPr preferRelativeResize="0"/>
          <p:nvPr/>
        </p:nvPicPr>
        <p:blipFill rotWithShape="1">
          <a:blip r:embed="rId3">
            <a:alphaModFix/>
          </a:blip>
          <a:srcRect/>
          <a:stretch/>
        </p:blipFill>
        <p:spPr>
          <a:xfrm>
            <a:off x="299875" y="1702860"/>
            <a:ext cx="6602400" cy="1164300"/>
          </a:xfrm>
          <a:prstGeom prst="rect">
            <a:avLst/>
          </a:prstGeom>
          <a:noFill/>
          <a:ln>
            <a:noFill/>
          </a:ln>
        </p:spPr>
      </p:pic>
      <p:pic>
        <p:nvPicPr>
          <p:cNvPr id="58" name="Shape 58"/>
          <p:cNvPicPr preferRelativeResize="0"/>
          <p:nvPr/>
        </p:nvPicPr>
        <p:blipFill rotWithShape="1">
          <a:blip r:embed="rId4">
            <a:alphaModFix/>
          </a:blip>
          <a:srcRect/>
          <a:stretch/>
        </p:blipFill>
        <p:spPr>
          <a:xfrm>
            <a:off x="374611" y="381179"/>
            <a:ext cx="5751600" cy="1164300"/>
          </a:xfrm>
          <a:prstGeom prst="rect">
            <a:avLst/>
          </a:prstGeom>
          <a:noFill/>
          <a:ln>
            <a:noFill/>
          </a:ln>
        </p:spPr>
      </p:pic>
      <p:pic>
        <p:nvPicPr>
          <p:cNvPr id="59" name="Shape 59"/>
          <p:cNvPicPr preferRelativeResize="0"/>
          <p:nvPr/>
        </p:nvPicPr>
        <p:blipFill rotWithShape="1">
          <a:blip r:embed="rId5">
            <a:alphaModFix/>
          </a:blip>
          <a:srcRect/>
          <a:stretch/>
        </p:blipFill>
        <p:spPr>
          <a:xfrm>
            <a:off x="27329544" y="494272"/>
            <a:ext cx="4998900" cy="1953000"/>
          </a:xfrm>
          <a:prstGeom prst="rect">
            <a:avLst/>
          </a:prstGeom>
          <a:noFill/>
          <a:ln>
            <a:noFill/>
          </a:ln>
        </p:spPr>
      </p:pic>
      <p:pic>
        <p:nvPicPr>
          <p:cNvPr id="60" name="Shape 60"/>
          <p:cNvPicPr preferRelativeResize="0"/>
          <p:nvPr/>
        </p:nvPicPr>
        <p:blipFill rotWithShape="1">
          <a:blip r:embed="rId6">
            <a:alphaModFix/>
          </a:blip>
          <a:srcRect/>
          <a:stretch/>
        </p:blipFill>
        <p:spPr>
          <a:xfrm>
            <a:off x="6364920" y="381179"/>
            <a:ext cx="1176252" cy="1181535"/>
          </a:xfrm>
          <a:prstGeom prst="rect">
            <a:avLst/>
          </a:prstGeom>
          <a:noFill/>
          <a:ln>
            <a:noFill/>
          </a:ln>
        </p:spPr>
      </p:pic>
      <p:sp>
        <p:nvSpPr>
          <p:cNvPr id="61" name="Shape 61"/>
          <p:cNvSpPr txBox="1"/>
          <p:nvPr/>
        </p:nvSpPr>
        <p:spPr>
          <a:xfrm>
            <a:off x="13986600" y="5318946"/>
            <a:ext cx="7135499" cy="1632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2" name="Shape 62"/>
          <p:cNvSpPr txBox="1"/>
          <p:nvPr/>
        </p:nvSpPr>
        <p:spPr>
          <a:xfrm>
            <a:off x="22857775" y="9371125"/>
            <a:ext cx="9429000" cy="2705700"/>
          </a:xfrm>
          <a:prstGeom prst="rect">
            <a:avLst/>
          </a:prstGeom>
          <a:noFill/>
          <a:ln w="76200"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sng" strike="noStrike" cap="none">
                <a:solidFill>
                  <a:srgbClr val="FFFFFF"/>
                </a:solidFill>
                <a:latin typeface="Times New Roman"/>
                <a:ea typeface="Times New Roman"/>
                <a:cs typeface="Times New Roman"/>
                <a:sym typeface="Times New Roman"/>
              </a:rPr>
              <a:t>Results</a:t>
            </a:r>
          </a:p>
          <a:p>
            <a:pPr marL="457200" marR="0" lvl="0" indent="-381000" algn="l" rtl="0">
              <a:lnSpc>
                <a:spcPct val="100000"/>
              </a:lnSpc>
              <a:spcBef>
                <a:spcPts val="429"/>
              </a:spcBef>
              <a:spcAft>
                <a:spcPts val="0"/>
              </a:spcAft>
              <a:buClr>
                <a:srgbClr val="FFFFFF"/>
              </a:buClr>
              <a:buSzPct val="100000"/>
              <a:buFont typeface="Times New Roman"/>
              <a:buChar char="●"/>
            </a:pPr>
            <a:r>
              <a:rPr lang="en-US" sz="2400" b="0" i="0" u="none" strike="noStrike" cap="none">
                <a:solidFill>
                  <a:srgbClr val="FFFFFF"/>
                </a:solidFill>
                <a:latin typeface="Times New Roman"/>
                <a:ea typeface="Times New Roman"/>
                <a:cs typeface="Times New Roman"/>
                <a:sym typeface="Times New Roman"/>
              </a:rPr>
              <a:t>We obtained many high quality DNA sequences </a:t>
            </a:r>
          </a:p>
          <a:p>
            <a:pPr marL="457200" marR="0" lvl="0" indent="-381000" algn="l" rtl="0">
              <a:lnSpc>
                <a:spcPct val="100000"/>
              </a:lnSpc>
              <a:spcBef>
                <a:spcPts val="429"/>
              </a:spcBef>
              <a:spcAft>
                <a:spcPts val="0"/>
              </a:spcAft>
              <a:buClr>
                <a:srgbClr val="FFFFFF"/>
              </a:buClr>
              <a:buSzPct val="100000"/>
              <a:buFont typeface="Times New Roman"/>
              <a:buChar char="●"/>
            </a:pPr>
            <a:r>
              <a:rPr lang="en-US" sz="2400" b="0" i="0" u="none" strike="noStrike" cap="none">
                <a:solidFill>
                  <a:srgbClr val="FFFFFF"/>
                </a:solidFill>
                <a:latin typeface="Times New Roman"/>
                <a:ea typeface="Times New Roman"/>
                <a:cs typeface="Times New Roman"/>
                <a:sym typeface="Times New Roman"/>
              </a:rPr>
              <a:t>Identified mostly worms and snails that were related to the </a:t>
            </a:r>
            <a:r>
              <a:rPr lang="en-US" sz="2400" b="0" i="1" u="none" strike="noStrike" cap="none">
                <a:solidFill>
                  <a:srgbClr val="FFFFFF"/>
                </a:solidFill>
                <a:latin typeface="Times New Roman"/>
                <a:ea typeface="Times New Roman"/>
                <a:cs typeface="Times New Roman"/>
                <a:sym typeface="Times New Roman"/>
              </a:rPr>
              <a:t>Gyraulus </a:t>
            </a:r>
            <a:r>
              <a:rPr lang="en-US" sz="2400" b="0" i="0" u="none" strike="noStrike" cap="none">
                <a:solidFill>
                  <a:srgbClr val="FFFFFF"/>
                </a:solidFill>
                <a:latin typeface="Times New Roman"/>
                <a:ea typeface="Times New Roman"/>
                <a:cs typeface="Times New Roman"/>
                <a:sym typeface="Times New Roman"/>
              </a:rPr>
              <a:t>and </a:t>
            </a:r>
            <a:r>
              <a:rPr lang="en-US" sz="2400" b="0" i="1" u="none" strike="noStrike" cap="none">
                <a:solidFill>
                  <a:srgbClr val="FFFFFF"/>
                </a:solidFill>
                <a:latin typeface="Times New Roman"/>
                <a:ea typeface="Times New Roman"/>
                <a:cs typeface="Times New Roman"/>
                <a:sym typeface="Times New Roman"/>
              </a:rPr>
              <a:t>Dero </a:t>
            </a:r>
            <a:r>
              <a:rPr lang="en-US" sz="2400" b="0" i="0" u="none" strike="noStrike" cap="none">
                <a:solidFill>
                  <a:srgbClr val="FFFFFF"/>
                </a:solidFill>
                <a:latin typeface="Times New Roman"/>
                <a:ea typeface="Times New Roman"/>
                <a:cs typeface="Times New Roman"/>
                <a:sym typeface="Times New Roman"/>
              </a:rPr>
              <a:t>genera</a:t>
            </a:r>
          </a:p>
          <a:p>
            <a:pPr marL="457200" marR="0" lvl="0" indent="-381000" algn="l" rtl="0">
              <a:lnSpc>
                <a:spcPct val="100000"/>
              </a:lnSpc>
              <a:spcBef>
                <a:spcPts val="429"/>
              </a:spcBef>
              <a:spcAft>
                <a:spcPts val="0"/>
              </a:spcAft>
              <a:buClr>
                <a:srgbClr val="FFFFFF"/>
              </a:buClr>
              <a:buSzPct val="100000"/>
              <a:buFont typeface="Times New Roman"/>
              <a:buChar char="●"/>
            </a:pPr>
            <a:r>
              <a:rPr lang="en-US" sz="2400" b="0" i="0" u="none" strike="noStrike" cap="none">
                <a:solidFill>
                  <a:srgbClr val="FFFFFF"/>
                </a:solidFill>
                <a:latin typeface="Times New Roman"/>
                <a:ea typeface="Times New Roman"/>
                <a:cs typeface="Times New Roman"/>
                <a:sym typeface="Times New Roman"/>
              </a:rPr>
              <a:t>No novel species or sequences were identified. </a:t>
            </a:r>
          </a:p>
          <a:p>
            <a:pPr marL="457200" marR="0" lvl="0" indent="-381000" algn="l" rtl="0">
              <a:lnSpc>
                <a:spcPct val="100000"/>
              </a:lnSpc>
              <a:spcBef>
                <a:spcPts val="429"/>
              </a:spcBef>
              <a:spcAft>
                <a:spcPts val="0"/>
              </a:spcAft>
              <a:buClr>
                <a:srgbClr val="FFFFFF"/>
              </a:buClr>
              <a:buSzPct val="100000"/>
              <a:buFont typeface="Times New Roman"/>
              <a:buChar char="●"/>
            </a:pPr>
            <a:r>
              <a:rPr lang="en-US" sz="2400">
                <a:solidFill>
                  <a:srgbClr val="FFFFFF"/>
                </a:solidFill>
                <a:latin typeface="Times New Roman"/>
                <a:ea typeface="Times New Roman"/>
                <a:cs typeface="Times New Roman"/>
                <a:sym typeface="Times New Roman"/>
              </a:rPr>
              <a:t>No invasive species were identified.</a:t>
            </a:r>
          </a:p>
        </p:txBody>
      </p:sp>
      <p:sp>
        <p:nvSpPr>
          <p:cNvPr id="63" name="Shape 63"/>
          <p:cNvSpPr txBox="1"/>
          <p:nvPr/>
        </p:nvSpPr>
        <p:spPr>
          <a:xfrm>
            <a:off x="22872325" y="3289625"/>
            <a:ext cx="9429000" cy="5684400"/>
          </a:xfrm>
          <a:prstGeom prst="rect">
            <a:avLst/>
          </a:prstGeom>
          <a:noFill/>
          <a:ln w="76200" cap="flat" cmpd="sng">
            <a:solidFill>
              <a:srgbClr val="FFFFFF"/>
            </a:solidFill>
            <a:prstDash val="solid"/>
            <a:round/>
            <a:headEnd type="none" w="med" len="med"/>
            <a:tailEnd type="none" w="med" len="med"/>
          </a:ln>
        </p:spPr>
        <p:txBody>
          <a:bodyPr lIns="91425" tIns="91425" rIns="91425" bIns="91425" anchor="t" anchorCtr="0">
            <a:noAutofit/>
          </a:bodyPr>
          <a:lstStyle/>
          <a:p>
            <a:pPr marL="2743200" marR="0" lvl="0" indent="457200" algn="l" rtl="0">
              <a:lnSpc>
                <a:spcPct val="100000"/>
              </a:lnSpc>
              <a:spcBef>
                <a:spcPts val="0"/>
              </a:spcBef>
              <a:spcAft>
                <a:spcPts val="0"/>
              </a:spcAft>
              <a:buClr>
                <a:srgbClr val="FFFFFF"/>
              </a:buClr>
              <a:buSzPct val="25000"/>
              <a:buFont typeface="Times New Roman"/>
              <a:buNone/>
            </a:pPr>
            <a:r>
              <a:rPr lang="en-US" sz="2800" b="1" i="0" u="sng" strike="noStrike" cap="none">
                <a:solidFill>
                  <a:srgbClr val="FFFFFF"/>
                </a:solidFill>
                <a:latin typeface="Times New Roman"/>
                <a:ea typeface="Times New Roman"/>
                <a:cs typeface="Times New Roman"/>
                <a:sym typeface="Times New Roman"/>
              </a:rPr>
              <a:t>Materials &amp; Methods</a:t>
            </a:r>
          </a:p>
          <a:p>
            <a:pPr marL="465138" marR="0" lvl="0" indent="-350838" algn="l" rtl="0">
              <a:lnSpc>
                <a:spcPct val="100000"/>
              </a:lnSpc>
              <a:spcBef>
                <a:spcPts val="0"/>
              </a:spcBef>
              <a:spcAft>
                <a:spcPts val="0"/>
              </a:spcAft>
              <a:buClr>
                <a:srgbClr val="FFFFFF"/>
              </a:buClr>
              <a:buSzPct val="100000"/>
              <a:buFont typeface="Times New Roman"/>
              <a:buAutoNum type="arabicPeriod"/>
            </a:pPr>
            <a:r>
              <a:rPr lang="en-US" sz="2400" b="0" i="0" u="none" strike="noStrike" cap="none">
                <a:solidFill>
                  <a:srgbClr val="FFFFFF"/>
                </a:solidFill>
                <a:latin typeface="Times New Roman"/>
                <a:ea typeface="Times New Roman"/>
                <a:cs typeface="Times New Roman"/>
                <a:sym typeface="Times New Roman"/>
              </a:rPr>
              <a:t>We collected 20 samples of invertebrates that looked like amphipods, snails, a Hydra, and some small worms, possibly nematodes, from the Peconic River during the “Day in the Life of the Peconic River” program on October 23, 2016.  </a:t>
            </a:r>
          </a:p>
          <a:p>
            <a:pPr marL="465138" marR="0" lvl="0" indent="-350838" algn="l" rtl="0">
              <a:lnSpc>
                <a:spcPct val="100000"/>
              </a:lnSpc>
              <a:spcBef>
                <a:spcPts val="0"/>
              </a:spcBef>
              <a:spcAft>
                <a:spcPts val="0"/>
              </a:spcAft>
              <a:buClr>
                <a:srgbClr val="FFFFFF"/>
              </a:buClr>
              <a:buSzPct val="100000"/>
              <a:buFont typeface="Times New Roman"/>
              <a:buAutoNum type="arabicPeriod"/>
            </a:pPr>
            <a:r>
              <a:rPr lang="en-US" sz="2400" b="0" i="0" u="none" strike="noStrike" cap="none">
                <a:solidFill>
                  <a:srgbClr val="FFFFFF"/>
                </a:solidFill>
                <a:latin typeface="Times New Roman"/>
                <a:ea typeface="Times New Roman"/>
                <a:cs typeface="Times New Roman"/>
                <a:sym typeface="Times New Roman"/>
              </a:rPr>
              <a:t>Samples were placed in 99.9% ethanol with each organism placed in separate plastic microtubes and were cataloged, photographed, measured, and stored in a non-defrosting freezer at Eastport South Manor Junior-Senior High School.</a:t>
            </a:r>
          </a:p>
          <a:p>
            <a:pPr marL="465138" marR="0" lvl="0" indent="-350838" algn="l" rtl="0">
              <a:lnSpc>
                <a:spcPct val="100000"/>
              </a:lnSpc>
              <a:spcBef>
                <a:spcPts val="0"/>
              </a:spcBef>
              <a:spcAft>
                <a:spcPts val="0"/>
              </a:spcAft>
              <a:buClr>
                <a:srgbClr val="FFFFFF"/>
              </a:buClr>
              <a:buSzPct val="100000"/>
              <a:buFont typeface="Times New Roman"/>
              <a:buAutoNum type="arabicPeriod"/>
            </a:pPr>
            <a:r>
              <a:rPr lang="en-US" sz="2400" b="0" i="0" u="none" strike="noStrike" cap="none">
                <a:solidFill>
                  <a:srgbClr val="FFFFFF"/>
                </a:solidFill>
                <a:latin typeface="Times New Roman"/>
                <a:ea typeface="Times New Roman"/>
                <a:cs typeface="Times New Roman"/>
                <a:sym typeface="Times New Roman"/>
              </a:rPr>
              <a:t>In March of 2017, we performed DNA extraction and PCR on the 20 samples we collected at Brookhaven National Laboratory.  DNA samples that produced good PCR results were sent for sequencing by Genewiz.</a:t>
            </a:r>
          </a:p>
          <a:p>
            <a:pPr marL="465138" marR="0" lvl="0" indent="-363538" algn="l" rtl="0">
              <a:lnSpc>
                <a:spcPct val="100000"/>
              </a:lnSpc>
              <a:spcBef>
                <a:spcPts val="0"/>
              </a:spcBef>
              <a:spcAft>
                <a:spcPts val="0"/>
              </a:spcAft>
              <a:buClr>
                <a:srgbClr val="FFFFFF"/>
              </a:buClr>
              <a:buSzPct val="108333"/>
              <a:buFont typeface="Times New Roman"/>
              <a:buAutoNum type="arabicPeriod"/>
            </a:pPr>
            <a:r>
              <a:rPr lang="en-US" sz="2400" b="0" i="0" u="none" strike="noStrike" cap="none">
                <a:solidFill>
                  <a:srgbClr val="FFFFFF"/>
                </a:solidFill>
                <a:latin typeface="Times New Roman"/>
                <a:ea typeface="Times New Roman"/>
                <a:cs typeface="Times New Roman"/>
                <a:sym typeface="Times New Roman"/>
              </a:rPr>
              <a:t>After getting the results back, we used DNA Subway and analyzed  species that had the top BLAST hit for each species. </a:t>
            </a:r>
            <a:r>
              <a:rPr lang="en-US" sz="2600" b="0" i="0" u="none" strike="noStrike" cap="none">
                <a:solidFill>
                  <a:schemeClr val="dk1"/>
                </a:solidFill>
                <a:latin typeface="Times New Roman"/>
                <a:ea typeface="Times New Roman"/>
                <a:cs typeface="Times New Roman"/>
                <a:sym typeface="Times New Roman"/>
              </a:rPr>
              <a:t/>
            </a:r>
            <a:br>
              <a:rPr lang="en-US" sz="2600" b="0" i="0" u="none" strike="noStrike" cap="none">
                <a:solidFill>
                  <a:schemeClr val="dk1"/>
                </a:solidFill>
                <a:latin typeface="Times New Roman"/>
                <a:ea typeface="Times New Roman"/>
                <a:cs typeface="Times New Roman"/>
                <a:sym typeface="Times New Roman"/>
              </a:rPr>
            </a:br>
            <a:endParaRPr lang="en-US" sz="2600" b="0" i="0" u="none" strike="noStrike" cap="none">
              <a:solidFill>
                <a:schemeClr val="dk1"/>
              </a:solidFill>
              <a:latin typeface="Times New Roman"/>
              <a:ea typeface="Times New Roman"/>
              <a:cs typeface="Times New Roman"/>
              <a:sym typeface="Times New Roman"/>
            </a:endParaRPr>
          </a:p>
        </p:txBody>
      </p:sp>
      <p:sp>
        <p:nvSpPr>
          <p:cNvPr id="64" name="Shape 64"/>
          <p:cNvSpPr txBox="1"/>
          <p:nvPr/>
        </p:nvSpPr>
        <p:spPr>
          <a:xfrm>
            <a:off x="22899453" y="18840175"/>
            <a:ext cx="9429000" cy="2328600"/>
          </a:xfrm>
          <a:prstGeom prst="rect">
            <a:avLst/>
          </a:prstGeom>
          <a:noFill/>
          <a:ln w="76200" cap="flat" cmpd="sng">
            <a:solidFill>
              <a:srgbClr val="FFFFFF"/>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sng" strike="noStrike" cap="none">
                <a:solidFill>
                  <a:srgbClr val="FFFFFF"/>
                </a:solidFill>
                <a:latin typeface="Times New Roman"/>
                <a:ea typeface="Times New Roman"/>
                <a:cs typeface="Times New Roman"/>
                <a:sym typeface="Times New Roman"/>
              </a:rPr>
              <a:t>Acknowledgements</a:t>
            </a:r>
          </a:p>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rgbClr val="FFFFFF"/>
                </a:solidFill>
                <a:latin typeface="Times New Roman"/>
                <a:ea typeface="Times New Roman"/>
                <a:cs typeface="Times New Roman"/>
                <a:sym typeface="Times New Roman"/>
              </a:rPr>
              <a:t> Dr. Aleida Perez for helping us extract DNA at Brookhaven National Lab, and our teacher mentors for helping us throughout this year of research and with helping us organize this project and poster, Mr. Bolen and Dr. Spata.</a:t>
            </a:r>
          </a:p>
        </p:txBody>
      </p:sp>
      <p:pic>
        <p:nvPicPr>
          <p:cNvPr id="65" name="Shape 65"/>
          <p:cNvPicPr preferRelativeResize="0"/>
          <p:nvPr/>
        </p:nvPicPr>
        <p:blipFill rotWithShape="1">
          <a:blip r:embed="rId7">
            <a:alphaModFix/>
          </a:blip>
          <a:srcRect t="12625" r="38620" b="53505"/>
          <a:stretch/>
        </p:blipFill>
        <p:spPr>
          <a:xfrm>
            <a:off x="9715765" y="3443357"/>
            <a:ext cx="9711864" cy="4515310"/>
          </a:xfrm>
          <a:prstGeom prst="rect">
            <a:avLst/>
          </a:prstGeom>
          <a:noFill/>
          <a:ln>
            <a:noFill/>
          </a:ln>
        </p:spPr>
      </p:pic>
      <p:pic>
        <p:nvPicPr>
          <p:cNvPr id="66" name="Shape 66"/>
          <p:cNvPicPr preferRelativeResize="0"/>
          <p:nvPr/>
        </p:nvPicPr>
        <p:blipFill rotWithShape="1">
          <a:blip r:embed="rId8">
            <a:alphaModFix/>
          </a:blip>
          <a:srcRect l="423" t="12447" r="39967" b="61180"/>
          <a:stretch/>
        </p:blipFill>
        <p:spPr>
          <a:xfrm>
            <a:off x="9609388" y="8955802"/>
            <a:ext cx="10062012" cy="3886732"/>
          </a:xfrm>
          <a:prstGeom prst="rect">
            <a:avLst/>
          </a:prstGeom>
          <a:noFill/>
          <a:ln>
            <a:noFill/>
          </a:ln>
        </p:spPr>
      </p:pic>
      <p:sp>
        <p:nvSpPr>
          <p:cNvPr id="67" name="Shape 67"/>
          <p:cNvSpPr txBox="1"/>
          <p:nvPr/>
        </p:nvSpPr>
        <p:spPr>
          <a:xfrm>
            <a:off x="677333" y="18670674"/>
            <a:ext cx="8638379" cy="2940359"/>
          </a:xfrm>
          <a:prstGeom prst="rect">
            <a:avLst/>
          </a:prstGeom>
          <a:noFill/>
          <a:ln w="76200" cap="flat" cmpd="sng">
            <a:solidFill>
              <a:srgbClr val="FFFFFF"/>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Times New Roman"/>
              <a:buNone/>
            </a:pPr>
            <a:r>
              <a:rPr lang="en-US" sz="2800" b="1" i="0" u="sng" strike="noStrike" cap="none" dirty="0">
                <a:solidFill>
                  <a:srgbClr val="FFFFFF"/>
                </a:solidFill>
                <a:latin typeface="Times New Roman"/>
                <a:ea typeface="Times New Roman"/>
                <a:cs typeface="Times New Roman"/>
                <a:sym typeface="Times New Roman"/>
              </a:rPr>
              <a:t>Discussion</a:t>
            </a:r>
          </a:p>
          <a:p>
            <a:pPr marL="0" marR="0" lvl="0" indent="0" algn="just" rtl="0">
              <a:lnSpc>
                <a:spcPct val="100000"/>
              </a:lnSpc>
              <a:spcBef>
                <a:spcPts val="0"/>
              </a:spcBef>
              <a:spcAft>
                <a:spcPts val="0"/>
              </a:spcAft>
              <a:buClr>
                <a:srgbClr val="FFFFFF"/>
              </a:buClr>
              <a:buSzPct val="25000"/>
              <a:buFont typeface="Times New Roman"/>
              <a:buNone/>
            </a:pPr>
            <a:r>
              <a:rPr lang="en-US" sz="2400" b="0" i="0" u="none" strike="noStrike" cap="none" dirty="0">
                <a:solidFill>
                  <a:srgbClr val="FFFFFF"/>
                </a:solidFill>
                <a:latin typeface="Times New Roman"/>
                <a:ea typeface="Times New Roman"/>
                <a:cs typeface="Times New Roman"/>
                <a:sym typeface="Times New Roman"/>
              </a:rPr>
              <a:t>Due to the limitations of sequencing the CO1 gene, we cannot determine the exact species of each of our samples. Our top BLASTN hits were the closely related to the </a:t>
            </a:r>
            <a:r>
              <a:rPr lang="en-US" sz="2400" b="0" i="1" u="none" strike="noStrike" cap="none" dirty="0" err="1">
                <a:solidFill>
                  <a:srgbClr val="FFFFFF"/>
                </a:solidFill>
                <a:latin typeface="Times New Roman"/>
                <a:ea typeface="Times New Roman"/>
                <a:cs typeface="Times New Roman"/>
                <a:sym typeface="Times New Roman"/>
              </a:rPr>
              <a:t>Gyraulus</a:t>
            </a:r>
            <a:r>
              <a:rPr lang="en-US" sz="2400" b="0" i="1" u="none" strike="noStrike" cap="none" dirty="0">
                <a:solidFill>
                  <a:srgbClr val="FFFFFF"/>
                </a:solidFill>
                <a:latin typeface="Times New Roman"/>
                <a:ea typeface="Times New Roman"/>
                <a:cs typeface="Times New Roman"/>
                <a:sym typeface="Times New Roman"/>
              </a:rPr>
              <a:t> and </a:t>
            </a:r>
            <a:r>
              <a:rPr lang="en-US" sz="2400" b="0" i="1" u="none" strike="noStrike" cap="none" dirty="0" err="1">
                <a:solidFill>
                  <a:srgbClr val="FFFFFF"/>
                </a:solidFill>
                <a:latin typeface="Times New Roman"/>
                <a:ea typeface="Times New Roman"/>
                <a:cs typeface="Times New Roman"/>
                <a:sym typeface="Times New Roman"/>
              </a:rPr>
              <a:t>Dero</a:t>
            </a:r>
            <a:r>
              <a:rPr lang="en-US" sz="2400" b="0" i="1" u="none" strike="noStrike" cap="none" dirty="0">
                <a:solidFill>
                  <a:srgbClr val="FFFFFF"/>
                </a:solidFill>
                <a:latin typeface="Times New Roman"/>
                <a:ea typeface="Times New Roman"/>
                <a:cs typeface="Times New Roman"/>
                <a:sym typeface="Times New Roman"/>
              </a:rPr>
              <a:t> </a:t>
            </a:r>
            <a:r>
              <a:rPr lang="en-US" sz="2400" b="0" i="0" u="none" strike="noStrike" cap="none" dirty="0">
                <a:solidFill>
                  <a:srgbClr val="FFFFFF"/>
                </a:solidFill>
                <a:latin typeface="Times New Roman"/>
                <a:ea typeface="Times New Roman"/>
                <a:cs typeface="Times New Roman"/>
                <a:sym typeface="Times New Roman"/>
              </a:rPr>
              <a:t>genera commonly know as the freshwater snail and aquatic worm. In future studies, using another gene would allow us to differentiate between closely related species. </a:t>
            </a:r>
            <a:r>
              <a:rPr lang="en-US" sz="2600" b="0" i="0" u="none" strike="noStrike" cap="none" dirty="0">
                <a:solidFill>
                  <a:srgbClr val="FFFFFF"/>
                </a:solidFill>
                <a:latin typeface="Times New Roman"/>
                <a:ea typeface="Times New Roman"/>
                <a:cs typeface="Times New Roman"/>
                <a:sym typeface="Times New Roman"/>
              </a:rPr>
              <a:t> </a:t>
            </a:r>
          </a:p>
        </p:txBody>
      </p:sp>
      <p:pic>
        <p:nvPicPr>
          <p:cNvPr id="68" name="Shape 68"/>
          <p:cNvPicPr preferRelativeResize="0"/>
          <p:nvPr/>
        </p:nvPicPr>
        <p:blipFill rotWithShape="1">
          <a:blip r:embed="rId9">
            <a:alphaModFix/>
          </a:blip>
          <a:srcRect l="27382" r="26422"/>
          <a:stretch/>
        </p:blipFill>
        <p:spPr>
          <a:xfrm>
            <a:off x="7681760" y="762377"/>
            <a:ext cx="3159000" cy="2194800"/>
          </a:xfrm>
          <a:prstGeom prst="rect">
            <a:avLst/>
          </a:prstGeom>
          <a:noFill/>
          <a:ln>
            <a:noFill/>
          </a:ln>
        </p:spPr>
      </p:pic>
      <p:sp>
        <p:nvSpPr>
          <p:cNvPr id="69" name="Shape 69"/>
          <p:cNvSpPr txBox="1"/>
          <p:nvPr/>
        </p:nvSpPr>
        <p:spPr>
          <a:xfrm>
            <a:off x="22899450" y="12536050"/>
            <a:ext cx="9429000" cy="5684400"/>
          </a:xfrm>
          <a:prstGeom prst="rect">
            <a:avLst/>
          </a:prstGeom>
          <a:noFill/>
          <a:ln w="76200" cap="flat" cmpd="sng">
            <a:solidFill>
              <a:srgbClr val="FFFFFF"/>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sng" strike="noStrike" cap="none">
                <a:solidFill>
                  <a:schemeClr val="lt1"/>
                </a:solidFill>
                <a:latin typeface="Times New Roman"/>
                <a:ea typeface="Times New Roman"/>
                <a:cs typeface="Times New Roman"/>
                <a:sym typeface="Times New Roman"/>
              </a:rPr>
              <a:t>References </a:t>
            </a:r>
          </a:p>
          <a:p>
            <a:pPr marL="457200" marR="0" lvl="0" indent="-381000" algn="l" rtl="0">
              <a:lnSpc>
                <a:spcPct val="100000"/>
              </a:lnSpc>
              <a:spcBef>
                <a:spcPts val="0"/>
              </a:spcBef>
              <a:spcAft>
                <a:spcPts val="0"/>
              </a:spcAft>
              <a:buClr>
                <a:schemeClr val="lt1"/>
              </a:buClr>
              <a:buSzPct val="100000"/>
              <a:buFont typeface="Times New Roman"/>
              <a:buAutoNum type="arabicPeriod"/>
            </a:pPr>
            <a:r>
              <a:rPr lang="en-US" sz="2400" b="0" i="0" u="none" strike="noStrike" cap="none">
                <a:solidFill>
                  <a:schemeClr val="lt1"/>
                </a:solidFill>
                <a:latin typeface="Times New Roman"/>
                <a:ea typeface="Times New Roman"/>
                <a:cs typeface="Times New Roman"/>
                <a:sym typeface="Times New Roman"/>
              </a:rPr>
              <a:t>Department of Environmental Conservation. (n.d.). Retrieved November 29, 2016, from </a:t>
            </a:r>
            <a:r>
              <a:rPr lang="en-US" sz="2400" b="0" i="0" u="sng" strike="noStrike" cap="none">
                <a:solidFill>
                  <a:schemeClr val="lt1"/>
                </a:solidFill>
                <a:latin typeface="Times New Roman"/>
                <a:ea typeface="Times New Roman"/>
                <a:cs typeface="Times New Roman"/>
                <a:sym typeface="Times New Roman"/>
              </a:rPr>
              <a:t>http://www.dec.ny.gov/lands/31842.html</a:t>
            </a:r>
          </a:p>
          <a:p>
            <a:pPr marL="457200" marR="0" lvl="0" indent="-381000" algn="l" rtl="0">
              <a:lnSpc>
                <a:spcPct val="100000"/>
              </a:lnSpc>
              <a:spcBef>
                <a:spcPts val="0"/>
              </a:spcBef>
              <a:spcAft>
                <a:spcPts val="0"/>
              </a:spcAft>
              <a:buClr>
                <a:schemeClr val="lt1"/>
              </a:buClr>
              <a:buSzPct val="100000"/>
              <a:buFont typeface="Times New Roman"/>
              <a:buAutoNum type="arabicPeriod"/>
            </a:pPr>
            <a:r>
              <a:rPr lang="en-US" sz="2400" b="0" i="0" u="none" strike="noStrike" cap="none">
                <a:solidFill>
                  <a:schemeClr val="lt1"/>
                </a:solidFill>
                <a:latin typeface="Times New Roman"/>
                <a:ea typeface="Times New Roman"/>
                <a:cs typeface="Times New Roman"/>
                <a:sym typeface="Times New Roman"/>
              </a:rPr>
              <a:t>DNA Learning Center Barcoding 101. (n.d.). Retrieved December 01, 2016, from </a:t>
            </a:r>
            <a:r>
              <a:rPr lang="en-US" sz="2400" b="0" i="0" u="sng" strike="noStrike" cap="none">
                <a:solidFill>
                  <a:schemeClr val="lt1"/>
                </a:solidFill>
                <a:latin typeface="Times New Roman"/>
                <a:ea typeface="Times New Roman"/>
                <a:cs typeface="Times New Roman"/>
                <a:sym typeface="Times New Roman"/>
              </a:rPr>
              <a:t>http://www.dnabarcoding101.org/</a:t>
            </a:r>
          </a:p>
          <a:p>
            <a:pPr marL="457200" marR="0" lvl="0" indent="-381000" algn="l" rtl="0">
              <a:lnSpc>
                <a:spcPct val="100000"/>
              </a:lnSpc>
              <a:spcBef>
                <a:spcPts val="0"/>
              </a:spcBef>
              <a:spcAft>
                <a:spcPts val="0"/>
              </a:spcAft>
              <a:buClr>
                <a:schemeClr val="lt1"/>
              </a:buClr>
              <a:buSzPct val="100000"/>
              <a:buFont typeface="Times New Roman"/>
              <a:buAutoNum type="arabicPeriod"/>
            </a:pPr>
            <a:r>
              <a:rPr lang="en-US" sz="2400" b="0" i="0" u="none" strike="noStrike" cap="none">
                <a:solidFill>
                  <a:schemeClr val="lt1"/>
                </a:solidFill>
                <a:latin typeface="Times New Roman"/>
                <a:ea typeface="Times New Roman"/>
                <a:cs typeface="Times New Roman"/>
                <a:sym typeface="Times New Roman"/>
              </a:rPr>
              <a:t>How does Biodiversity loss affect me and everyone else? (n.d.). Retrieved December 05, 2016, from </a:t>
            </a:r>
            <a:r>
              <a:rPr lang="en-US" sz="2400" b="0" i="0" u="sng" strike="noStrike" cap="none">
                <a:solidFill>
                  <a:schemeClr val="lt1"/>
                </a:solidFill>
                <a:latin typeface="Times New Roman"/>
                <a:ea typeface="Times New Roman"/>
                <a:cs typeface="Times New Roman"/>
                <a:sym typeface="Times New Roman"/>
              </a:rPr>
              <a:t>https://wwf.panda.org/about_our_earth/biodiversity/biodiversity_and_you/</a:t>
            </a:r>
            <a:r>
              <a:rPr lang="en-US" sz="2400" b="0" i="0" u="none" strike="noStrike" cap="none">
                <a:solidFill>
                  <a:schemeClr val="lt1"/>
                </a:solidFill>
                <a:latin typeface="Times New Roman"/>
                <a:ea typeface="Times New Roman"/>
                <a:cs typeface="Times New Roman"/>
                <a:sym typeface="Times New Roman"/>
              </a:rPr>
              <a:t> </a:t>
            </a:r>
          </a:p>
          <a:p>
            <a:pPr marL="457200" marR="0" lvl="0" indent="-381000" algn="l" rtl="0">
              <a:lnSpc>
                <a:spcPct val="100000"/>
              </a:lnSpc>
              <a:spcBef>
                <a:spcPts val="0"/>
              </a:spcBef>
              <a:spcAft>
                <a:spcPts val="0"/>
              </a:spcAft>
              <a:buClr>
                <a:schemeClr val="lt1"/>
              </a:buClr>
              <a:buSzPct val="100000"/>
              <a:buFont typeface="Times New Roman"/>
              <a:buAutoNum type="arabicPeriod"/>
            </a:pPr>
            <a:r>
              <a:rPr lang="en-US" sz="2400" b="0" i="0" u="none" strike="noStrike" cap="none">
                <a:solidFill>
                  <a:schemeClr val="lt1"/>
                </a:solidFill>
                <a:latin typeface="Times New Roman"/>
                <a:ea typeface="Times New Roman"/>
                <a:cs typeface="Times New Roman"/>
                <a:sym typeface="Times New Roman"/>
              </a:rPr>
              <a:t>(n.d.). Retrieved February 06, 2017, from </a:t>
            </a:r>
            <a:r>
              <a:rPr lang="en-US" sz="2400" b="0" i="0" u="sng" strike="noStrike" cap="none">
                <a:solidFill>
                  <a:schemeClr val="lt1"/>
                </a:solidFill>
                <a:latin typeface="Times New Roman"/>
                <a:ea typeface="Times New Roman"/>
                <a:cs typeface="Times New Roman"/>
                <a:sym typeface="Times New Roman"/>
              </a:rPr>
              <a:t>http://parasites.probacto.com/what-is-the-difference-between-parasite-and-pathogen/</a:t>
            </a:r>
          </a:p>
          <a:p>
            <a:pPr marL="457200" marR="0" lvl="0" indent="-381000" algn="l" rtl="0">
              <a:lnSpc>
                <a:spcPct val="100000"/>
              </a:lnSpc>
              <a:spcBef>
                <a:spcPts val="0"/>
              </a:spcBef>
              <a:spcAft>
                <a:spcPts val="0"/>
              </a:spcAft>
              <a:buClr>
                <a:schemeClr val="lt1"/>
              </a:buClr>
              <a:buSzPct val="100000"/>
              <a:buFont typeface="Times New Roman"/>
              <a:buAutoNum type="arabicPeriod"/>
            </a:pPr>
            <a:r>
              <a:rPr lang="en-US" sz="2400" b="0" i="0" u="none" strike="noStrike" cap="none">
                <a:solidFill>
                  <a:schemeClr val="lt1"/>
                </a:solidFill>
                <a:latin typeface="Times New Roman"/>
                <a:ea typeface="Times New Roman"/>
                <a:cs typeface="Times New Roman"/>
                <a:sym typeface="Times New Roman"/>
              </a:rPr>
              <a:t>Ecosystem Change. (n.d.). Retrieved February 06, 2017, from </a:t>
            </a:r>
            <a:r>
              <a:rPr lang="en-US" sz="2400" b="0" i="0" u="sng" strike="noStrike" cap="none">
                <a:solidFill>
                  <a:schemeClr val="lt1"/>
                </a:solidFill>
                <a:latin typeface="Times New Roman"/>
                <a:ea typeface="Times New Roman"/>
                <a:cs typeface="Times New Roman"/>
                <a:sym typeface="Times New Roman"/>
              </a:rPr>
              <a:t>http://www.greenfacts.org/en/ecosystems/millennium-assessment-3/3-human-wellbeing-poverty.htm</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0" name="Shape 70"/>
          <p:cNvSpPr txBox="1"/>
          <p:nvPr/>
        </p:nvSpPr>
        <p:spPr>
          <a:xfrm>
            <a:off x="622881" y="8548159"/>
            <a:ext cx="8638379" cy="9790755"/>
          </a:xfrm>
          <a:prstGeom prst="rect">
            <a:avLst/>
          </a:prstGeom>
          <a:noFill/>
          <a:ln w="76200" cap="flat" cmpd="sng">
            <a:solidFill>
              <a:srgbClr val="FFFFFF"/>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sng" strike="noStrike" cap="none" dirty="0">
                <a:solidFill>
                  <a:schemeClr val="lt1"/>
                </a:solidFill>
                <a:latin typeface="Times New Roman"/>
                <a:ea typeface="Times New Roman"/>
                <a:cs typeface="Times New Roman"/>
                <a:sym typeface="Times New Roman"/>
              </a:rPr>
              <a:t>Introduction</a:t>
            </a:r>
          </a:p>
          <a:p>
            <a:pPr marL="0" marR="0" lvl="0" indent="381000" algn="just" rtl="0">
              <a:lnSpc>
                <a:spcPct val="100000"/>
              </a:lnSpc>
              <a:spcBef>
                <a:spcPts val="0"/>
              </a:spcBef>
              <a:spcAft>
                <a:spcPts val="0"/>
              </a:spcAft>
              <a:buClr>
                <a:schemeClr val="dk1"/>
              </a:buClr>
              <a:buSzPct val="25000"/>
              <a:buFont typeface="Arial"/>
              <a:buNone/>
            </a:pPr>
            <a:r>
              <a:rPr lang="en-US" sz="2400" b="0" i="0" u="none" strike="noStrike" cap="none" dirty="0">
                <a:solidFill>
                  <a:schemeClr val="lt1"/>
                </a:solidFill>
                <a:latin typeface="Times New Roman"/>
                <a:ea typeface="Times New Roman"/>
                <a:cs typeface="Times New Roman"/>
                <a:sym typeface="Times New Roman"/>
              </a:rPr>
              <a:t>The </a:t>
            </a:r>
            <a:r>
              <a:rPr lang="en-US" sz="2400" b="0" i="0" u="none" strike="noStrike" cap="none" dirty="0" err="1">
                <a:solidFill>
                  <a:schemeClr val="lt1"/>
                </a:solidFill>
                <a:latin typeface="Times New Roman"/>
                <a:ea typeface="Times New Roman"/>
                <a:cs typeface="Times New Roman"/>
                <a:sym typeface="Times New Roman"/>
              </a:rPr>
              <a:t>Peconic</a:t>
            </a:r>
            <a:r>
              <a:rPr lang="en-US" sz="2400" b="0" i="0" u="none" strike="noStrike" cap="none" dirty="0">
                <a:solidFill>
                  <a:schemeClr val="lt1"/>
                </a:solidFill>
                <a:latin typeface="Times New Roman"/>
                <a:ea typeface="Times New Roman"/>
                <a:cs typeface="Times New Roman"/>
                <a:sym typeface="Times New Roman"/>
              </a:rPr>
              <a:t> River has been negatively impacted by human activity. With a high amount of nutrients, high levels of nitrogen and phosphorus found in the river due to fertilizer, rain runoff, high temperatures, the algal blooms can grow out of control</a:t>
            </a:r>
            <a:r>
              <a:rPr lang="en-US" sz="2400" b="0" i="0" u="none" strike="noStrike" cap="none" dirty="0" smtClean="0">
                <a:solidFill>
                  <a:schemeClr val="lt1"/>
                </a:solidFill>
                <a:latin typeface="Times New Roman"/>
                <a:ea typeface="Times New Roman"/>
                <a:cs typeface="Times New Roman"/>
                <a:sym typeface="Times New Roman"/>
              </a:rPr>
              <a:t>. (1) </a:t>
            </a:r>
            <a:r>
              <a:rPr lang="en-US" sz="2400" b="0" i="0" u="none" strike="noStrike" cap="none" dirty="0">
                <a:solidFill>
                  <a:schemeClr val="lt1"/>
                </a:solidFill>
                <a:latin typeface="Times New Roman"/>
                <a:ea typeface="Times New Roman"/>
                <a:cs typeface="Times New Roman"/>
                <a:sym typeface="Times New Roman"/>
              </a:rPr>
              <a:t>The loss of the diverse species can destroy the food chains within the ecosystem. Barcodes can document and confirm known species, some of which lead to the description of new </a:t>
            </a:r>
            <a:r>
              <a:rPr lang="en-US" sz="2400" b="0" i="0" u="none" strike="noStrike" cap="none" dirty="0" smtClean="0">
                <a:solidFill>
                  <a:schemeClr val="lt1"/>
                </a:solidFill>
                <a:latin typeface="Times New Roman"/>
                <a:ea typeface="Times New Roman"/>
                <a:cs typeface="Times New Roman"/>
                <a:sym typeface="Times New Roman"/>
              </a:rPr>
              <a:t>species. </a:t>
            </a:r>
            <a:r>
              <a:rPr lang="en-US" sz="2400" b="0" i="0" u="none" strike="noStrike" cap="none" smtClean="0">
                <a:solidFill>
                  <a:schemeClr val="lt1"/>
                </a:solidFill>
                <a:latin typeface="Times New Roman"/>
                <a:ea typeface="Times New Roman"/>
                <a:cs typeface="Times New Roman"/>
                <a:sym typeface="Times New Roman"/>
              </a:rPr>
              <a:t>(2) What </a:t>
            </a:r>
            <a:r>
              <a:rPr lang="en-US" sz="2400" b="0" i="0" u="none" strike="noStrike" cap="none" dirty="0">
                <a:solidFill>
                  <a:schemeClr val="lt1"/>
                </a:solidFill>
                <a:latin typeface="Times New Roman"/>
                <a:ea typeface="Times New Roman"/>
                <a:cs typeface="Times New Roman"/>
                <a:sym typeface="Times New Roman"/>
              </a:rPr>
              <a:t>makes CO1 so unique is that it is short enough to be sequenced at a low cost, yet long enough to identify variations among species. The CO1 gene is very common among most organisms and since there are multiple copies of mitochondrial DNA, that means that multiple chances to retrieve the CO1 gene </a:t>
            </a:r>
            <a:r>
              <a:rPr lang="en-US" sz="2400" b="0" i="0" u="none" strike="noStrike" cap="none" dirty="0" smtClean="0">
                <a:solidFill>
                  <a:schemeClr val="lt1"/>
                </a:solidFill>
                <a:latin typeface="Times New Roman"/>
                <a:ea typeface="Times New Roman"/>
                <a:cs typeface="Times New Roman"/>
                <a:sym typeface="Times New Roman"/>
              </a:rPr>
              <a:t>(3). </a:t>
            </a:r>
            <a:r>
              <a:rPr lang="en-US" sz="2400" b="0" i="0" u="none" strike="noStrike" cap="none" dirty="0">
                <a:solidFill>
                  <a:schemeClr val="lt1"/>
                </a:solidFill>
                <a:latin typeface="Times New Roman"/>
                <a:ea typeface="Times New Roman"/>
                <a:cs typeface="Times New Roman"/>
                <a:sym typeface="Times New Roman"/>
              </a:rPr>
              <a:t>In this experiment, we will be using the CO1 gene to help identify the species of various organisms present in the </a:t>
            </a:r>
            <a:r>
              <a:rPr lang="en-US" sz="2400" b="0" i="0" u="none" strike="noStrike" cap="none" dirty="0" err="1">
                <a:solidFill>
                  <a:schemeClr val="lt1"/>
                </a:solidFill>
                <a:latin typeface="Times New Roman"/>
                <a:ea typeface="Times New Roman"/>
                <a:cs typeface="Times New Roman"/>
                <a:sym typeface="Times New Roman"/>
              </a:rPr>
              <a:t>Peconic</a:t>
            </a:r>
            <a:r>
              <a:rPr lang="en-US" sz="2400" b="0" i="0" u="none" strike="noStrike" cap="none" dirty="0">
                <a:solidFill>
                  <a:schemeClr val="lt1"/>
                </a:solidFill>
                <a:latin typeface="Times New Roman"/>
                <a:ea typeface="Times New Roman"/>
                <a:cs typeface="Times New Roman"/>
                <a:sym typeface="Times New Roman"/>
              </a:rPr>
              <a:t> River to help determine the degree of biodiversity in this ecosystem. </a:t>
            </a:r>
          </a:p>
          <a:p>
            <a:pPr marL="0" marR="0" lvl="0" indent="381000" algn="just" rtl="0">
              <a:lnSpc>
                <a:spcPct val="100000"/>
              </a:lnSpc>
              <a:spcBef>
                <a:spcPts val="0"/>
              </a:spcBef>
              <a:spcAft>
                <a:spcPts val="0"/>
              </a:spcAft>
              <a:buClr>
                <a:schemeClr val="dk1"/>
              </a:buClr>
              <a:buSzPct val="25000"/>
              <a:buFont typeface="Arial"/>
              <a:buNone/>
            </a:pPr>
            <a:r>
              <a:rPr lang="en-US" sz="2400" b="0" i="0" u="none" strike="noStrike" cap="none" dirty="0">
                <a:solidFill>
                  <a:schemeClr val="lt1"/>
                </a:solidFill>
                <a:latin typeface="Times New Roman"/>
                <a:ea typeface="Times New Roman"/>
                <a:cs typeface="Times New Roman"/>
                <a:sym typeface="Times New Roman"/>
              </a:rPr>
              <a:t>Some of the species that we have collected have a chance of being invasive, parasitic or pathogenic, which can cause a negative impact on human health. Invasive species that are pathogenic can cause some kind of disease, or parasitic organisms can also be harmful to human well-being. Some invasive species may cause a disruption in the ecosystem and make it unbalanced and harmful for the amphipods and other aquatic life to live in</a:t>
            </a:r>
            <a:r>
              <a:rPr lang="en-US" sz="2400" b="0" i="0" u="none" strike="noStrike" cap="none" dirty="0" smtClean="0">
                <a:solidFill>
                  <a:schemeClr val="lt1"/>
                </a:solidFill>
                <a:latin typeface="Times New Roman"/>
                <a:ea typeface="Times New Roman"/>
                <a:cs typeface="Times New Roman"/>
                <a:sym typeface="Times New Roman"/>
              </a:rPr>
              <a:t>.(4). </a:t>
            </a:r>
            <a:r>
              <a:rPr lang="en-US" sz="2400" b="0" i="0" u="none" strike="noStrike" cap="none" dirty="0">
                <a:solidFill>
                  <a:schemeClr val="lt1"/>
                </a:solidFill>
                <a:latin typeface="Times New Roman"/>
                <a:ea typeface="Times New Roman"/>
                <a:cs typeface="Times New Roman"/>
                <a:sym typeface="Times New Roman"/>
              </a:rPr>
              <a:t>Disrupting ecosystems offsets the natural balance of energy flow and can permit certain species to become dominant and may promote an increase in pathogenic organisms. (5)</a:t>
            </a:r>
          </a:p>
          <a:p>
            <a:pPr marL="0" marR="0" lvl="0" indent="0" algn="l" rtl="0">
              <a:lnSpc>
                <a:spcPct val="100000"/>
              </a:lnSpc>
              <a:spcBef>
                <a:spcPts val="429"/>
              </a:spcBef>
              <a:spcAft>
                <a:spcPts val="0"/>
              </a:spcAft>
              <a:buClr>
                <a:schemeClr val="dk1"/>
              </a:buClr>
              <a:buFont typeface="Calibri"/>
              <a:buNone/>
            </a:pPr>
            <a:endParaRPr sz="2600" b="0" i="1"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Arial"/>
              <a:buNone/>
            </a:pPr>
            <a:endParaRPr sz="26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Arial"/>
              <a:buNone/>
            </a:pPr>
            <a:endParaRPr sz="2600" b="0" i="0" u="none" strike="noStrike" cap="none" dirty="0">
              <a:solidFill>
                <a:schemeClr val="lt1"/>
              </a:solidFill>
              <a:latin typeface="Calibri"/>
              <a:ea typeface="Calibri"/>
              <a:cs typeface="Calibri"/>
              <a:sym typeface="Calibri"/>
            </a:endParaRPr>
          </a:p>
        </p:txBody>
      </p:sp>
      <p:sp>
        <p:nvSpPr>
          <p:cNvPr id="71" name="Shape 71"/>
          <p:cNvSpPr txBox="1"/>
          <p:nvPr/>
        </p:nvSpPr>
        <p:spPr>
          <a:xfrm>
            <a:off x="677333" y="3338188"/>
            <a:ext cx="8529476" cy="4878212"/>
          </a:xfrm>
          <a:prstGeom prst="rect">
            <a:avLst/>
          </a:prstGeom>
          <a:noFill/>
          <a:ln w="76200" cap="flat" cmpd="sng">
            <a:solidFill>
              <a:srgbClr val="FFFFFF"/>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Times New Roman"/>
              <a:buNone/>
            </a:pPr>
            <a:r>
              <a:rPr lang="en-US" sz="2800" b="1" i="0" u="sng" strike="noStrike" cap="none" dirty="0">
                <a:solidFill>
                  <a:srgbClr val="FFFFFF"/>
                </a:solidFill>
                <a:latin typeface="Times New Roman"/>
                <a:ea typeface="Times New Roman"/>
                <a:cs typeface="Times New Roman"/>
                <a:sym typeface="Times New Roman"/>
              </a:rPr>
              <a:t>Abstract</a:t>
            </a:r>
          </a:p>
          <a:p>
            <a:pPr marL="0" marR="0" lvl="0" indent="0" algn="just" rtl="0">
              <a:lnSpc>
                <a:spcPct val="100000"/>
              </a:lnSpc>
              <a:spcBef>
                <a:spcPts val="0"/>
              </a:spcBef>
              <a:spcAft>
                <a:spcPts val="0"/>
              </a:spcAft>
              <a:buClr>
                <a:srgbClr val="FFFFFF"/>
              </a:buClr>
              <a:buSzPct val="25000"/>
              <a:buFont typeface="Times New Roman"/>
              <a:buNone/>
            </a:pPr>
            <a:r>
              <a:rPr lang="en-US" sz="2400" b="0" i="0" u="none" strike="noStrike" cap="none" dirty="0">
                <a:solidFill>
                  <a:srgbClr val="FFFFFF"/>
                </a:solidFill>
                <a:latin typeface="Times New Roman"/>
                <a:ea typeface="Times New Roman"/>
                <a:cs typeface="Times New Roman"/>
                <a:sym typeface="Times New Roman"/>
              </a:rPr>
              <a:t>The purpose of this experiment was to identify the different biological species in the samples collected on October 23, 2016 and later compare genetic diversity between the species. We also sought to discover a connection between species biodiversity and the potential impact of the presence and/or absence of specific organisms on human health. Using DNA Subway, we were able to use our top BLASTN hits and research their impacts on surrounding area as well as human health. We concluded that </a:t>
            </a:r>
            <a:r>
              <a:rPr lang="en-US" sz="2400" b="0" i="0" u="none" strike="noStrike" cap="none" dirty="0" smtClean="0">
                <a:solidFill>
                  <a:srgbClr val="FFFFFF"/>
                </a:solidFill>
                <a:latin typeface="Times New Roman"/>
                <a:ea typeface="Times New Roman"/>
                <a:cs typeface="Times New Roman"/>
                <a:sym typeface="Times New Roman"/>
              </a:rPr>
              <a:t>some </a:t>
            </a:r>
            <a:r>
              <a:rPr lang="en-US" sz="2400" b="0" i="0" u="none" strike="noStrike" cap="none" dirty="0">
                <a:solidFill>
                  <a:srgbClr val="FFFFFF"/>
                </a:solidFill>
                <a:latin typeface="Times New Roman"/>
                <a:ea typeface="Times New Roman"/>
                <a:cs typeface="Times New Roman"/>
                <a:sym typeface="Times New Roman"/>
              </a:rPr>
              <a:t>of the oligotrophic worms and midges are indicator species if poor water quality. This means that they are present when the water quality is poor, such as high levels of various pollutants and high levels of fecal matter. </a:t>
            </a:r>
          </a:p>
          <a:p>
            <a:pPr marL="0" marR="0" lvl="0" indent="0" algn="l" rtl="0">
              <a:lnSpc>
                <a:spcPct val="100000"/>
              </a:lnSpc>
              <a:spcBef>
                <a:spcPts val="0"/>
              </a:spcBef>
              <a:spcAft>
                <a:spcPts val="0"/>
              </a:spcAft>
              <a:buClr>
                <a:srgbClr val="000000"/>
              </a:buClr>
              <a:buFont typeface="Arial"/>
              <a:buNone/>
            </a:pPr>
            <a:endParaRPr sz="2800" b="0" i="0" u="none" strike="noStrike" cap="none" dirty="0">
              <a:solidFill>
                <a:srgbClr val="FFFFFF"/>
              </a:solidFill>
              <a:latin typeface="Times New Roman"/>
              <a:ea typeface="Times New Roman"/>
              <a:cs typeface="Times New Roman"/>
              <a:sym typeface="Times New Roman"/>
            </a:endParaRPr>
          </a:p>
        </p:txBody>
      </p:sp>
      <p:sp>
        <p:nvSpPr>
          <p:cNvPr id="72" name="Shape 72"/>
          <p:cNvSpPr txBox="1"/>
          <p:nvPr/>
        </p:nvSpPr>
        <p:spPr>
          <a:xfrm>
            <a:off x="13744800" y="4348275"/>
            <a:ext cx="241800" cy="650700"/>
          </a:xfrm>
          <a:prstGeom prst="rect">
            <a:avLst/>
          </a:prstGeom>
          <a:noFill/>
          <a:ln w="76200" cap="flat" cmpd="sng">
            <a:solidFill>
              <a:srgbClr val="FFFFFF"/>
            </a:solidFill>
            <a:prstDash val="solid"/>
            <a:round/>
            <a:headEnd type="none" w="med" len="med"/>
            <a:tailEnd type="none" w="med" len="med"/>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3" name="Shape 73"/>
          <p:cNvSpPr txBox="1"/>
          <p:nvPr/>
        </p:nvSpPr>
        <p:spPr>
          <a:xfrm>
            <a:off x="9724605" y="7990016"/>
            <a:ext cx="9429000" cy="650700"/>
          </a:xfrm>
          <a:prstGeom prst="rect">
            <a:avLst/>
          </a:prstGeom>
          <a:noFill/>
          <a:ln w="9525" cap="flat" cmpd="sng">
            <a:noFill/>
            <a:prstDash val="solid"/>
            <a:round/>
            <a:headEnd type="none" w="med" len="med"/>
            <a:tailEnd type="none" w="med" len="med"/>
          </a:ln>
        </p:spPr>
        <p:txBody>
          <a:bodyPr lIns="91425" tIns="91425" rIns="91425" bIns="91425" anchor="t" anchorCtr="0">
            <a:noAutofit/>
          </a:bodyPr>
          <a:lstStyle/>
          <a:p>
            <a:pPr lvl="0">
              <a:spcBef>
                <a:spcPts val="0"/>
              </a:spcBef>
              <a:buNone/>
            </a:pPr>
            <a:r>
              <a:rPr lang="en-US" sz="2400" b="1" i="1" dirty="0">
                <a:solidFill>
                  <a:srgbClr val="FFFFFF"/>
                </a:solidFill>
                <a:latin typeface="Times New Roman"/>
                <a:ea typeface="Times New Roman"/>
                <a:cs typeface="Times New Roman"/>
                <a:sym typeface="Times New Roman"/>
              </a:rPr>
              <a:t>Figure One</a:t>
            </a:r>
            <a:r>
              <a:rPr lang="en-US" sz="2400" dirty="0">
                <a:solidFill>
                  <a:srgbClr val="FFFFFF"/>
                </a:solidFill>
                <a:latin typeface="Times New Roman"/>
                <a:ea typeface="Times New Roman"/>
                <a:cs typeface="Times New Roman"/>
                <a:sym typeface="Times New Roman"/>
              </a:rPr>
              <a:t> above shows the various invertebrates BLAST hits </a:t>
            </a:r>
          </a:p>
        </p:txBody>
      </p:sp>
      <p:pic>
        <p:nvPicPr>
          <p:cNvPr id="74" name="Shape 74" descr="16"/>
          <p:cNvPicPr preferRelativeResize="0"/>
          <p:nvPr/>
        </p:nvPicPr>
        <p:blipFill rotWithShape="1">
          <a:blip r:embed="rId10">
            <a:alphaModFix/>
          </a:blip>
          <a:srcRect l="6142" t="13023" r="10959" b="11476"/>
          <a:stretch/>
        </p:blipFill>
        <p:spPr>
          <a:xfrm>
            <a:off x="19744812" y="3426024"/>
            <a:ext cx="2618557" cy="3180001"/>
          </a:xfrm>
          <a:prstGeom prst="rect">
            <a:avLst/>
          </a:prstGeom>
          <a:noFill/>
          <a:ln w="28575" cap="flat" cmpd="sng">
            <a:solidFill>
              <a:srgbClr val="FFFFFF"/>
            </a:solidFill>
            <a:prstDash val="solid"/>
            <a:round/>
            <a:headEnd type="none" w="med" len="med"/>
            <a:tailEnd type="none" w="med" len="med"/>
          </a:ln>
        </p:spPr>
      </p:pic>
      <p:sp>
        <p:nvSpPr>
          <p:cNvPr id="75" name="Shape 75"/>
          <p:cNvSpPr txBox="1"/>
          <p:nvPr/>
        </p:nvSpPr>
        <p:spPr>
          <a:xfrm>
            <a:off x="9775612" y="12993767"/>
            <a:ext cx="10296287" cy="1042500"/>
          </a:xfrm>
          <a:prstGeom prst="rect">
            <a:avLst/>
          </a:prstGeom>
          <a:noFill/>
          <a:ln w="9525" cap="flat" cmpd="sng">
            <a:noFill/>
            <a:prstDash val="solid"/>
            <a:round/>
            <a:headEnd type="none" w="med" len="med"/>
            <a:tailEnd type="none" w="med" len="med"/>
          </a:ln>
        </p:spPr>
        <p:txBody>
          <a:bodyPr lIns="91425" tIns="91425" rIns="91425" bIns="91425" anchor="t" anchorCtr="0">
            <a:noAutofit/>
          </a:bodyPr>
          <a:lstStyle/>
          <a:p>
            <a:pPr lvl="0">
              <a:spcBef>
                <a:spcPts val="0"/>
              </a:spcBef>
              <a:buNone/>
            </a:pPr>
            <a:r>
              <a:rPr lang="en-US" sz="2400" b="1" i="1" dirty="0">
                <a:solidFill>
                  <a:srgbClr val="FFFFFF"/>
                </a:solidFill>
                <a:latin typeface="Times New Roman"/>
                <a:ea typeface="Times New Roman"/>
                <a:cs typeface="Times New Roman"/>
                <a:sym typeface="Times New Roman"/>
              </a:rPr>
              <a:t>Figure two </a:t>
            </a:r>
            <a:r>
              <a:rPr lang="en-US" sz="2400" b="1" dirty="0">
                <a:solidFill>
                  <a:srgbClr val="FFFFFF"/>
                </a:solidFill>
                <a:latin typeface="Times New Roman"/>
                <a:ea typeface="Times New Roman"/>
                <a:cs typeface="Times New Roman"/>
                <a:sym typeface="Times New Roman"/>
              </a:rPr>
              <a:t>above shows the various snails BLAST hits of the </a:t>
            </a:r>
            <a:r>
              <a:rPr lang="en-US" sz="2400" b="1" i="1" dirty="0" err="1">
                <a:solidFill>
                  <a:srgbClr val="FFFFFF"/>
                </a:solidFill>
                <a:latin typeface="Times New Roman"/>
                <a:ea typeface="Times New Roman"/>
                <a:cs typeface="Times New Roman"/>
                <a:sym typeface="Times New Roman"/>
              </a:rPr>
              <a:t>Gyraulus</a:t>
            </a:r>
            <a:r>
              <a:rPr lang="en-US" sz="2400" b="1" i="1" dirty="0">
                <a:solidFill>
                  <a:srgbClr val="FFFFFF"/>
                </a:solidFill>
                <a:latin typeface="Times New Roman"/>
                <a:ea typeface="Times New Roman"/>
                <a:cs typeface="Times New Roman"/>
                <a:sym typeface="Times New Roman"/>
              </a:rPr>
              <a:t> </a:t>
            </a:r>
            <a:r>
              <a:rPr lang="en-US" sz="2400" b="1" dirty="0">
                <a:solidFill>
                  <a:srgbClr val="FFFFFF"/>
                </a:solidFill>
                <a:latin typeface="Times New Roman"/>
                <a:ea typeface="Times New Roman"/>
                <a:cs typeface="Times New Roman"/>
                <a:sym typeface="Times New Roman"/>
              </a:rPr>
              <a:t>genera</a:t>
            </a:r>
          </a:p>
        </p:txBody>
      </p:sp>
      <p:sp>
        <p:nvSpPr>
          <p:cNvPr id="76" name="Shape 76"/>
          <p:cNvSpPr txBox="1"/>
          <p:nvPr/>
        </p:nvSpPr>
        <p:spPr>
          <a:xfrm>
            <a:off x="9955155" y="20328049"/>
            <a:ext cx="8967900" cy="891900"/>
          </a:xfrm>
          <a:prstGeom prst="rect">
            <a:avLst/>
          </a:prstGeom>
          <a:noFill/>
          <a:ln w="9525" cap="flat" cmpd="sng">
            <a:no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2400" b="1" i="1" dirty="0">
                <a:solidFill>
                  <a:srgbClr val="FFFFFF"/>
                </a:solidFill>
                <a:latin typeface="Times New Roman"/>
                <a:ea typeface="Times New Roman"/>
                <a:cs typeface="Times New Roman"/>
                <a:sym typeface="Times New Roman"/>
              </a:rPr>
              <a:t>Figure three </a:t>
            </a:r>
            <a:r>
              <a:rPr lang="en-US" sz="2400" dirty="0">
                <a:solidFill>
                  <a:srgbClr val="FFFFFF"/>
                </a:solidFill>
                <a:latin typeface="Times New Roman"/>
                <a:ea typeface="Times New Roman"/>
                <a:cs typeface="Times New Roman"/>
                <a:sym typeface="Times New Roman"/>
              </a:rPr>
              <a:t>above shows the various oligotrophic worm BLAST hits</a:t>
            </a:r>
            <a:r>
              <a:rPr lang="en-US" sz="2100" dirty="0">
                <a:solidFill>
                  <a:srgbClr val="FFFFFF"/>
                </a:solidFill>
                <a:latin typeface="Times New Roman"/>
                <a:ea typeface="Times New Roman"/>
                <a:cs typeface="Times New Roman"/>
                <a:sym typeface="Times New Roman"/>
              </a:rPr>
              <a:t> </a:t>
            </a:r>
          </a:p>
        </p:txBody>
      </p:sp>
      <p:pic>
        <p:nvPicPr>
          <p:cNvPr id="77" name="Shape 77"/>
          <p:cNvPicPr preferRelativeResize="0"/>
          <p:nvPr/>
        </p:nvPicPr>
        <p:blipFill rotWithShape="1">
          <a:blip r:embed="rId11">
            <a:alphaModFix/>
          </a:blip>
          <a:srcRect t="14575" r="35654" b="25641"/>
          <a:stretch/>
        </p:blipFill>
        <p:spPr>
          <a:xfrm>
            <a:off x="9775612" y="14028873"/>
            <a:ext cx="9895788" cy="6122145"/>
          </a:xfrm>
          <a:prstGeom prst="rect">
            <a:avLst/>
          </a:prstGeom>
          <a:noFill/>
          <a:ln>
            <a:noFill/>
          </a:ln>
        </p:spPr>
      </p:pic>
      <p:sp>
        <p:nvSpPr>
          <p:cNvPr id="78" name="Shape 78"/>
          <p:cNvSpPr txBox="1"/>
          <p:nvPr/>
        </p:nvSpPr>
        <p:spPr>
          <a:xfrm>
            <a:off x="19671400" y="6753000"/>
            <a:ext cx="2964900" cy="1463400"/>
          </a:xfrm>
          <a:prstGeom prst="rect">
            <a:avLst/>
          </a:prstGeom>
          <a:noFill/>
          <a:ln>
            <a:noFill/>
          </a:ln>
        </p:spPr>
        <p:txBody>
          <a:bodyPr lIns="91425" tIns="91425" rIns="91425" bIns="91425" anchor="t" anchorCtr="0">
            <a:noAutofit/>
          </a:bodyPr>
          <a:lstStyle/>
          <a:p>
            <a:pPr lvl="0" algn="ctr">
              <a:spcBef>
                <a:spcPts val="0"/>
              </a:spcBef>
              <a:buNone/>
            </a:pPr>
            <a:r>
              <a:rPr lang="en-US" sz="2400" dirty="0">
                <a:solidFill>
                  <a:srgbClr val="FFFFFF"/>
                </a:solidFill>
              </a:rPr>
              <a:t>NXC-014</a:t>
            </a:r>
          </a:p>
          <a:p>
            <a:pPr lvl="0" algn="ctr">
              <a:spcBef>
                <a:spcPts val="0"/>
              </a:spcBef>
              <a:buNone/>
            </a:pPr>
            <a:r>
              <a:rPr lang="en-US" sz="2400" dirty="0">
                <a:solidFill>
                  <a:srgbClr val="FFFFFF"/>
                </a:solidFill>
              </a:rPr>
              <a:t>Top hit; </a:t>
            </a:r>
            <a:endParaRPr lang="en-US" sz="2400" dirty="0" smtClean="0">
              <a:solidFill>
                <a:srgbClr val="FFFFFF"/>
              </a:solidFill>
            </a:endParaRPr>
          </a:p>
          <a:p>
            <a:pPr lvl="0" algn="ctr">
              <a:spcBef>
                <a:spcPts val="0"/>
              </a:spcBef>
              <a:buNone/>
            </a:pPr>
            <a:r>
              <a:rPr lang="en-US" sz="2400" i="1" dirty="0" err="1" smtClean="0">
                <a:solidFill>
                  <a:srgbClr val="FFFFFF"/>
                </a:solidFill>
              </a:rPr>
              <a:t>Menetus</a:t>
            </a:r>
            <a:r>
              <a:rPr lang="en-US" sz="2400" i="1" dirty="0" smtClean="0">
                <a:solidFill>
                  <a:srgbClr val="FFFFFF"/>
                </a:solidFill>
              </a:rPr>
              <a:t> </a:t>
            </a:r>
            <a:r>
              <a:rPr lang="en-US" sz="2400" i="1" dirty="0" err="1">
                <a:solidFill>
                  <a:srgbClr val="FFFFFF"/>
                </a:solidFill>
              </a:rPr>
              <a:t>dilatatus</a:t>
            </a:r>
            <a:endParaRPr lang="en-US" sz="2400" i="1" dirty="0">
              <a:solidFill>
                <a:srgbClr val="FFFFFF"/>
              </a:solidFill>
            </a:endParaRPr>
          </a:p>
        </p:txBody>
      </p:sp>
      <p:sp>
        <p:nvSpPr>
          <p:cNvPr id="79" name="Shape 79"/>
          <p:cNvSpPr txBox="1"/>
          <p:nvPr/>
        </p:nvSpPr>
        <p:spPr>
          <a:xfrm>
            <a:off x="19763800" y="12574337"/>
            <a:ext cx="2811000" cy="1164300"/>
          </a:xfrm>
          <a:prstGeom prst="rect">
            <a:avLst/>
          </a:prstGeom>
          <a:noFill/>
          <a:ln>
            <a:noFill/>
          </a:ln>
        </p:spPr>
        <p:txBody>
          <a:bodyPr lIns="91425" tIns="91425" rIns="91425" bIns="91425" anchor="t" anchorCtr="0">
            <a:noAutofit/>
          </a:bodyPr>
          <a:lstStyle/>
          <a:p>
            <a:pPr lvl="0" algn="ctr">
              <a:spcBef>
                <a:spcPts val="0"/>
              </a:spcBef>
              <a:buNone/>
            </a:pPr>
            <a:r>
              <a:rPr lang="en-US" sz="2400" dirty="0">
                <a:solidFill>
                  <a:srgbClr val="FFFFFF"/>
                </a:solidFill>
              </a:rPr>
              <a:t>NXC-013</a:t>
            </a:r>
          </a:p>
          <a:p>
            <a:pPr lvl="0" algn="ctr">
              <a:spcBef>
                <a:spcPts val="0"/>
              </a:spcBef>
              <a:buNone/>
            </a:pPr>
            <a:r>
              <a:rPr lang="en-US" sz="2400" dirty="0">
                <a:solidFill>
                  <a:srgbClr val="FFFFFF"/>
                </a:solidFill>
              </a:rPr>
              <a:t>Top hit; </a:t>
            </a:r>
            <a:endParaRPr lang="en-US" sz="2400" dirty="0" smtClean="0">
              <a:solidFill>
                <a:srgbClr val="FFFFFF"/>
              </a:solidFill>
            </a:endParaRPr>
          </a:p>
          <a:p>
            <a:pPr lvl="0" algn="ctr">
              <a:spcBef>
                <a:spcPts val="0"/>
              </a:spcBef>
              <a:buNone/>
            </a:pPr>
            <a:r>
              <a:rPr lang="en-US" sz="2400" i="1" dirty="0" err="1" smtClean="0">
                <a:solidFill>
                  <a:srgbClr val="FFFFFF"/>
                </a:solidFill>
              </a:rPr>
              <a:t>Dero</a:t>
            </a:r>
            <a:r>
              <a:rPr lang="en-US" sz="2400" i="1" dirty="0" smtClean="0">
                <a:solidFill>
                  <a:srgbClr val="FFFFFF"/>
                </a:solidFill>
              </a:rPr>
              <a:t> </a:t>
            </a:r>
            <a:r>
              <a:rPr lang="en-US" sz="2400" i="1" dirty="0" err="1">
                <a:solidFill>
                  <a:srgbClr val="FFFFFF"/>
                </a:solidFill>
              </a:rPr>
              <a:t>digitata</a:t>
            </a:r>
            <a:endParaRPr lang="en-US" sz="2400" i="1" dirty="0">
              <a:solidFill>
                <a:srgbClr val="FFFFFF"/>
              </a:solidFill>
            </a:endParaRPr>
          </a:p>
        </p:txBody>
      </p:sp>
      <p:sp>
        <p:nvSpPr>
          <p:cNvPr id="80" name="Shape 80"/>
          <p:cNvSpPr txBox="1"/>
          <p:nvPr/>
        </p:nvSpPr>
        <p:spPr>
          <a:xfrm>
            <a:off x="19821150" y="19361125"/>
            <a:ext cx="2618400" cy="1164300"/>
          </a:xfrm>
          <a:prstGeom prst="rect">
            <a:avLst/>
          </a:prstGeom>
          <a:noFill/>
          <a:ln>
            <a:noFill/>
          </a:ln>
        </p:spPr>
        <p:txBody>
          <a:bodyPr lIns="91425" tIns="91425" rIns="91425" bIns="91425" anchor="t" anchorCtr="0">
            <a:noAutofit/>
          </a:bodyPr>
          <a:lstStyle/>
          <a:p>
            <a:pPr lvl="0" algn="ctr">
              <a:spcBef>
                <a:spcPts val="0"/>
              </a:spcBef>
              <a:buNone/>
            </a:pPr>
            <a:r>
              <a:rPr lang="en-US" sz="2400" dirty="0">
                <a:solidFill>
                  <a:srgbClr val="FFFFFF"/>
                </a:solidFill>
              </a:rPr>
              <a:t>NXC-011</a:t>
            </a:r>
          </a:p>
          <a:p>
            <a:pPr lvl="0" algn="ctr">
              <a:spcBef>
                <a:spcPts val="0"/>
              </a:spcBef>
              <a:buNone/>
            </a:pPr>
            <a:r>
              <a:rPr lang="en-US" sz="2400" dirty="0">
                <a:solidFill>
                  <a:srgbClr val="FFFFFF"/>
                </a:solidFill>
              </a:rPr>
              <a:t>Top Hit; </a:t>
            </a:r>
            <a:endParaRPr lang="en-US" sz="2400" dirty="0" smtClean="0">
              <a:solidFill>
                <a:srgbClr val="FFFFFF"/>
              </a:solidFill>
            </a:endParaRPr>
          </a:p>
          <a:p>
            <a:pPr lvl="0" algn="ctr">
              <a:spcBef>
                <a:spcPts val="0"/>
              </a:spcBef>
              <a:buNone/>
            </a:pPr>
            <a:r>
              <a:rPr lang="en-US" sz="2400" i="1" dirty="0" err="1" smtClean="0">
                <a:solidFill>
                  <a:srgbClr val="FFFFFF"/>
                </a:solidFill>
              </a:rPr>
              <a:t>Stylaria</a:t>
            </a:r>
            <a:r>
              <a:rPr lang="en-US" sz="2400" i="1" dirty="0" smtClean="0">
                <a:solidFill>
                  <a:srgbClr val="FFFFFF"/>
                </a:solidFill>
              </a:rPr>
              <a:t> </a:t>
            </a:r>
            <a:r>
              <a:rPr lang="en-US" sz="2400" i="1" dirty="0" err="1">
                <a:solidFill>
                  <a:srgbClr val="FFFFFF"/>
                </a:solidFill>
              </a:rPr>
              <a:t>fossularis</a:t>
            </a:r>
            <a:endParaRPr lang="en-US" sz="2400" i="1" dirty="0">
              <a:solidFill>
                <a:srgbClr val="FFFFFF"/>
              </a:solidFill>
            </a:endParaRPr>
          </a:p>
        </p:txBody>
      </p:sp>
      <p:pic>
        <p:nvPicPr>
          <p:cNvPr id="81" name="Shape 81"/>
          <p:cNvPicPr preferRelativeResize="0"/>
          <p:nvPr/>
        </p:nvPicPr>
        <p:blipFill rotWithShape="1">
          <a:blip r:embed="rId12">
            <a:alphaModFix/>
          </a:blip>
          <a:srcRect l="34307" t="23100" r="21568" b="37824"/>
          <a:stretch/>
        </p:blipFill>
        <p:spPr>
          <a:xfrm>
            <a:off x="19821150" y="15947600"/>
            <a:ext cx="2618399" cy="3180025"/>
          </a:xfrm>
          <a:prstGeom prst="rect">
            <a:avLst/>
          </a:prstGeom>
          <a:noFill/>
          <a:ln w="28575" cap="flat" cmpd="sng">
            <a:solidFill>
              <a:srgbClr val="FFFFFF"/>
            </a:solidFill>
            <a:prstDash val="solid"/>
            <a:round/>
            <a:headEnd type="none" w="med" len="med"/>
            <a:tailEnd type="none" w="med" len="med"/>
          </a:ln>
        </p:spPr>
      </p:pic>
      <p:pic>
        <p:nvPicPr>
          <p:cNvPr id="82" name="Shape 82"/>
          <p:cNvPicPr preferRelativeResize="0"/>
          <p:nvPr/>
        </p:nvPicPr>
        <p:blipFill rotWithShape="1">
          <a:blip r:embed="rId13">
            <a:alphaModFix/>
          </a:blip>
          <a:srcRect l="28269" t="39293" r="22308" b="31526"/>
          <a:stretch/>
        </p:blipFill>
        <p:spPr>
          <a:xfrm rot="5400000">
            <a:off x="19589800" y="9860362"/>
            <a:ext cx="3159000" cy="2194799"/>
          </a:xfrm>
          <a:prstGeom prst="rect">
            <a:avLst/>
          </a:prstGeom>
          <a:noFill/>
          <a:ln>
            <a:noFill/>
          </a:ln>
        </p:spPr>
      </p:pic>
      <p:pic>
        <p:nvPicPr>
          <p:cNvPr id="2" name="Picture 1"/>
          <p:cNvPicPr>
            <a:picLocks noChangeAspect="1"/>
          </p:cNvPicPr>
          <p:nvPr/>
        </p:nvPicPr>
        <p:blipFill rotWithShape="1">
          <a:blip r:embed="rId14"/>
          <a:srcRect l="15587" t="19983" r="68858" b="51892"/>
          <a:stretch/>
        </p:blipFill>
        <p:spPr>
          <a:xfrm>
            <a:off x="24989766" y="299175"/>
            <a:ext cx="1896533" cy="2743200"/>
          </a:xfrm>
          <a:prstGeom prst="rect">
            <a:avLst/>
          </a:prstGeom>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122120" y="1898773"/>
            <a:ext cx="30674100" cy="2443500"/>
          </a:xfrm>
          <a:prstGeom prst="rect">
            <a:avLst/>
          </a:prstGeom>
        </p:spPr>
        <p:txBody>
          <a:bodyPr lIns="91425" tIns="91425" rIns="91425" bIns="91425" anchor="t" anchorCtr="0">
            <a:noAutofit/>
          </a:bodyPr>
          <a:lstStyle/>
          <a:p>
            <a:pPr lvl="0">
              <a:spcBef>
                <a:spcPts val="0"/>
              </a:spcBef>
              <a:buNone/>
            </a:pPr>
            <a:endParaRPr/>
          </a:p>
        </p:txBody>
      </p:sp>
      <p:sp>
        <p:nvSpPr>
          <p:cNvPr id="88" name="Shape 88"/>
          <p:cNvSpPr txBox="1">
            <a:spLocks noGrp="1"/>
          </p:cNvSpPr>
          <p:nvPr>
            <p:ph type="body" idx="1"/>
          </p:nvPr>
        </p:nvSpPr>
        <p:spPr>
          <a:xfrm>
            <a:off x="1122120" y="4917226"/>
            <a:ext cx="30674100" cy="14576700"/>
          </a:xfrm>
          <a:prstGeom prst="rect">
            <a:avLst/>
          </a:prstGeom>
        </p:spPr>
        <p:txBody>
          <a:bodyPr lIns="91425" tIns="91425" rIns="91425" bIns="91425" anchor="t" anchorCtr="0">
            <a:noAutofit/>
          </a:bodyPr>
          <a:lstStyle/>
          <a:p>
            <a:pPr lvl="0">
              <a:spcBef>
                <a:spcPts val="0"/>
              </a:spcBef>
              <a:buNone/>
            </a:pPr>
            <a:endParaRPr/>
          </a:p>
        </p:txBody>
      </p:sp>
      <p:pic>
        <p:nvPicPr>
          <p:cNvPr id="89" name="Shape 89"/>
          <p:cNvPicPr preferRelativeResize="0"/>
          <p:nvPr/>
        </p:nvPicPr>
        <p:blipFill rotWithShape="1">
          <a:blip r:embed="rId3">
            <a:alphaModFix/>
          </a:blip>
          <a:srcRect t="14575" r="35654" b="25641"/>
          <a:stretch/>
        </p:blipFill>
        <p:spPr>
          <a:xfrm>
            <a:off x="288037" y="-1143473"/>
            <a:ext cx="22945427" cy="15664199"/>
          </a:xfrm>
          <a:prstGeom prst="rect">
            <a:avLst/>
          </a:prstGeom>
          <a:noFill/>
          <a:ln>
            <a:noFill/>
          </a:ln>
        </p:spPr>
      </p:pic>
      <p:pic>
        <p:nvPicPr>
          <p:cNvPr id="90" name="Shape 90"/>
          <p:cNvPicPr preferRelativeResize="0"/>
          <p:nvPr/>
        </p:nvPicPr>
        <p:blipFill rotWithShape="1">
          <a:blip r:embed="rId4">
            <a:alphaModFix/>
          </a:blip>
          <a:srcRect l="28362" t="16433" r="16510" b="46091"/>
          <a:stretch/>
        </p:blipFill>
        <p:spPr>
          <a:xfrm>
            <a:off x="14425725" y="12353007"/>
            <a:ext cx="16179000" cy="8810967"/>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885</Words>
  <Application>Microsoft Office PowerPoint</Application>
  <PresentationFormat>Custom</PresentationFormat>
  <Paragraphs>42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simple-light-2</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Bolen, Robert - ESM - High School</cp:lastModifiedBy>
  <cp:revision>3</cp:revision>
  <dcterms:modified xsi:type="dcterms:W3CDTF">2017-06-22T10:59:07Z</dcterms:modified>
</cp:coreProperties>
</file>