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40" d="100"/>
          <a:sy n="40" d="100"/>
        </p:scale>
        <p:origin x="-2022" y="30"/>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57554" y="685800"/>
            <a:ext cx="51434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633506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857250" y="685800"/>
            <a:ext cx="51435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2152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1122150" y="3176852"/>
            <a:ext cx="30674099" cy="87579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9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9900">
                <a:solidFill>
                  <a:schemeClr val="dk1"/>
                </a:solidFill>
              </a:defRPr>
            </a:lvl2pPr>
            <a:lvl3pPr lvl="2" indent="0" algn="ctr">
              <a:spcBef>
                <a:spcPts val="0"/>
              </a:spcBef>
              <a:buClr>
                <a:schemeClr val="dk1"/>
              </a:buClr>
              <a:buFont typeface="Arial"/>
              <a:buNone/>
              <a:defRPr sz="19900">
                <a:solidFill>
                  <a:schemeClr val="dk1"/>
                </a:solidFill>
              </a:defRPr>
            </a:lvl3pPr>
            <a:lvl4pPr lvl="3" indent="0" algn="ctr">
              <a:spcBef>
                <a:spcPts val="0"/>
              </a:spcBef>
              <a:buClr>
                <a:schemeClr val="dk1"/>
              </a:buClr>
              <a:buFont typeface="Arial"/>
              <a:buNone/>
              <a:defRPr sz="19900">
                <a:solidFill>
                  <a:schemeClr val="dk1"/>
                </a:solidFill>
              </a:defRPr>
            </a:lvl4pPr>
            <a:lvl5pPr lvl="4" indent="0" algn="ctr">
              <a:spcBef>
                <a:spcPts val="0"/>
              </a:spcBef>
              <a:buClr>
                <a:schemeClr val="dk1"/>
              </a:buClr>
              <a:buFont typeface="Arial"/>
              <a:buNone/>
              <a:defRPr sz="19900">
                <a:solidFill>
                  <a:schemeClr val="dk1"/>
                </a:solidFill>
              </a:defRPr>
            </a:lvl5pPr>
            <a:lvl6pPr lvl="5" indent="0" algn="ctr">
              <a:spcBef>
                <a:spcPts val="0"/>
              </a:spcBef>
              <a:buClr>
                <a:schemeClr val="dk1"/>
              </a:buClr>
              <a:buFont typeface="Arial"/>
              <a:buNone/>
              <a:defRPr sz="19900">
                <a:solidFill>
                  <a:schemeClr val="dk1"/>
                </a:solidFill>
              </a:defRPr>
            </a:lvl6pPr>
            <a:lvl7pPr lvl="6" indent="0" algn="ctr">
              <a:spcBef>
                <a:spcPts val="0"/>
              </a:spcBef>
              <a:buClr>
                <a:schemeClr val="dk1"/>
              </a:buClr>
              <a:buFont typeface="Arial"/>
              <a:buNone/>
              <a:defRPr sz="19900">
                <a:solidFill>
                  <a:schemeClr val="dk1"/>
                </a:solidFill>
              </a:defRPr>
            </a:lvl7pPr>
            <a:lvl8pPr lvl="7" indent="0" algn="ctr">
              <a:spcBef>
                <a:spcPts val="0"/>
              </a:spcBef>
              <a:buClr>
                <a:schemeClr val="dk1"/>
              </a:buClr>
              <a:buFont typeface="Arial"/>
              <a:buNone/>
              <a:defRPr sz="19900">
                <a:solidFill>
                  <a:schemeClr val="dk1"/>
                </a:solidFill>
              </a:defRPr>
            </a:lvl8pPr>
            <a:lvl9pPr lvl="8" indent="0" algn="ctr">
              <a:spcBef>
                <a:spcPts val="0"/>
              </a:spcBef>
              <a:buClr>
                <a:schemeClr val="dk1"/>
              </a:buClr>
              <a:buFont typeface="Arial"/>
              <a:buNone/>
              <a:defRPr sz="19900">
                <a:solidFill>
                  <a:schemeClr val="dk1"/>
                </a:solidFill>
              </a:defRPr>
            </a:lvl9pPr>
          </a:lstStyle>
          <a:p>
            <a:endParaRPr/>
          </a:p>
        </p:txBody>
      </p:sp>
      <p:sp>
        <p:nvSpPr>
          <p:cNvPr id="11" name="Shape 11"/>
          <p:cNvSpPr txBox="1">
            <a:spLocks noGrp="1"/>
          </p:cNvSpPr>
          <p:nvPr>
            <p:ph type="subTitle" idx="1"/>
          </p:nvPr>
        </p:nvSpPr>
        <p:spPr>
          <a:xfrm>
            <a:off x="1122120" y="12092265"/>
            <a:ext cx="30674099" cy="338189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107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122120" y="4719466"/>
            <a:ext cx="30674099" cy="837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459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45900">
                <a:solidFill>
                  <a:schemeClr val="dk1"/>
                </a:solidFill>
              </a:defRPr>
            </a:lvl2pPr>
            <a:lvl3pPr lvl="2" indent="0" algn="ctr">
              <a:spcBef>
                <a:spcPts val="0"/>
              </a:spcBef>
              <a:buClr>
                <a:schemeClr val="dk1"/>
              </a:buClr>
              <a:buFont typeface="Arial"/>
              <a:buNone/>
              <a:defRPr sz="45900">
                <a:solidFill>
                  <a:schemeClr val="dk1"/>
                </a:solidFill>
              </a:defRPr>
            </a:lvl3pPr>
            <a:lvl4pPr lvl="3" indent="0" algn="ctr">
              <a:spcBef>
                <a:spcPts val="0"/>
              </a:spcBef>
              <a:buClr>
                <a:schemeClr val="dk1"/>
              </a:buClr>
              <a:buFont typeface="Arial"/>
              <a:buNone/>
              <a:defRPr sz="45900">
                <a:solidFill>
                  <a:schemeClr val="dk1"/>
                </a:solidFill>
              </a:defRPr>
            </a:lvl4pPr>
            <a:lvl5pPr lvl="4" indent="0" algn="ctr">
              <a:spcBef>
                <a:spcPts val="0"/>
              </a:spcBef>
              <a:buClr>
                <a:schemeClr val="dk1"/>
              </a:buClr>
              <a:buFont typeface="Arial"/>
              <a:buNone/>
              <a:defRPr sz="45900">
                <a:solidFill>
                  <a:schemeClr val="dk1"/>
                </a:solidFill>
              </a:defRPr>
            </a:lvl5pPr>
            <a:lvl6pPr lvl="5" indent="0" algn="ctr">
              <a:spcBef>
                <a:spcPts val="0"/>
              </a:spcBef>
              <a:buClr>
                <a:schemeClr val="dk1"/>
              </a:buClr>
              <a:buFont typeface="Arial"/>
              <a:buNone/>
              <a:defRPr sz="45900">
                <a:solidFill>
                  <a:schemeClr val="dk1"/>
                </a:solidFill>
              </a:defRPr>
            </a:lvl6pPr>
            <a:lvl7pPr lvl="6" indent="0" algn="ctr">
              <a:spcBef>
                <a:spcPts val="0"/>
              </a:spcBef>
              <a:buClr>
                <a:schemeClr val="dk1"/>
              </a:buClr>
              <a:buFont typeface="Arial"/>
              <a:buNone/>
              <a:defRPr sz="45900">
                <a:solidFill>
                  <a:schemeClr val="dk1"/>
                </a:solidFill>
              </a:defRPr>
            </a:lvl7pPr>
            <a:lvl8pPr lvl="7" indent="0" algn="ctr">
              <a:spcBef>
                <a:spcPts val="0"/>
              </a:spcBef>
              <a:buClr>
                <a:schemeClr val="dk1"/>
              </a:buClr>
              <a:buFont typeface="Arial"/>
              <a:buNone/>
              <a:defRPr sz="45900">
                <a:solidFill>
                  <a:schemeClr val="dk1"/>
                </a:solidFill>
              </a:defRPr>
            </a:lvl8pPr>
            <a:lvl9pPr lvl="8" indent="0" algn="ctr">
              <a:spcBef>
                <a:spcPts val="0"/>
              </a:spcBef>
              <a:buClr>
                <a:schemeClr val="dk1"/>
              </a:buClr>
              <a:buFont typeface="Arial"/>
              <a:buNone/>
              <a:defRPr sz="45900">
                <a:solidFill>
                  <a:schemeClr val="dk1"/>
                </a:solidFill>
              </a:defRPr>
            </a:lvl9pPr>
          </a:lstStyle>
          <a:p>
            <a:endParaRPr/>
          </a:p>
        </p:txBody>
      </p:sp>
      <p:sp>
        <p:nvSpPr>
          <p:cNvPr id="46" name="Shape 46"/>
          <p:cNvSpPr txBox="1">
            <a:spLocks noGrp="1"/>
          </p:cNvSpPr>
          <p:nvPr>
            <p:ph type="body" idx="1"/>
          </p:nvPr>
        </p:nvSpPr>
        <p:spPr>
          <a:xfrm>
            <a:off x="1122120" y="13449493"/>
            <a:ext cx="30674099" cy="5550000"/>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ctr"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122120" y="9176960"/>
            <a:ext cx="30674099" cy="35915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Arial"/>
              <a:buNone/>
              <a:defRPr sz="138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3800">
                <a:solidFill>
                  <a:schemeClr val="dk1"/>
                </a:solidFill>
              </a:defRPr>
            </a:lvl2pPr>
            <a:lvl3pPr lvl="2" indent="0" algn="ctr">
              <a:spcBef>
                <a:spcPts val="0"/>
              </a:spcBef>
              <a:buClr>
                <a:schemeClr val="dk1"/>
              </a:buClr>
              <a:buFont typeface="Arial"/>
              <a:buNone/>
              <a:defRPr sz="13800">
                <a:solidFill>
                  <a:schemeClr val="dk1"/>
                </a:solidFill>
              </a:defRPr>
            </a:lvl3pPr>
            <a:lvl4pPr lvl="3" indent="0" algn="ctr">
              <a:spcBef>
                <a:spcPts val="0"/>
              </a:spcBef>
              <a:buClr>
                <a:schemeClr val="dk1"/>
              </a:buClr>
              <a:buFont typeface="Arial"/>
              <a:buNone/>
              <a:defRPr sz="13800">
                <a:solidFill>
                  <a:schemeClr val="dk1"/>
                </a:solidFill>
              </a:defRPr>
            </a:lvl4pPr>
            <a:lvl5pPr lvl="4" indent="0" algn="ctr">
              <a:spcBef>
                <a:spcPts val="0"/>
              </a:spcBef>
              <a:buClr>
                <a:schemeClr val="dk1"/>
              </a:buClr>
              <a:buFont typeface="Arial"/>
              <a:buNone/>
              <a:defRPr sz="13800">
                <a:solidFill>
                  <a:schemeClr val="dk1"/>
                </a:solidFill>
              </a:defRPr>
            </a:lvl5pPr>
            <a:lvl6pPr lvl="5" indent="0" algn="ctr">
              <a:spcBef>
                <a:spcPts val="0"/>
              </a:spcBef>
              <a:buClr>
                <a:schemeClr val="dk1"/>
              </a:buClr>
              <a:buFont typeface="Arial"/>
              <a:buNone/>
              <a:defRPr sz="13800">
                <a:solidFill>
                  <a:schemeClr val="dk1"/>
                </a:solidFill>
              </a:defRPr>
            </a:lvl6pPr>
            <a:lvl7pPr lvl="6" indent="0" algn="ctr">
              <a:spcBef>
                <a:spcPts val="0"/>
              </a:spcBef>
              <a:buClr>
                <a:schemeClr val="dk1"/>
              </a:buClr>
              <a:buFont typeface="Arial"/>
              <a:buNone/>
              <a:defRPr sz="13800">
                <a:solidFill>
                  <a:schemeClr val="dk1"/>
                </a:solidFill>
              </a:defRPr>
            </a:lvl7pPr>
            <a:lvl8pPr lvl="7" indent="0" algn="ctr">
              <a:spcBef>
                <a:spcPts val="0"/>
              </a:spcBef>
              <a:buClr>
                <a:schemeClr val="dk1"/>
              </a:buClr>
              <a:buFont typeface="Arial"/>
              <a:buNone/>
              <a:defRPr sz="13800">
                <a:solidFill>
                  <a:schemeClr val="dk1"/>
                </a:solidFill>
              </a:defRPr>
            </a:lvl8pPr>
            <a:lvl9pPr lvl="8" indent="0" algn="ctr">
              <a:spcBef>
                <a:spcPts val="0"/>
              </a:spcBef>
              <a:buClr>
                <a:schemeClr val="dk1"/>
              </a:buClr>
              <a:buFont typeface="Arial"/>
              <a:buNone/>
              <a:defRPr sz="13800">
                <a:solidFill>
                  <a:schemeClr val="dk1"/>
                </a:solidFill>
              </a:defRPr>
            </a:lvl9pPr>
          </a:lstStyle>
          <a:p>
            <a:endParaRPr/>
          </a:p>
        </p:txBody>
      </p:sp>
      <p:sp>
        <p:nvSpPr>
          <p:cNvPr id="15" name="Shape 15"/>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18" name="Shape 18"/>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19" name="Shape 19"/>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2" name="Shape 22"/>
          <p:cNvSpPr txBox="1">
            <a:spLocks noGrp="1"/>
          </p:cNvSpPr>
          <p:nvPr>
            <p:ph type="body" idx="1"/>
          </p:nvPr>
        </p:nvSpPr>
        <p:spPr>
          <a:xfrm>
            <a:off x="112211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3" name="Shape 23"/>
          <p:cNvSpPr txBox="1">
            <a:spLocks noGrp="1"/>
          </p:cNvSpPr>
          <p:nvPr>
            <p:ph type="body" idx="2"/>
          </p:nvPr>
        </p:nvSpPr>
        <p:spPr>
          <a:xfrm>
            <a:off x="17396639" y="4917226"/>
            <a:ext cx="14399700"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27" name="Shape 27"/>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122119" y="2370559"/>
            <a:ext cx="10108800" cy="3224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92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9200">
                <a:solidFill>
                  <a:schemeClr val="dk1"/>
                </a:solidFill>
              </a:defRPr>
            </a:lvl2pPr>
            <a:lvl3pPr lvl="2" indent="0">
              <a:spcBef>
                <a:spcPts val="0"/>
              </a:spcBef>
              <a:buClr>
                <a:schemeClr val="dk1"/>
              </a:buClr>
              <a:buFont typeface="Arial"/>
              <a:buNone/>
              <a:defRPr sz="9200">
                <a:solidFill>
                  <a:schemeClr val="dk1"/>
                </a:solidFill>
              </a:defRPr>
            </a:lvl3pPr>
            <a:lvl4pPr lvl="3" indent="0">
              <a:spcBef>
                <a:spcPts val="0"/>
              </a:spcBef>
              <a:buClr>
                <a:schemeClr val="dk1"/>
              </a:buClr>
              <a:buFont typeface="Arial"/>
              <a:buNone/>
              <a:defRPr sz="9200">
                <a:solidFill>
                  <a:schemeClr val="dk1"/>
                </a:solidFill>
              </a:defRPr>
            </a:lvl4pPr>
            <a:lvl5pPr lvl="4" indent="0">
              <a:spcBef>
                <a:spcPts val="0"/>
              </a:spcBef>
              <a:buClr>
                <a:schemeClr val="dk1"/>
              </a:buClr>
              <a:buFont typeface="Arial"/>
              <a:buNone/>
              <a:defRPr sz="9200">
                <a:solidFill>
                  <a:schemeClr val="dk1"/>
                </a:solidFill>
              </a:defRPr>
            </a:lvl5pPr>
            <a:lvl6pPr lvl="5" indent="0">
              <a:spcBef>
                <a:spcPts val="0"/>
              </a:spcBef>
              <a:buClr>
                <a:schemeClr val="dk1"/>
              </a:buClr>
              <a:buFont typeface="Arial"/>
              <a:buNone/>
              <a:defRPr sz="9200">
                <a:solidFill>
                  <a:schemeClr val="dk1"/>
                </a:solidFill>
              </a:defRPr>
            </a:lvl6pPr>
            <a:lvl7pPr lvl="6" indent="0">
              <a:spcBef>
                <a:spcPts val="0"/>
              </a:spcBef>
              <a:buClr>
                <a:schemeClr val="dk1"/>
              </a:buClr>
              <a:buFont typeface="Arial"/>
              <a:buNone/>
              <a:defRPr sz="9200">
                <a:solidFill>
                  <a:schemeClr val="dk1"/>
                </a:solidFill>
              </a:defRPr>
            </a:lvl7pPr>
            <a:lvl8pPr lvl="7" indent="0">
              <a:spcBef>
                <a:spcPts val="0"/>
              </a:spcBef>
              <a:buClr>
                <a:schemeClr val="dk1"/>
              </a:buClr>
              <a:buFont typeface="Arial"/>
              <a:buNone/>
              <a:defRPr sz="9200">
                <a:solidFill>
                  <a:schemeClr val="dk1"/>
                </a:solidFill>
              </a:defRPr>
            </a:lvl8pPr>
            <a:lvl9pPr lvl="8" indent="0">
              <a:spcBef>
                <a:spcPts val="0"/>
              </a:spcBef>
              <a:buClr>
                <a:schemeClr val="dk1"/>
              </a:buClr>
              <a:buFont typeface="Arial"/>
              <a:buNone/>
              <a:defRPr sz="9200">
                <a:solidFill>
                  <a:schemeClr val="dk1"/>
                </a:solidFill>
              </a:defRPr>
            </a:lvl9pPr>
          </a:lstStyle>
          <a:p>
            <a:endParaRPr/>
          </a:p>
        </p:txBody>
      </p:sp>
      <p:sp>
        <p:nvSpPr>
          <p:cNvPr id="30" name="Shape 30"/>
          <p:cNvSpPr txBox="1">
            <a:spLocks noGrp="1"/>
          </p:cNvSpPr>
          <p:nvPr>
            <p:ph type="body" idx="1"/>
          </p:nvPr>
        </p:nvSpPr>
        <p:spPr>
          <a:xfrm>
            <a:off x="1122119" y="5928960"/>
            <a:ext cx="10108800" cy="13565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4600" b="0" i="0" u="none" strike="noStrike" cap="none">
                <a:solidFill>
                  <a:schemeClr val="dk2"/>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1764900" y="1920639"/>
            <a:ext cx="22924199" cy="17453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183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8300">
                <a:solidFill>
                  <a:schemeClr val="dk1"/>
                </a:solidFill>
              </a:defRPr>
            </a:lvl2pPr>
            <a:lvl3pPr lvl="2" indent="0">
              <a:spcBef>
                <a:spcPts val="0"/>
              </a:spcBef>
              <a:buClr>
                <a:schemeClr val="dk1"/>
              </a:buClr>
              <a:buFont typeface="Arial"/>
              <a:buNone/>
              <a:defRPr sz="18300">
                <a:solidFill>
                  <a:schemeClr val="dk1"/>
                </a:solidFill>
              </a:defRPr>
            </a:lvl3pPr>
            <a:lvl4pPr lvl="3" indent="0">
              <a:spcBef>
                <a:spcPts val="0"/>
              </a:spcBef>
              <a:buClr>
                <a:schemeClr val="dk1"/>
              </a:buClr>
              <a:buFont typeface="Arial"/>
              <a:buNone/>
              <a:defRPr sz="18300">
                <a:solidFill>
                  <a:schemeClr val="dk1"/>
                </a:solidFill>
              </a:defRPr>
            </a:lvl4pPr>
            <a:lvl5pPr lvl="4" indent="0">
              <a:spcBef>
                <a:spcPts val="0"/>
              </a:spcBef>
              <a:buClr>
                <a:schemeClr val="dk1"/>
              </a:buClr>
              <a:buFont typeface="Arial"/>
              <a:buNone/>
              <a:defRPr sz="18300">
                <a:solidFill>
                  <a:schemeClr val="dk1"/>
                </a:solidFill>
              </a:defRPr>
            </a:lvl5pPr>
            <a:lvl6pPr lvl="5" indent="0">
              <a:spcBef>
                <a:spcPts val="0"/>
              </a:spcBef>
              <a:buClr>
                <a:schemeClr val="dk1"/>
              </a:buClr>
              <a:buFont typeface="Arial"/>
              <a:buNone/>
              <a:defRPr sz="18300">
                <a:solidFill>
                  <a:schemeClr val="dk1"/>
                </a:solidFill>
              </a:defRPr>
            </a:lvl6pPr>
            <a:lvl7pPr lvl="6" indent="0">
              <a:spcBef>
                <a:spcPts val="0"/>
              </a:spcBef>
              <a:buClr>
                <a:schemeClr val="dk1"/>
              </a:buClr>
              <a:buFont typeface="Arial"/>
              <a:buNone/>
              <a:defRPr sz="18300">
                <a:solidFill>
                  <a:schemeClr val="dk1"/>
                </a:solidFill>
              </a:defRPr>
            </a:lvl7pPr>
            <a:lvl8pPr lvl="7" indent="0">
              <a:spcBef>
                <a:spcPts val="0"/>
              </a:spcBef>
              <a:buClr>
                <a:schemeClr val="dk1"/>
              </a:buClr>
              <a:buFont typeface="Arial"/>
              <a:buNone/>
              <a:defRPr sz="18300">
                <a:solidFill>
                  <a:schemeClr val="dk1"/>
                </a:solidFill>
              </a:defRPr>
            </a:lvl8pPr>
            <a:lvl9pPr lvl="8" indent="0">
              <a:spcBef>
                <a:spcPts val="0"/>
              </a:spcBef>
              <a:buClr>
                <a:schemeClr val="dk1"/>
              </a:buClr>
              <a:buFont typeface="Arial"/>
              <a:buNone/>
              <a:defRPr sz="18300">
                <a:solidFill>
                  <a:schemeClr val="dk1"/>
                </a:solidFill>
              </a:defRPr>
            </a:lvl9pPr>
          </a:lstStyle>
          <a:p>
            <a:endParaRPr/>
          </a:p>
        </p:txBody>
      </p:sp>
      <p:sp>
        <p:nvSpPr>
          <p:cNvPr id="34" name="Shape 34"/>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16459200" y="-532"/>
            <a:ext cx="16459200" cy="21945599"/>
          </a:xfrm>
          <a:prstGeom prst="rect">
            <a:avLst/>
          </a:prstGeom>
          <a:solidFill>
            <a:schemeClr val="lt2"/>
          </a:solid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txBox="1">
            <a:spLocks noGrp="1"/>
          </p:cNvSpPr>
          <p:nvPr>
            <p:ph type="title"/>
          </p:nvPr>
        </p:nvSpPr>
        <p:spPr>
          <a:xfrm>
            <a:off x="955800" y="5261546"/>
            <a:ext cx="14562599" cy="63246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Arial"/>
              <a:buNone/>
              <a:defRPr sz="16100" b="0" i="0" u="none" strike="noStrike" cap="none">
                <a:solidFill>
                  <a:schemeClr val="dk1"/>
                </a:solidFill>
                <a:latin typeface="Arial"/>
                <a:ea typeface="Arial"/>
                <a:cs typeface="Arial"/>
                <a:sym typeface="Arial"/>
              </a:defRPr>
            </a:lvl1pPr>
            <a:lvl2pPr lvl="1" indent="0" algn="ctr">
              <a:spcBef>
                <a:spcPts val="0"/>
              </a:spcBef>
              <a:buClr>
                <a:schemeClr val="dk1"/>
              </a:buClr>
              <a:buFont typeface="Arial"/>
              <a:buNone/>
              <a:defRPr sz="16100">
                <a:solidFill>
                  <a:schemeClr val="dk1"/>
                </a:solidFill>
              </a:defRPr>
            </a:lvl2pPr>
            <a:lvl3pPr lvl="2" indent="0" algn="ctr">
              <a:spcBef>
                <a:spcPts val="0"/>
              </a:spcBef>
              <a:buClr>
                <a:schemeClr val="dk1"/>
              </a:buClr>
              <a:buFont typeface="Arial"/>
              <a:buNone/>
              <a:defRPr sz="16100">
                <a:solidFill>
                  <a:schemeClr val="dk1"/>
                </a:solidFill>
              </a:defRPr>
            </a:lvl3pPr>
            <a:lvl4pPr lvl="3" indent="0" algn="ctr">
              <a:spcBef>
                <a:spcPts val="0"/>
              </a:spcBef>
              <a:buClr>
                <a:schemeClr val="dk1"/>
              </a:buClr>
              <a:buFont typeface="Arial"/>
              <a:buNone/>
              <a:defRPr sz="16100">
                <a:solidFill>
                  <a:schemeClr val="dk1"/>
                </a:solidFill>
              </a:defRPr>
            </a:lvl4pPr>
            <a:lvl5pPr lvl="4" indent="0" algn="ctr">
              <a:spcBef>
                <a:spcPts val="0"/>
              </a:spcBef>
              <a:buClr>
                <a:schemeClr val="dk1"/>
              </a:buClr>
              <a:buFont typeface="Arial"/>
              <a:buNone/>
              <a:defRPr sz="16100">
                <a:solidFill>
                  <a:schemeClr val="dk1"/>
                </a:solidFill>
              </a:defRPr>
            </a:lvl5pPr>
            <a:lvl6pPr lvl="5" indent="0" algn="ctr">
              <a:spcBef>
                <a:spcPts val="0"/>
              </a:spcBef>
              <a:buClr>
                <a:schemeClr val="dk1"/>
              </a:buClr>
              <a:buFont typeface="Arial"/>
              <a:buNone/>
              <a:defRPr sz="16100">
                <a:solidFill>
                  <a:schemeClr val="dk1"/>
                </a:solidFill>
              </a:defRPr>
            </a:lvl6pPr>
            <a:lvl7pPr lvl="6" indent="0" algn="ctr">
              <a:spcBef>
                <a:spcPts val="0"/>
              </a:spcBef>
              <a:buClr>
                <a:schemeClr val="dk1"/>
              </a:buClr>
              <a:buFont typeface="Arial"/>
              <a:buNone/>
              <a:defRPr sz="16100">
                <a:solidFill>
                  <a:schemeClr val="dk1"/>
                </a:solidFill>
              </a:defRPr>
            </a:lvl7pPr>
            <a:lvl8pPr lvl="7" indent="0" algn="ctr">
              <a:spcBef>
                <a:spcPts val="0"/>
              </a:spcBef>
              <a:buClr>
                <a:schemeClr val="dk1"/>
              </a:buClr>
              <a:buFont typeface="Arial"/>
              <a:buNone/>
              <a:defRPr sz="16100">
                <a:solidFill>
                  <a:schemeClr val="dk1"/>
                </a:solidFill>
              </a:defRPr>
            </a:lvl8pPr>
            <a:lvl9pPr lvl="8" indent="0" algn="ctr">
              <a:spcBef>
                <a:spcPts val="0"/>
              </a:spcBef>
              <a:buClr>
                <a:schemeClr val="dk1"/>
              </a:buClr>
              <a:buFont typeface="Arial"/>
              <a:buNone/>
              <a:defRPr sz="16100">
                <a:solidFill>
                  <a:schemeClr val="dk1"/>
                </a:solidFill>
              </a:defRPr>
            </a:lvl9pPr>
          </a:lstStyle>
          <a:p>
            <a:endParaRPr/>
          </a:p>
        </p:txBody>
      </p:sp>
      <p:sp>
        <p:nvSpPr>
          <p:cNvPr id="38" name="Shape 38"/>
          <p:cNvSpPr txBox="1">
            <a:spLocks noGrp="1"/>
          </p:cNvSpPr>
          <p:nvPr>
            <p:ph type="subTitle" idx="1"/>
          </p:nvPr>
        </p:nvSpPr>
        <p:spPr>
          <a:xfrm>
            <a:off x="955800" y="11959785"/>
            <a:ext cx="14562599" cy="52698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1pPr>
            <a:lvl2pPr marL="457200" marR="0" lvl="1"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2pPr>
            <a:lvl3pPr marL="914400" marR="0" lvl="2"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3pPr>
            <a:lvl4pPr marL="1371600" marR="0" lvl="3"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4pPr>
            <a:lvl5pPr marL="1828800" marR="0" lvl="4"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5pPr>
            <a:lvl6pPr marL="2286000" marR="0" lvl="5"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6pPr>
            <a:lvl7pPr marL="2743200" marR="0" lvl="6"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7pPr>
            <a:lvl8pPr marL="3200400" marR="0" lvl="7"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8pPr>
            <a:lvl9pPr marL="3657600" marR="0" lvl="8" indent="0" algn="ctr" rtl="0">
              <a:lnSpc>
                <a:spcPct val="100000"/>
              </a:lnSpc>
              <a:spcBef>
                <a:spcPts val="0"/>
              </a:spcBef>
              <a:spcAft>
                <a:spcPts val="0"/>
              </a:spcAft>
              <a:buClr>
                <a:schemeClr val="dk2"/>
              </a:buClr>
              <a:buFont typeface="Arial"/>
              <a:buNone/>
              <a:defRPr sz="8000" b="0" i="0" u="none" strike="noStrike" cap="none">
                <a:solidFill>
                  <a:schemeClr val="dk2"/>
                </a:solidFill>
                <a:latin typeface="Arial"/>
                <a:ea typeface="Arial"/>
                <a:cs typeface="Arial"/>
                <a:sym typeface="Arial"/>
              </a:defRPr>
            </a:lvl9pPr>
          </a:lstStyle>
          <a:p>
            <a:endParaRPr/>
          </a:p>
        </p:txBody>
      </p:sp>
      <p:sp>
        <p:nvSpPr>
          <p:cNvPr id="39" name="Shape 39"/>
          <p:cNvSpPr txBox="1">
            <a:spLocks noGrp="1"/>
          </p:cNvSpPr>
          <p:nvPr>
            <p:ph type="body" idx="2"/>
          </p:nvPr>
        </p:nvSpPr>
        <p:spPr>
          <a:xfrm>
            <a:off x="17782200" y="3089385"/>
            <a:ext cx="13813200" cy="15765900"/>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1122119" y="18050453"/>
            <a:ext cx="21595799" cy="2581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43" name="Shape 43"/>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22120" y="1898773"/>
            <a:ext cx="30674099" cy="24434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0700" b="0"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10700">
                <a:solidFill>
                  <a:schemeClr val="dk1"/>
                </a:solidFill>
              </a:defRPr>
            </a:lvl2pPr>
            <a:lvl3pPr lvl="2" indent="0">
              <a:spcBef>
                <a:spcPts val="0"/>
              </a:spcBef>
              <a:buClr>
                <a:schemeClr val="dk1"/>
              </a:buClr>
              <a:buFont typeface="Arial"/>
              <a:buNone/>
              <a:defRPr sz="10700">
                <a:solidFill>
                  <a:schemeClr val="dk1"/>
                </a:solidFill>
              </a:defRPr>
            </a:lvl3pPr>
            <a:lvl4pPr lvl="3" indent="0">
              <a:spcBef>
                <a:spcPts val="0"/>
              </a:spcBef>
              <a:buClr>
                <a:schemeClr val="dk1"/>
              </a:buClr>
              <a:buFont typeface="Arial"/>
              <a:buNone/>
              <a:defRPr sz="10700">
                <a:solidFill>
                  <a:schemeClr val="dk1"/>
                </a:solidFill>
              </a:defRPr>
            </a:lvl4pPr>
            <a:lvl5pPr lvl="4" indent="0">
              <a:spcBef>
                <a:spcPts val="0"/>
              </a:spcBef>
              <a:buClr>
                <a:schemeClr val="dk1"/>
              </a:buClr>
              <a:buFont typeface="Arial"/>
              <a:buNone/>
              <a:defRPr sz="10700">
                <a:solidFill>
                  <a:schemeClr val="dk1"/>
                </a:solidFill>
              </a:defRPr>
            </a:lvl5pPr>
            <a:lvl6pPr lvl="5" indent="0">
              <a:spcBef>
                <a:spcPts val="0"/>
              </a:spcBef>
              <a:buClr>
                <a:schemeClr val="dk1"/>
              </a:buClr>
              <a:buFont typeface="Arial"/>
              <a:buNone/>
              <a:defRPr sz="10700">
                <a:solidFill>
                  <a:schemeClr val="dk1"/>
                </a:solidFill>
              </a:defRPr>
            </a:lvl6pPr>
            <a:lvl7pPr lvl="6" indent="0">
              <a:spcBef>
                <a:spcPts val="0"/>
              </a:spcBef>
              <a:buClr>
                <a:schemeClr val="dk1"/>
              </a:buClr>
              <a:buFont typeface="Arial"/>
              <a:buNone/>
              <a:defRPr sz="10700">
                <a:solidFill>
                  <a:schemeClr val="dk1"/>
                </a:solidFill>
              </a:defRPr>
            </a:lvl7pPr>
            <a:lvl8pPr lvl="7" indent="0">
              <a:spcBef>
                <a:spcPts val="0"/>
              </a:spcBef>
              <a:buClr>
                <a:schemeClr val="dk1"/>
              </a:buClr>
              <a:buFont typeface="Arial"/>
              <a:buNone/>
              <a:defRPr sz="10700">
                <a:solidFill>
                  <a:schemeClr val="dk1"/>
                </a:solidFill>
              </a:defRPr>
            </a:lvl8pPr>
            <a:lvl9pPr lvl="8" indent="0">
              <a:spcBef>
                <a:spcPts val="0"/>
              </a:spcBef>
              <a:buClr>
                <a:schemeClr val="dk1"/>
              </a:buClr>
              <a:buFont typeface="Arial"/>
              <a:buNone/>
              <a:defRPr sz="10700">
                <a:solidFill>
                  <a:schemeClr val="dk1"/>
                </a:solidFill>
              </a:defRPr>
            </a:lvl9pPr>
          </a:lstStyle>
          <a:p>
            <a:endParaRPr/>
          </a:p>
        </p:txBody>
      </p:sp>
      <p:sp>
        <p:nvSpPr>
          <p:cNvPr id="7" name="Shape 7"/>
          <p:cNvSpPr txBox="1">
            <a:spLocks noGrp="1"/>
          </p:cNvSpPr>
          <p:nvPr>
            <p:ph type="body" idx="1"/>
          </p:nvPr>
        </p:nvSpPr>
        <p:spPr>
          <a:xfrm>
            <a:off x="1122120" y="4917226"/>
            <a:ext cx="30674099" cy="145767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6100"/>
              </a:spcAft>
              <a:buClr>
                <a:schemeClr val="dk2"/>
              </a:buClr>
              <a:buFont typeface="Arial"/>
              <a:buNone/>
              <a:defRPr sz="69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6100"/>
              </a:spcAft>
              <a:buClr>
                <a:schemeClr val="dk2"/>
              </a:buClr>
              <a:buFont typeface="Arial"/>
              <a:buNone/>
              <a:defRPr sz="5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0500846" y="19896390"/>
            <a:ext cx="1975199" cy="1679400"/>
          </a:xfrm>
          <a:prstGeom prst="rect">
            <a:avLst/>
          </a:prstGeom>
          <a:noFill/>
          <a:ln>
            <a:noFill/>
          </a:ln>
        </p:spPr>
        <p:txBody>
          <a:bodyPr lIns="349450" tIns="349450" rIns="349450" bIns="349450"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 sz="3800" b="0" i="0" u="none" strike="noStrike" cap="none">
                <a:solidFill>
                  <a:schemeClr val="dk2"/>
                </a:solidFill>
                <a:latin typeface="Arial"/>
                <a:ea typeface="Arial"/>
                <a:cs typeface="Arial"/>
                <a:sym typeface="Arial"/>
              </a:rPr>
              <a:t>‹#›</a:t>
            </a:fld>
            <a:endParaRPr lang="en" sz="3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FE9FB"/>
            </a:gs>
            <a:gs pos="100000">
              <a:srgbClr val="6E9BE7"/>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636025" y="300000"/>
            <a:ext cx="22844099" cy="1336199"/>
          </a:xfrm>
          <a:prstGeom prst="rect">
            <a:avLst/>
          </a:prstGeom>
          <a:noFill/>
          <a:ln>
            <a:noFill/>
          </a:ln>
        </p:spPr>
        <p:txBody>
          <a:bodyPr lIns="349450" tIns="349450" rIns="349450" bIns="349450"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6000" b="1" i="0" u="sng" strike="noStrike" cap="none">
                <a:solidFill>
                  <a:schemeClr val="dk1"/>
                </a:solidFill>
                <a:latin typeface="Arial"/>
                <a:ea typeface="Arial"/>
                <a:cs typeface="Arial"/>
                <a:sym typeface="Arial"/>
              </a:rPr>
              <a:t>Biodiversity of the Peconic River Estuary</a:t>
            </a:r>
          </a:p>
        </p:txBody>
      </p:sp>
      <p:sp>
        <p:nvSpPr>
          <p:cNvPr id="55" name="Shape 55"/>
          <p:cNvSpPr txBox="1"/>
          <p:nvPr/>
        </p:nvSpPr>
        <p:spPr>
          <a:xfrm>
            <a:off x="7304936" y="770025"/>
            <a:ext cx="17325599" cy="1336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6000" b="1" i="0" u="none" strike="noStrike" cap="none">
              <a:solidFill>
                <a:srgbClr val="000000"/>
              </a:solidFill>
              <a:latin typeface="Times New Roman"/>
              <a:ea typeface="Times New Roman"/>
              <a:cs typeface="Times New Roman"/>
              <a:sym typeface="Times New Roman"/>
            </a:endParaRPr>
          </a:p>
        </p:txBody>
      </p:sp>
      <p:pic>
        <p:nvPicPr>
          <p:cNvPr id="56" name="Shape 56"/>
          <p:cNvPicPr preferRelativeResize="0"/>
          <p:nvPr/>
        </p:nvPicPr>
        <p:blipFill rotWithShape="1">
          <a:blip r:embed="rId3">
            <a:alphaModFix/>
          </a:blip>
          <a:srcRect/>
          <a:stretch/>
        </p:blipFill>
        <p:spPr>
          <a:xfrm>
            <a:off x="29695993" y="623255"/>
            <a:ext cx="2468400" cy="1254000"/>
          </a:xfrm>
          <a:prstGeom prst="rect">
            <a:avLst/>
          </a:prstGeom>
          <a:noFill/>
          <a:ln>
            <a:noFill/>
          </a:ln>
        </p:spPr>
      </p:pic>
      <p:pic>
        <p:nvPicPr>
          <p:cNvPr id="57" name="Shape 57"/>
          <p:cNvPicPr preferRelativeResize="0"/>
          <p:nvPr/>
        </p:nvPicPr>
        <p:blipFill rotWithShape="1">
          <a:blip r:embed="rId4">
            <a:alphaModFix/>
          </a:blip>
          <a:srcRect/>
          <a:stretch/>
        </p:blipFill>
        <p:spPr>
          <a:xfrm>
            <a:off x="24457275" y="487439"/>
            <a:ext cx="4357200" cy="1336200"/>
          </a:xfrm>
          <a:prstGeom prst="rect">
            <a:avLst/>
          </a:prstGeom>
          <a:noFill/>
          <a:ln>
            <a:noFill/>
          </a:ln>
        </p:spPr>
      </p:pic>
      <p:pic>
        <p:nvPicPr>
          <p:cNvPr id="58" name="Shape 58"/>
          <p:cNvPicPr preferRelativeResize="0"/>
          <p:nvPr/>
        </p:nvPicPr>
        <p:blipFill rotWithShape="1">
          <a:blip r:embed="rId5">
            <a:alphaModFix/>
          </a:blip>
          <a:srcRect/>
          <a:stretch/>
        </p:blipFill>
        <p:spPr>
          <a:xfrm>
            <a:off x="4230075" y="371729"/>
            <a:ext cx="4143619" cy="1667999"/>
          </a:xfrm>
          <a:prstGeom prst="rect">
            <a:avLst/>
          </a:prstGeom>
          <a:noFill/>
          <a:ln>
            <a:noFill/>
          </a:ln>
        </p:spPr>
      </p:pic>
      <p:pic>
        <p:nvPicPr>
          <p:cNvPr id="59" name="Shape 59"/>
          <p:cNvPicPr preferRelativeResize="0"/>
          <p:nvPr/>
        </p:nvPicPr>
        <p:blipFill rotWithShape="1">
          <a:blip r:embed="rId6">
            <a:alphaModFix/>
          </a:blip>
          <a:srcRect/>
          <a:stretch/>
        </p:blipFill>
        <p:spPr>
          <a:xfrm>
            <a:off x="536489" y="487438"/>
            <a:ext cx="1249947" cy="1336201"/>
          </a:xfrm>
          <a:prstGeom prst="rect">
            <a:avLst/>
          </a:prstGeom>
          <a:noFill/>
          <a:ln>
            <a:noFill/>
          </a:ln>
        </p:spPr>
      </p:pic>
      <p:pic>
        <p:nvPicPr>
          <p:cNvPr id="60" name="Shape 60"/>
          <p:cNvPicPr preferRelativeResize="0"/>
          <p:nvPr/>
        </p:nvPicPr>
        <p:blipFill rotWithShape="1">
          <a:blip r:embed="rId7">
            <a:alphaModFix/>
          </a:blip>
          <a:srcRect/>
          <a:stretch/>
        </p:blipFill>
        <p:spPr>
          <a:xfrm>
            <a:off x="10896600" y="2057400"/>
            <a:ext cx="1371599" cy="1143000"/>
          </a:xfrm>
          <a:prstGeom prst="rect">
            <a:avLst/>
          </a:prstGeom>
          <a:noFill/>
          <a:ln>
            <a:noFill/>
          </a:ln>
        </p:spPr>
      </p:pic>
      <p:sp>
        <p:nvSpPr>
          <p:cNvPr id="61" name="Shape 61"/>
          <p:cNvSpPr txBox="1"/>
          <p:nvPr/>
        </p:nvSpPr>
        <p:spPr>
          <a:xfrm>
            <a:off x="191293" y="7853912"/>
            <a:ext cx="9525000" cy="10161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4800" b="0" i="0" u="none" strike="noStrike" cap="none" dirty="0">
                <a:solidFill>
                  <a:srgbClr val="000000"/>
                </a:solidFill>
                <a:latin typeface="Arial"/>
                <a:ea typeface="Arial"/>
                <a:cs typeface="Arial"/>
                <a:sym typeface="Arial"/>
              </a:rPr>
              <a:t>                       </a:t>
            </a:r>
            <a:r>
              <a:rPr lang="en" sz="3000" b="1" i="0" u="sng" strike="noStrike" cap="none" dirty="0">
                <a:solidFill>
                  <a:srgbClr val="000000"/>
                </a:solidFill>
                <a:latin typeface="Arial"/>
                <a:ea typeface="Arial"/>
                <a:cs typeface="Arial"/>
                <a:sym typeface="Arial"/>
              </a:rPr>
              <a:t>Introduction</a:t>
            </a:r>
          </a:p>
          <a:p>
            <a:pPr marR="0" lvl="0" indent="65088" algn="just" rtl="0">
              <a:lnSpc>
                <a:spcPct val="100000"/>
              </a:lnSpc>
              <a:spcBef>
                <a:spcPts val="0"/>
              </a:spcBef>
              <a:spcAft>
                <a:spcPts val="0"/>
              </a:spcAft>
              <a:buClr>
                <a:schemeClr val="dk1"/>
              </a:buClr>
              <a:buSzPct val="25000"/>
              <a:buFont typeface="Arial"/>
              <a:buNone/>
            </a:pPr>
            <a:r>
              <a:rPr lang="en" sz="2400" b="0" i="0" u="none" strike="noStrike" cap="none" dirty="0">
                <a:solidFill>
                  <a:schemeClr val="dk1"/>
                </a:solidFill>
                <a:latin typeface="Arial"/>
                <a:ea typeface="Arial"/>
                <a:cs typeface="Arial"/>
                <a:sym typeface="Arial"/>
              </a:rPr>
              <a:t>Biodiversity is the variety of plants, fungi, bacteria, and animals that exist within an ecosystem. Biodiversity helps balance out nature in aspects of the food chain, and pollution control due to bioremediation, which is the use of microorganisms in degrading contaminants if they pose environmental and human risks. Biodiversity can be negatively impacted by invasive species that can lead to the elimination of other species. Human impact is one of the most influential factors affecting the species count in the Peconic River, in part because of the introduction of invasive species that alter biodiversity in the river by decreasing it, like what was seen in the Peconic River when Brazilian elodea and Asian clams were introduced. It is important to protect biodiversity in our environment to preserve all other </a:t>
            </a:r>
            <a:r>
              <a:rPr lang="en" sz="2400" b="0" i="0" u="none" strike="noStrike" cap="none" dirty="0" smtClean="0">
                <a:solidFill>
                  <a:schemeClr val="dk1"/>
                </a:solidFill>
                <a:latin typeface="Arial"/>
                <a:ea typeface="Arial"/>
                <a:cs typeface="Arial"/>
                <a:sym typeface="Arial"/>
              </a:rPr>
              <a:t>life.</a:t>
            </a:r>
          </a:p>
          <a:p>
            <a:pPr marR="0" lvl="0" indent="65088" algn="just" rtl="0">
              <a:lnSpc>
                <a:spcPct val="100000"/>
              </a:lnSpc>
              <a:spcBef>
                <a:spcPts val="0"/>
              </a:spcBef>
              <a:spcAft>
                <a:spcPts val="0"/>
              </a:spcAft>
              <a:buClr>
                <a:schemeClr val="dk1"/>
              </a:buClr>
              <a:buSzPct val="25000"/>
              <a:buFont typeface="Arial"/>
              <a:buNone/>
            </a:pPr>
            <a:endParaRPr lang="en" sz="2400" dirty="0">
              <a:solidFill>
                <a:schemeClr val="dk1"/>
              </a:solidFill>
            </a:endParaRPr>
          </a:p>
          <a:p>
            <a:pPr marR="0" lvl="0" indent="65088" algn="just" rtl="0">
              <a:lnSpc>
                <a:spcPct val="100000"/>
              </a:lnSpc>
              <a:spcBef>
                <a:spcPts val="0"/>
              </a:spcBef>
              <a:spcAft>
                <a:spcPts val="0"/>
              </a:spcAft>
              <a:buClr>
                <a:schemeClr val="dk1"/>
              </a:buClr>
              <a:buSzPct val="25000"/>
              <a:buFont typeface="Arial"/>
              <a:buNone/>
            </a:pPr>
            <a:r>
              <a:rPr lang="en" sz="2400" b="0" i="0" u="none" strike="noStrike" cap="none" dirty="0" smtClean="0">
                <a:solidFill>
                  <a:schemeClr val="dk1"/>
                </a:solidFill>
                <a:latin typeface="Arial"/>
                <a:ea typeface="Arial"/>
                <a:cs typeface="Arial"/>
                <a:sym typeface="Arial"/>
              </a:rPr>
              <a:t>DNA </a:t>
            </a:r>
            <a:r>
              <a:rPr lang="en" sz="2400" b="0" i="0" u="none" strike="noStrike" cap="none" dirty="0">
                <a:solidFill>
                  <a:schemeClr val="dk1"/>
                </a:solidFill>
                <a:latin typeface="Arial"/>
                <a:ea typeface="Arial"/>
                <a:cs typeface="Arial"/>
                <a:sym typeface="Arial"/>
              </a:rPr>
              <a:t>barcoding is a relatively simple process used to analyze the DNA of a specific gene sequence that can be used for biodiversity studies. Barcoding various organisms allows us to identify species around Long Island and determine relationships between them. Barcoding is also used to document the biodiversity of ecosystems and compare different communities. This technique makes it easier to see distinct traits and qualities of varying species. In addition, sequencing a species genetic makeup can help determine whether a species is invasive. We also plan on using barcode sequencing to document any invasive/non-native species.</a:t>
            </a:r>
          </a:p>
          <a:p>
            <a:pPr marL="0" marR="0" lvl="0" indent="0" algn="l" rtl="0">
              <a:lnSpc>
                <a:spcPct val="100000"/>
              </a:lnSpc>
              <a:spcBef>
                <a:spcPts val="0"/>
              </a:spcBef>
              <a:spcAft>
                <a:spcPts val="0"/>
              </a:spcAft>
              <a:buClr>
                <a:srgbClr val="000000"/>
              </a:buClr>
              <a:buFont typeface="Arial"/>
              <a:buNone/>
            </a:pPr>
            <a:endParaRPr sz="6000" b="0" i="0" u="sng" strike="noStrike" cap="none" dirty="0">
              <a:solidFill>
                <a:srgbClr val="000000"/>
              </a:solidFill>
              <a:latin typeface="Arial"/>
              <a:ea typeface="Arial"/>
              <a:cs typeface="Arial"/>
              <a:sym typeface="Arial"/>
            </a:endParaRPr>
          </a:p>
        </p:txBody>
      </p:sp>
      <p:sp>
        <p:nvSpPr>
          <p:cNvPr id="62" name="Shape 62"/>
          <p:cNvSpPr txBox="1"/>
          <p:nvPr/>
        </p:nvSpPr>
        <p:spPr>
          <a:xfrm>
            <a:off x="25818492" y="6540515"/>
            <a:ext cx="2575800" cy="974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1" i="0" u="sng" strike="noStrike" cap="none" dirty="0">
                <a:solidFill>
                  <a:srgbClr val="000000"/>
                </a:solidFill>
                <a:latin typeface="Arial"/>
                <a:ea typeface="Arial"/>
                <a:cs typeface="Arial"/>
                <a:sym typeface="Arial"/>
              </a:rPr>
              <a:t>Methods</a:t>
            </a:r>
          </a:p>
        </p:txBody>
      </p:sp>
      <p:sp>
        <p:nvSpPr>
          <p:cNvPr id="63" name="Shape 63"/>
          <p:cNvSpPr txBox="1"/>
          <p:nvPr/>
        </p:nvSpPr>
        <p:spPr>
          <a:xfrm>
            <a:off x="21421210" y="7121237"/>
            <a:ext cx="11183400" cy="7347300"/>
          </a:xfrm>
          <a:prstGeom prst="rect">
            <a:avLst/>
          </a:prstGeom>
          <a:noFill/>
          <a:ln>
            <a:noFill/>
          </a:ln>
        </p:spPr>
        <p:txBody>
          <a:bodyPr lIns="91425" tIns="91425" rIns="91425" bIns="91425" anchor="t" anchorCtr="0">
            <a:noAutofit/>
          </a:bodyPr>
          <a:lstStyle/>
          <a:p>
            <a:pPr marL="457200" marR="0" lvl="0" indent="-393700" algn="just" rtl="0">
              <a:lnSpc>
                <a:spcPct val="100000"/>
              </a:lnSpc>
              <a:spcBef>
                <a:spcPts val="0"/>
              </a:spcBef>
              <a:spcAft>
                <a:spcPts val="0"/>
              </a:spcAft>
              <a:buClr>
                <a:schemeClr val="dk1"/>
              </a:buClr>
              <a:buSzPct val="100000"/>
              <a:buFont typeface="Arial"/>
              <a:buChar char="●"/>
            </a:pPr>
            <a:r>
              <a:rPr lang="en" sz="2400" b="0" i="0" u="none" strike="noStrike" cap="none" dirty="0">
                <a:solidFill>
                  <a:schemeClr val="dk1"/>
                </a:solidFill>
                <a:latin typeface="Arial"/>
                <a:ea typeface="Arial"/>
                <a:cs typeface="Arial"/>
                <a:sym typeface="Arial"/>
              </a:rPr>
              <a:t>First, we collected our 18 species from the Peconic River Forge Pond DEC Boat Ramp. </a:t>
            </a:r>
          </a:p>
          <a:p>
            <a:pPr marL="457200" marR="0" lvl="0" indent="-393700" algn="just" rtl="0">
              <a:lnSpc>
                <a:spcPct val="100000"/>
              </a:lnSpc>
              <a:spcBef>
                <a:spcPts val="0"/>
              </a:spcBef>
              <a:spcAft>
                <a:spcPts val="0"/>
              </a:spcAft>
              <a:buClr>
                <a:schemeClr val="dk1"/>
              </a:buClr>
              <a:buSzPct val="100000"/>
              <a:buFont typeface="Arial"/>
              <a:buChar char="●"/>
            </a:pPr>
            <a:r>
              <a:rPr lang="en" sz="2400" b="0" i="0" u="none" strike="noStrike" cap="none" dirty="0">
                <a:solidFill>
                  <a:schemeClr val="dk1"/>
                </a:solidFill>
                <a:latin typeface="Arial"/>
                <a:ea typeface="Arial"/>
                <a:cs typeface="Arial"/>
                <a:sym typeface="Arial"/>
              </a:rPr>
              <a:t>The samples will be sequenced following CSHL protocols.  After a thorough process of washing to remove as much cellular debris from the DNA as possible, primers that are specific to the flanking regions of the CO1 gene will be added to the DNA. </a:t>
            </a:r>
          </a:p>
          <a:p>
            <a:pPr marL="457200" marR="0" lvl="0" indent="-393700" algn="just" rtl="0">
              <a:lnSpc>
                <a:spcPct val="100000"/>
              </a:lnSpc>
              <a:spcBef>
                <a:spcPts val="0"/>
              </a:spcBef>
              <a:spcAft>
                <a:spcPts val="0"/>
              </a:spcAft>
              <a:buClr>
                <a:schemeClr val="dk1"/>
              </a:buClr>
              <a:buSzPct val="100000"/>
              <a:buFont typeface="Arial"/>
              <a:buChar char="●"/>
            </a:pPr>
            <a:r>
              <a:rPr lang="en" sz="2400" b="0" i="0" u="none" strike="noStrike" cap="none" dirty="0">
                <a:solidFill>
                  <a:schemeClr val="dk1"/>
                </a:solidFill>
                <a:latin typeface="Arial"/>
                <a:ea typeface="Arial"/>
                <a:cs typeface="Arial"/>
                <a:sym typeface="Arial"/>
              </a:rPr>
              <a:t>The primer and DNA solution will have dideoxynucleotides added to the tube so that additional copies of the CO1 gene will be produced using Polymerase Chain Reaction (PCR).</a:t>
            </a:r>
          </a:p>
          <a:p>
            <a:pPr marL="457200" marR="0" lvl="0" indent="-393700" algn="just" rtl="0">
              <a:lnSpc>
                <a:spcPct val="100000"/>
              </a:lnSpc>
              <a:spcBef>
                <a:spcPts val="0"/>
              </a:spcBef>
              <a:spcAft>
                <a:spcPts val="0"/>
              </a:spcAft>
              <a:buClr>
                <a:schemeClr val="dk1"/>
              </a:buClr>
              <a:buSzPct val="100000"/>
              <a:buFont typeface="Arial"/>
              <a:buChar char="●"/>
            </a:pPr>
            <a:r>
              <a:rPr lang="en" sz="2400" b="0" i="0" u="none" strike="noStrike" cap="none" dirty="0">
                <a:solidFill>
                  <a:schemeClr val="dk1"/>
                </a:solidFill>
                <a:latin typeface="Arial"/>
                <a:ea typeface="Arial"/>
                <a:cs typeface="Arial"/>
                <a:sym typeface="Arial"/>
              </a:rPr>
              <a:t> PCR will be used to amplify the CO1 gene sequence using primers that will bind to the ends of each sequence. The PCR samples that have the best amplification as indicated by their strong fluorescence will be selected for sequencing.</a:t>
            </a:r>
          </a:p>
        </p:txBody>
      </p:sp>
      <p:sp>
        <p:nvSpPr>
          <p:cNvPr id="64" name="Shape 64"/>
          <p:cNvSpPr txBox="1"/>
          <p:nvPr/>
        </p:nvSpPr>
        <p:spPr>
          <a:xfrm>
            <a:off x="25104568" y="11962310"/>
            <a:ext cx="4700400" cy="1171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1" i="0" u="sng" strike="noStrike" cap="none" dirty="0">
                <a:solidFill>
                  <a:srgbClr val="000000"/>
                </a:solidFill>
                <a:latin typeface="Arial"/>
                <a:ea typeface="Arial"/>
                <a:cs typeface="Arial"/>
                <a:sym typeface="Arial"/>
              </a:rPr>
              <a:t>References</a:t>
            </a:r>
          </a:p>
        </p:txBody>
      </p:sp>
      <p:sp>
        <p:nvSpPr>
          <p:cNvPr id="65" name="Shape 65"/>
          <p:cNvSpPr txBox="1"/>
          <p:nvPr/>
        </p:nvSpPr>
        <p:spPr>
          <a:xfrm>
            <a:off x="10856325" y="8436150"/>
            <a:ext cx="10626299" cy="1336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
        <p:nvSpPr>
          <p:cNvPr id="66" name="Shape 66"/>
          <p:cNvSpPr txBox="1"/>
          <p:nvPr/>
        </p:nvSpPr>
        <p:spPr>
          <a:xfrm>
            <a:off x="14097000" y="2819400"/>
            <a:ext cx="4143599" cy="1171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1" i="0" u="sng" strike="noStrike" cap="none">
                <a:solidFill>
                  <a:srgbClr val="000000"/>
                </a:solidFill>
                <a:latin typeface="Arial"/>
                <a:ea typeface="Arial"/>
                <a:cs typeface="Arial"/>
                <a:sym typeface="Arial"/>
              </a:rPr>
              <a:t>Results</a:t>
            </a:r>
          </a:p>
        </p:txBody>
      </p:sp>
      <p:sp>
        <p:nvSpPr>
          <p:cNvPr id="67" name="Shape 67"/>
          <p:cNvSpPr txBox="1"/>
          <p:nvPr/>
        </p:nvSpPr>
        <p:spPr>
          <a:xfrm>
            <a:off x="20414475" y="17485850"/>
            <a:ext cx="12442800" cy="3000000"/>
          </a:xfrm>
          <a:prstGeom prst="rect">
            <a:avLst/>
          </a:prstGeom>
          <a:noFill/>
          <a:ln>
            <a:noFill/>
          </a:ln>
        </p:spPr>
        <p:txBody>
          <a:bodyPr lIns="91425" tIns="91425" rIns="91425" bIns="91425" anchor="ctr" anchorCtr="0">
            <a:noAutofit/>
          </a:bodyPr>
          <a:lstStyle/>
          <a:p>
            <a:pPr marL="0" marR="0" lvl="0" indent="0" algn="l" rtl="0">
              <a:lnSpc>
                <a:spcPct val="115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8" name="Shape 68"/>
          <p:cNvSpPr txBox="1"/>
          <p:nvPr/>
        </p:nvSpPr>
        <p:spPr>
          <a:xfrm>
            <a:off x="21526510" y="2603698"/>
            <a:ext cx="10972800" cy="3000000"/>
          </a:xfrm>
          <a:prstGeom prst="rect">
            <a:avLst/>
          </a:prstGeom>
          <a:noFill/>
          <a:ln>
            <a:noFill/>
          </a:ln>
        </p:spPr>
        <p:txBody>
          <a:bodyPr lIns="91425" tIns="91425" rIns="91425" bIns="91425" anchor="t" anchorCtr="0">
            <a:noAutofit/>
          </a:bodyPr>
          <a:lstStyle/>
          <a:p>
            <a:pPr marR="0" lvl="0" algn="just" rtl="0">
              <a:lnSpc>
                <a:spcPct val="100000"/>
              </a:lnSpc>
              <a:spcBef>
                <a:spcPts val="0"/>
              </a:spcBef>
              <a:spcAft>
                <a:spcPts val="0"/>
              </a:spcAft>
              <a:buClr>
                <a:srgbClr val="000000"/>
              </a:buClr>
              <a:buSzPct val="25000"/>
              <a:buFont typeface="Arial"/>
              <a:buNone/>
            </a:pPr>
            <a:r>
              <a:rPr lang="en" sz="2400" b="0" i="0" u="none" strike="noStrike" cap="none" dirty="0">
                <a:solidFill>
                  <a:srgbClr val="000000"/>
                </a:solidFill>
                <a:sym typeface="Arial"/>
              </a:rPr>
              <a:t>The barcoding results showed that both samples 25 and 26  were Viviparus Georgianus, or the banded mystery snail. It is a species of large freshwater snail with gills and an operculum,  an aquatic gastropod mollusk  in the family viviparidae, the river snails. It is dioecious, iteroparous, and oviparous, laying eggs singly in albumen filled capsules. It is a filter feeding detritivore, and can be used as a bioindicator of contaminated sediment. It is an invasive species and carries many parasites.</a:t>
            </a:r>
            <a:r>
              <a:rPr lang="en" sz="2400" dirty="0">
                <a:solidFill>
                  <a:schemeClr val="dk1"/>
                </a:solidFill>
              </a:rPr>
              <a:t>These parasites can be spread to fish and other wildlife. Its native habitat is around the Mississippi river system, primarily Florida, Georgia, Alabama, Illinois,and Indiana.</a:t>
            </a:r>
            <a:r>
              <a:rPr lang="en" sz="2400" b="0" i="0" u="none" strike="noStrike" cap="none" dirty="0">
                <a:solidFill>
                  <a:srgbClr val="000000"/>
                </a:solidFill>
                <a:sym typeface="Arial"/>
              </a:rPr>
              <a:t> Anecdotal evidence suggests that  mallard ducks are adapting to foraging on this species in Lake George.</a:t>
            </a:r>
          </a:p>
        </p:txBody>
      </p:sp>
      <p:sp>
        <p:nvSpPr>
          <p:cNvPr id="69" name="Shape 69"/>
          <p:cNvSpPr txBox="1"/>
          <p:nvPr/>
        </p:nvSpPr>
        <p:spPr>
          <a:xfrm>
            <a:off x="25542810" y="2054039"/>
            <a:ext cx="3340500" cy="7572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1" i="0" u="sng" strike="noStrike" cap="none">
                <a:solidFill>
                  <a:srgbClr val="000000"/>
                </a:solidFill>
                <a:latin typeface="Arial"/>
                <a:ea typeface="Arial"/>
                <a:cs typeface="Arial"/>
                <a:sym typeface="Arial"/>
              </a:rPr>
              <a:t>Discussion</a:t>
            </a:r>
          </a:p>
        </p:txBody>
      </p:sp>
      <p:sp>
        <p:nvSpPr>
          <p:cNvPr id="70" name="Shape 70"/>
          <p:cNvSpPr txBox="1"/>
          <p:nvPr/>
        </p:nvSpPr>
        <p:spPr>
          <a:xfrm>
            <a:off x="22010914" y="19716350"/>
            <a:ext cx="9999095" cy="1668000"/>
          </a:xfrm>
          <a:prstGeom prst="rect">
            <a:avLst/>
          </a:prstGeom>
          <a:noFill/>
          <a:ln>
            <a:noFill/>
          </a:ln>
        </p:spPr>
        <p:txBody>
          <a:bodyPr lIns="91425" tIns="91425" rIns="91425" bIns="91425" anchor="ctr" anchorCtr="0">
            <a:noAutofit/>
          </a:bodyPr>
          <a:lstStyle/>
          <a:p>
            <a:pPr marR="0" lvl="0" algn="just" rtl="0">
              <a:lnSpc>
                <a:spcPct val="100000"/>
              </a:lnSpc>
              <a:spcBef>
                <a:spcPts val="0"/>
              </a:spcBef>
              <a:spcAft>
                <a:spcPts val="0"/>
              </a:spcAft>
              <a:buClr>
                <a:srgbClr val="000000"/>
              </a:buClr>
              <a:buSzPct val="25000"/>
              <a:buFont typeface="Arial"/>
              <a:buNone/>
            </a:pPr>
            <a:r>
              <a:rPr lang="en" sz="2400" b="0" i="0" u="none" strike="noStrike" cap="none" dirty="0">
                <a:solidFill>
                  <a:srgbClr val="000000"/>
                </a:solidFill>
                <a:latin typeface="Arial"/>
                <a:ea typeface="Arial"/>
                <a:cs typeface="Arial"/>
                <a:sym typeface="Arial"/>
              </a:rPr>
              <a:t>Mr. Robert Bolen for helping us through the entire barcoding process; Dr. Sharon Pepenella for re-running PCR and delivering and picking our re-agents and samples; Mr. Michael Doyle for printing out our posters.</a:t>
            </a:r>
          </a:p>
        </p:txBody>
      </p:sp>
      <p:sp>
        <p:nvSpPr>
          <p:cNvPr id="71" name="Shape 71"/>
          <p:cNvSpPr txBox="1"/>
          <p:nvPr/>
        </p:nvSpPr>
        <p:spPr>
          <a:xfrm>
            <a:off x="7846075" y="1301700"/>
            <a:ext cx="16704299" cy="11711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200" b="1" i="0" u="none" strike="noStrike" cap="none" dirty="0">
                <a:solidFill>
                  <a:srgbClr val="000000"/>
                </a:solidFill>
                <a:latin typeface="Arial"/>
                <a:ea typeface="Arial"/>
                <a:cs typeface="Arial"/>
                <a:sym typeface="Arial"/>
              </a:rPr>
              <a:t>Adam Burk, Brooke Morabito, Erica Sheludenko, David Votteler</a:t>
            </a:r>
          </a:p>
          <a:p>
            <a:pPr marL="0" marR="0" lvl="0" indent="0" algn="ctr" rtl="0">
              <a:lnSpc>
                <a:spcPct val="100000"/>
              </a:lnSpc>
              <a:spcBef>
                <a:spcPts val="0"/>
              </a:spcBef>
              <a:spcAft>
                <a:spcPts val="0"/>
              </a:spcAft>
              <a:buClr>
                <a:srgbClr val="000000"/>
              </a:buClr>
              <a:buSzPct val="25000"/>
              <a:buFont typeface="Arial"/>
              <a:buNone/>
            </a:pPr>
            <a:r>
              <a:rPr lang="en" sz="3200" b="1" i="0" u="none" strike="noStrike" cap="none" dirty="0">
                <a:solidFill>
                  <a:srgbClr val="000000"/>
                </a:solidFill>
                <a:latin typeface="Arial"/>
                <a:ea typeface="Arial"/>
                <a:cs typeface="Arial"/>
                <a:sym typeface="Arial"/>
              </a:rPr>
              <a:t>Mentor: Robert Bolen </a:t>
            </a:r>
          </a:p>
          <a:p>
            <a:pPr marL="0" marR="0" lvl="0" indent="0" algn="ctr" rtl="0">
              <a:lnSpc>
                <a:spcPct val="100000"/>
              </a:lnSpc>
              <a:spcBef>
                <a:spcPts val="0"/>
              </a:spcBef>
              <a:spcAft>
                <a:spcPts val="0"/>
              </a:spcAft>
              <a:buClr>
                <a:srgbClr val="000000"/>
              </a:buClr>
              <a:buSzPct val="25000"/>
              <a:buFont typeface="Arial"/>
              <a:buNone/>
            </a:pPr>
            <a:r>
              <a:rPr lang="en" sz="3200" b="1" i="0" u="none" strike="noStrike" cap="none" dirty="0">
                <a:solidFill>
                  <a:srgbClr val="000000"/>
                </a:solidFill>
                <a:latin typeface="Arial"/>
                <a:ea typeface="Arial"/>
                <a:cs typeface="Arial"/>
                <a:sym typeface="Arial"/>
              </a:rPr>
              <a:t>         Eastport South Manor Jr-Sr High School</a:t>
            </a:r>
          </a:p>
        </p:txBody>
      </p:sp>
      <p:sp>
        <p:nvSpPr>
          <p:cNvPr id="72" name="Shape 72"/>
          <p:cNvSpPr txBox="1"/>
          <p:nvPr/>
        </p:nvSpPr>
        <p:spPr>
          <a:xfrm>
            <a:off x="23838575" y="15753350"/>
            <a:ext cx="18480600" cy="2156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3" name="Shape 73"/>
          <p:cNvSpPr txBox="1"/>
          <p:nvPr/>
        </p:nvSpPr>
        <p:spPr>
          <a:xfrm>
            <a:off x="21713475" y="12529250"/>
            <a:ext cx="11049000" cy="6288600"/>
          </a:xfrm>
          <a:prstGeom prst="rect">
            <a:avLst/>
          </a:prstGeom>
          <a:noFill/>
          <a:ln>
            <a:noFill/>
          </a:ln>
        </p:spPr>
        <p:txBody>
          <a:bodyPr lIns="91425" tIns="91425" rIns="91425" bIns="91425" anchor="t" anchorCtr="0">
            <a:noAutofit/>
          </a:bodyPr>
          <a:lstStyle/>
          <a:p>
            <a:pPr marL="457200" marR="0" lvl="0" indent="-35560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latin typeface="Arial"/>
                <a:ea typeface="Arial"/>
                <a:cs typeface="Arial"/>
                <a:sym typeface="Arial"/>
              </a:rPr>
              <a:t>Center, N. I. (2016, September 28). National Invasive Speation Center. Retrieved November 28, 2016, from https://www.invasivespeciesinfo.gov/index.shtml</a:t>
            </a:r>
          </a:p>
          <a:p>
            <a:pPr marL="457200" marR="0" lvl="0" indent="-35560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latin typeface="Arial"/>
                <a:ea typeface="Arial"/>
                <a:cs typeface="Arial"/>
                <a:sym typeface="Arial"/>
              </a:rPr>
              <a:t>(n.d.). Invasive Species - National Wildlife Federation. Retrieved November 25, 2016,  from http://www.nwf.org/Wildlife/Threats-to-Wildlife/Invasive-Species Informcies.aspx</a:t>
            </a:r>
          </a:p>
          <a:p>
            <a:pPr marL="457200" marR="0" lvl="0" indent="-35560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latin typeface="Arial"/>
                <a:ea typeface="Arial"/>
                <a:cs typeface="Arial"/>
                <a:sym typeface="Arial"/>
              </a:rPr>
              <a:t>(n.d.). What is Biodiversity? - National Wildlife Federation. Retrieved December 02, 2016, from http://www.nwf.org/Wildlife/Wildlife-Conservation/Biodiversity</a:t>
            </a:r>
          </a:p>
          <a:p>
            <a:pPr marL="457200" marR="0" lvl="0" indent="-35560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latin typeface="Arial"/>
                <a:ea typeface="Arial"/>
                <a:cs typeface="Arial"/>
                <a:sym typeface="Arial"/>
              </a:rPr>
              <a:t>What Is DNA Barcoding? (n.d.). Retrieved December 05, 2016, from http://www.barcodeoflife.org/content/about/what-dna-barcoding </a:t>
            </a:r>
          </a:p>
          <a:p>
            <a:pPr marL="457200" marR="0" lvl="0" indent="-35560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latin typeface="Arial"/>
                <a:ea typeface="Arial"/>
                <a:cs typeface="Arial"/>
                <a:sym typeface="Arial"/>
              </a:rPr>
              <a:t>BIOLOGICAL INDICATORS. </a:t>
            </a:r>
            <a:r>
              <a:rPr lang="en" sz="2400" b="0" i="1" u="none" strike="noStrike" cap="none" dirty="0">
                <a:solidFill>
                  <a:schemeClr val="dk1"/>
                </a:solidFill>
                <a:latin typeface="Arial"/>
                <a:ea typeface="Arial"/>
                <a:cs typeface="Arial"/>
                <a:sym typeface="Arial"/>
              </a:rPr>
              <a:t>BIOLOGICAL INDICATORS. </a:t>
            </a:r>
            <a:r>
              <a:rPr lang="en" sz="2400" b="0" i="0" u="none" strike="noStrike" cap="none" dirty="0">
                <a:solidFill>
                  <a:schemeClr val="dk1"/>
                </a:solidFill>
                <a:latin typeface="Arial"/>
                <a:ea typeface="Arial"/>
                <a:cs typeface="Arial"/>
                <a:sym typeface="Arial"/>
              </a:rPr>
              <a:t>N.p., n.d. Retrieved January                                                                                                                                                                                                                                                                                         14, 2017, from http://www.ndhealth.gov/wq/sw/Z6_WQ_Standards/WQ_Biological.htm</a:t>
            </a:r>
          </a:p>
          <a:p>
            <a:pPr marL="457200" marR="0" lvl="0" indent="-355600" algn="l" rtl="0">
              <a:lnSpc>
                <a:spcPct val="100000"/>
              </a:lnSpc>
              <a:spcBef>
                <a:spcPts val="0"/>
              </a:spcBef>
              <a:spcAft>
                <a:spcPts val="0"/>
              </a:spcAft>
              <a:buClr>
                <a:schemeClr val="dk1"/>
              </a:buClr>
              <a:buSzPct val="100000"/>
              <a:buFont typeface="Arial"/>
              <a:buAutoNum type="arabicPeriod"/>
            </a:pPr>
            <a:r>
              <a:rPr lang="en" sz="2400" b="0" i="0" u="none" strike="noStrike" cap="none" dirty="0">
                <a:solidFill>
                  <a:schemeClr val="dk1"/>
                </a:solidFill>
                <a:latin typeface="Arial"/>
                <a:ea typeface="Arial"/>
                <a:cs typeface="Arial"/>
                <a:sym typeface="Arial"/>
              </a:rPr>
              <a:t>Benson, Amy. "Viviparus Georgianus." </a:t>
            </a:r>
            <a:r>
              <a:rPr lang="en" sz="2400" b="0" i="1" u="none" strike="noStrike" cap="none" dirty="0">
                <a:solidFill>
                  <a:schemeClr val="dk1"/>
                </a:solidFill>
                <a:latin typeface="Arial"/>
                <a:ea typeface="Arial"/>
                <a:cs typeface="Arial"/>
                <a:sym typeface="Arial"/>
              </a:rPr>
              <a:t>Banded Mysterysnail (Viviparus Georgianus) - FactSheet</a:t>
            </a:r>
            <a:r>
              <a:rPr lang="en" sz="2400" b="0" i="0" u="none" strike="noStrike" cap="none" dirty="0">
                <a:solidFill>
                  <a:schemeClr val="dk1"/>
                </a:solidFill>
                <a:latin typeface="Arial"/>
                <a:ea typeface="Arial"/>
                <a:cs typeface="Arial"/>
                <a:sym typeface="Arial"/>
              </a:rPr>
              <a:t>. U.S. Department of the Interior | U.S. Geological Survey, 26 Jan. 2017. Web. 23 May 2017</a:t>
            </a:r>
          </a:p>
          <a:p>
            <a:pPr marL="0" marR="0" lvl="0" indent="0" algn="l" rtl="0">
              <a:lnSpc>
                <a:spcPct val="115000"/>
              </a:lnSpc>
              <a:spcBef>
                <a:spcPts val="0"/>
              </a:spcBef>
              <a:spcAft>
                <a:spcPts val="0"/>
              </a:spcAft>
              <a:buClr>
                <a:schemeClr val="dk1"/>
              </a:buClr>
              <a:buFont typeface="Arial"/>
              <a:buNone/>
            </a:pPr>
            <a:endParaRPr sz="2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400" b="0" i="0" u="none" strike="noStrike" cap="none" dirty="0">
              <a:solidFill>
                <a:srgbClr val="000000"/>
              </a:solidFill>
              <a:latin typeface="Arial"/>
              <a:ea typeface="Arial"/>
              <a:cs typeface="Arial"/>
              <a:sym typeface="Arial"/>
            </a:endParaRPr>
          </a:p>
        </p:txBody>
      </p:sp>
      <p:sp>
        <p:nvSpPr>
          <p:cNvPr id="74" name="Shape 74"/>
          <p:cNvSpPr txBox="1"/>
          <p:nvPr/>
        </p:nvSpPr>
        <p:spPr>
          <a:xfrm>
            <a:off x="3943958" y="2133684"/>
            <a:ext cx="2909700" cy="9747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3000" b="1" i="0" u="sng" strike="noStrike" cap="none">
                <a:solidFill>
                  <a:srgbClr val="000000"/>
                </a:solidFill>
                <a:latin typeface="Arial"/>
                <a:ea typeface="Arial"/>
                <a:cs typeface="Arial"/>
                <a:sym typeface="Arial"/>
              </a:rPr>
              <a:t>Abstract</a:t>
            </a:r>
          </a:p>
        </p:txBody>
      </p:sp>
      <p:sp>
        <p:nvSpPr>
          <p:cNvPr id="75" name="Shape 75"/>
          <p:cNvSpPr txBox="1"/>
          <p:nvPr/>
        </p:nvSpPr>
        <p:spPr>
          <a:xfrm>
            <a:off x="381000" y="2603709"/>
            <a:ext cx="9563100" cy="5341799"/>
          </a:xfrm>
          <a:prstGeom prst="rect">
            <a:avLst/>
          </a:prstGeom>
          <a:noFill/>
          <a:ln>
            <a:noFill/>
          </a:ln>
        </p:spPr>
        <p:txBody>
          <a:bodyPr lIns="91425" tIns="91425" rIns="91425" bIns="91425" anchor="t" anchorCtr="0">
            <a:noAutofit/>
          </a:bodyPr>
          <a:lstStyle/>
          <a:p>
            <a:pPr marR="0" lvl="0" indent="65088" algn="just" rtl="0">
              <a:lnSpc>
                <a:spcPct val="100000"/>
              </a:lnSpc>
              <a:spcBef>
                <a:spcPts val="0"/>
              </a:spcBef>
              <a:spcAft>
                <a:spcPts val="0"/>
              </a:spcAft>
              <a:buClr>
                <a:schemeClr val="dk1"/>
              </a:buClr>
              <a:buSzPct val="25000"/>
              <a:buFont typeface="Arial"/>
              <a:buNone/>
            </a:pPr>
            <a:r>
              <a:rPr lang="en" sz="2400" b="0" i="0" u="none" strike="noStrike" cap="none" dirty="0">
                <a:solidFill>
                  <a:schemeClr val="dk1"/>
                </a:solidFill>
                <a:latin typeface="Arial"/>
                <a:ea typeface="Arial"/>
                <a:cs typeface="Arial"/>
                <a:sym typeface="Arial"/>
              </a:rPr>
              <a:t>Seventeen samples were extracted from the Peconic River Estuary in hopes of efficiently barcoding the samples and possibly finding a novel specimen amongst them. The samples yielded impeccable results post PCR analysis. With regard to the results, the sequences were compared with species already in the gene databank. PFG-003 most closely correlates with </a:t>
            </a:r>
            <a:r>
              <a:rPr lang="en" sz="2400" b="0" i="1" u="none" strike="noStrike" cap="none" dirty="0">
                <a:solidFill>
                  <a:schemeClr val="dk1"/>
                </a:solidFill>
                <a:latin typeface="Arial"/>
                <a:ea typeface="Arial"/>
                <a:cs typeface="Arial"/>
                <a:sym typeface="Arial"/>
              </a:rPr>
              <a:t>Paraplea frontalis</a:t>
            </a:r>
            <a:r>
              <a:rPr lang="en" sz="2400" b="0" i="0" u="none" strike="noStrike" cap="none" dirty="0">
                <a:solidFill>
                  <a:schemeClr val="dk1"/>
                </a:solidFill>
                <a:latin typeface="Arial"/>
                <a:ea typeface="Arial"/>
                <a:cs typeface="Arial"/>
                <a:sym typeface="Arial"/>
              </a:rPr>
              <a:t> only containing a 86.70% similarity which exploits the need to further study the specimen and review the results with a taxonomist. Furthermore, PFG-006 correlates with both </a:t>
            </a:r>
            <a:r>
              <a:rPr lang="en" sz="2400" b="0" i="1" u="none" strike="noStrike" cap="none" dirty="0">
                <a:solidFill>
                  <a:schemeClr val="dk1"/>
                </a:solidFill>
                <a:latin typeface="Arial"/>
                <a:ea typeface="Arial"/>
                <a:cs typeface="Arial"/>
                <a:sym typeface="Arial"/>
              </a:rPr>
              <a:t>Radix swinhoei</a:t>
            </a:r>
            <a:r>
              <a:rPr lang="en" sz="2400" b="0" i="0" u="none" strike="noStrike" cap="none" dirty="0">
                <a:solidFill>
                  <a:schemeClr val="dk1"/>
                </a:solidFill>
                <a:latin typeface="Arial"/>
                <a:ea typeface="Arial"/>
                <a:cs typeface="Arial"/>
                <a:sym typeface="Arial"/>
              </a:rPr>
              <a:t> and </a:t>
            </a:r>
            <a:r>
              <a:rPr lang="en" sz="2400" b="0" i="1" u="none" strike="noStrike" cap="none" dirty="0">
                <a:solidFill>
                  <a:schemeClr val="dk1"/>
                </a:solidFill>
                <a:latin typeface="Arial"/>
                <a:ea typeface="Arial"/>
                <a:cs typeface="Arial"/>
                <a:sym typeface="Arial"/>
              </a:rPr>
              <a:t>Physella acuta</a:t>
            </a:r>
            <a:r>
              <a:rPr lang="en" sz="2400" b="0" i="0" u="none" strike="noStrike" cap="none" dirty="0">
                <a:solidFill>
                  <a:schemeClr val="dk1"/>
                </a:solidFill>
                <a:latin typeface="Arial"/>
                <a:ea typeface="Arial"/>
                <a:cs typeface="Arial"/>
                <a:sym typeface="Arial"/>
              </a:rPr>
              <a:t> which are the same species but live on opposite sides of the world. PFG-025 and PFG-026 are </a:t>
            </a:r>
            <a:r>
              <a:rPr lang="en" sz="2400" b="0" i="1" u="none" strike="noStrike" cap="none" dirty="0">
                <a:solidFill>
                  <a:schemeClr val="dk1"/>
                </a:solidFill>
                <a:latin typeface="Arial"/>
                <a:ea typeface="Arial"/>
                <a:cs typeface="Arial"/>
                <a:sym typeface="Arial"/>
              </a:rPr>
              <a:t>Viviparus georgianus </a:t>
            </a:r>
            <a:r>
              <a:rPr lang="en" sz="2400" b="0" i="0" u="none" strike="noStrike" cap="none" dirty="0">
                <a:solidFill>
                  <a:schemeClr val="dk1"/>
                </a:solidFill>
                <a:latin typeface="Arial"/>
                <a:ea typeface="Arial"/>
                <a:cs typeface="Arial"/>
                <a:sym typeface="Arial"/>
              </a:rPr>
              <a:t>which is an invasive species </a:t>
            </a:r>
            <a:r>
              <a:rPr lang="en" sz="2400" dirty="0">
                <a:solidFill>
                  <a:schemeClr val="dk1"/>
                </a:solidFill>
              </a:rPr>
              <a:t>that</a:t>
            </a:r>
            <a:r>
              <a:rPr lang="en" sz="2400" b="0" i="0" u="none" strike="noStrike" cap="none" dirty="0">
                <a:solidFill>
                  <a:schemeClr val="dk1"/>
                </a:solidFill>
                <a:latin typeface="Arial"/>
                <a:ea typeface="Arial"/>
                <a:cs typeface="Arial"/>
                <a:sym typeface="Arial"/>
              </a:rPr>
              <a:t> carries many parasites. Based on the various other organisms that were found at the estuary, it appears that the biodiversity of the Peconic River is quite high.</a:t>
            </a:r>
          </a:p>
        </p:txBody>
      </p:sp>
      <p:sp>
        <p:nvSpPr>
          <p:cNvPr id="76" name="Shape 76"/>
          <p:cNvSpPr txBox="1"/>
          <p:nvPr/>
        </p:nvSpPr>
        <p:spPr>
          <a:xfrm>
            <a:off x="25449909" y="19309610"/>
            <a:ext cx="5325900" cy="974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3000" b="1" i="0" u="sng" strike="noStrike" cap="none" dirty="0">
                <a:solidFill>
                  <a:srgbClr val="000000"/>
                </a:solidFill>
                <a:latin typeface="Arial"/>
                <a:ea typeface="Arial"/>
                <a:cs typeface="Arial"/>
                <a:sym typeface="Arial"/>
              </a:rPr>
              <a:t>Acknowledgements</a:t>
            </a:r>
          </a:p>
        </p:txBody>
      </p:sp>
      <p:pic>
        <p:nvPicPr>
          <p:cNvPr id="77" name="Shape 77"/>
          <p:cNvPicPr preferRelativeResize="0"/>
          <p:nvPr/>
        </p:nvPicPr>
        <p:blipFill rotWithShape="1">
          <a:blip r:embed="rId8">
            <a:alphaModFix/>
          </a:blip>
          <a:srcRect t="12671" r="29706" b="58861"/>
          <a:stretch/>
        </p:blipFill>
        <p:spPr>
          <a:xfrm>
            <a:off x="10020700" y="12433750"/>
            <a:ext cx="11125200" cy="3861900"/>
          </a:xfrm>
          <a:prstGeom prst="rect">
            <a:avLst/>
          </a:prstGeom>
          <a:noFill/>
          <a:ln>
            <a:noFill/>
          </a:ln>
        </p:spPr>
      </p:pic>
      <p:pic>
        <p:nvPicPr>
          <p:cNvPr id="78" name="Shape 78"/>
          <p:cNvPicPr preferRelativeResize="0"/>
          <p:nvPr/>
        </p:nvPicPr>
        <p:blipFill rotWithShape="1">
          <a:blip r:embed="rId9">
            <a:alphaModFix/>
          </a:blip>
          <a:srcRect t="13252" r="29671" b="50170"/>
          <a:stretch/>
        </p:blipFill>
        <p:spPr>
          <a:xfrm>
            <a:off x="10134600" y="16969012"/>
            <a:ext cx="11125200" cy="4235700"/>
          </a:xfrm>
          <a:prstGeom prst="rect">
            <a:avLst/>
          </a:prstGeom>
          <a:noFill/>
          <a:ln>
            <a:noFill/>
          </a:ln>
        </p:spPr>
      </p:pic>
      <p:sp>
        <p:nvSpPr>
          <p:cNvPr id="79" name="Shape 79"/>
          <p:cNvSpPr txBox="1"/>
          <p:nvPr/>
        </p:nvSpPr>
        <p:spPr>
          <a:xfrm>
            <a:off x="10058400" y="8874200"/>
            <a:ext cx="10896600" cy="533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600" b="1" i="0" u="sng" strike="noStrike" cap="none">
                <a:solidFill>
                  <a:srgbClr val="000000"/>
                </a:solidFill>
                <a:latin typeface="Arial"/>
                <a:ea typeface="Arial"/>
                <a:cs typeface="Arial"/>
                <a:sym typeface="Arial"/>
              </a:rPr>
              <a:t>Figure 2: </a:t>
            </a:r>
            <a:r>
              <a:rPr lang="en" sz="1600" b="1" i="0" u="none" strike="noStrike" cap="none">
                <a:solidFill>
                  <a:srgbClr val="000000"/>
                </a:solidFill>
                <a:latin typeface="Arial"/>
                <a:ea typeface="Arial"/>
                <a:cs typeface="Arial"/>
                <a:sym typeface="Arial"/>
              </a:rPr>
              <a:t>BLAST results showing the mismatches and the sequence quality (Bit Score). This is the second trial of PCR and sequencing for this sample which yielded the same results. </a:t>
            </a:r>
          </a:p>
        </p:txBody>
      </p:sp>
      <p:sp>
        <p:nvSpPr>
          <p:cNvPr id="80" name="Shape 80"/>
          <p:cNvSpPr txBox="1"/>
          <p:nvPr/>
        </p:nvSpPr>
        <p:spPr>
          <a:xfrm>
            <a:off x="10077437" y="16295650"/>
            <a:ext cx="11201400" cy="4572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sng" strike="noStrike" cap="none">
                <a:solidFill>
                  <a:srgbClr val="000000"/>
                </a:solidFill>
                <a:latin typeface="Arial"/>
                <a:ea typeface="Arial"/>
                <a:cs typeface="Arial"/>
                <a:sym typeface="Arial"/>
              </a:rPr>
              <a:t>Figure 4: </a:t>
            </a:r>
            <a:r>
              <a:rPr lang="en" sz="1800" b="1" i="0" u="none" strike="noStrike" cap="none">
                <a:solidFill>
                  <a:srgbClr val="000000"/>
                </a:solidFill>
                <a:latin typeface="Arial"/>
                <a:ea typeface="Arial"/>
                <a:cs typeface="Arial"/>
                <a:sym typeface="Arial"/>
              </a:rPr>
              <a:t>Barcode indicating samples PFG-005 and 006 are the same species with different names due to locations in which these were originally first identified.: </a:t>
            </a:r>
          </a:p>
        </p:txBody>
      </p:sp>
      <p:sp>
        <p:nvSpPr>
          <p:cNvPr id="81" name="Shape 81"/>
          <p:cNvSpPr txBox="1"/>
          <p:nvPr/>
        </p:nvSpPr>
        <p:spPr>
          <a:xfrm>
            <a:off x="10134600" y="21218850"/>
            <a:ext cx="11201400" cy="667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b="1" i="0" u="sng" strike="noStrike" cap="none">
                <a:solidFill>
                  <a:srgbClr val="000000"/>
                </a:solidFill>
                <a:latin typeface="Arial"/>
                <a:ea typeface="Arial"/>
                <a:cs typeface="Arial"/>
                <a:sym typeface="Arial"/>
              </a:rPr>
              <a:t>Figure </a:t>
            </a:r>
            <a:r>
              <a:rPr lang="en" sz="1800" b="1" u="sng"/>
              <a:t>5</a:t>
            </a:r>
            <a:r>
              <a:rPr lang="en" sz="1800" b="1" i="0" u="sng" strike="noStrike" cap="none">
                <a:solidFill>
                  <a:srgbClr val="000000"/>
                </a:solidFill>
                <a:latin typeface="Arial"/>
                <a:ea typeface="Arial"/>
                <a:cs typeface="Arial"/>
                <a:sym typeface="Arial"/>
              </a:rPr>
              <a:t>:</a:t>
            </a:r>
            <a:r>
              <a:rPr lang="en" sz="1800" b="1" i="0" u="none" strike="noStrike" cap="none">
                <a:solidFill>
                  <a:srgbClr val="000000"/>
                </a:solidFill>
                <a:latin typeface="Arial"/>
                <a:ea typeface="Arial"/>
                <a:cs typeface="Arial"/>
                <a:sym typeface="Arial"/>
              </a:rPr>
              <a:t> Indicates that both  PFG 25 and 26 are viviparus georgianus, the banded mystery snail.</a:t>
            </a:r>
          </a:p>
        </p:txBody>
      </p:sp>
      <p:pic>
        <p:nvPicPr>
          <p:cNvPr id="82" name="Shape 82"/>
          <p:cNvPicPr preferRelativeResize="0"/>
          <p:nvPr/>
        </p:nvPicPr>
        <p:blipFill rotWithShape="1">
          <a:blip r:embed="rId10">
            <a:alphaModFix/>
          </a:blip>
          <a:srcRect l="15660" t="24952" r="17238" b="62084"/>
          <a:stretch/>
        </p:blipFill>
        <p:spPr>
          <a:xfrm>
            <a:off x="10058400" y="7121237"/>
            <a:ext cx="11277600" cy="1600200"/>
          </a:xfrm>
          <a:prstGeom prst="rect">
            <a:avLst/>
          </a:prstGeom>
          <a:noFill/>
          <a:ln>
            <a:noFill/>
          </a:ln>
        </p:spPr>
      </p:pic>
      <p:pic>
        <p:nvPicPr>
          <p:cNvPr id="83" name="Shape 83"/>
          <p:cNvPicPr preferRelativeResize="0"/>
          <p:nvPr/>
        </p:nvPicPr>
        <p:blipFill rotWithShape="1">
          <a:blip r:embed="rId11">
            <a:alphaModFix/>
          </a:blip>
          <a:srcRect t="17111" r="43000" b="62444"/>
          <a:stretch/>
        </p:blipFill>
        <p:spPr>
          <a:xfrm>
            <a:off x="10096500" y="9607525"/>
            <a:ext cx="11201400" cy="2261400"/>
          </a:xfrm>
          <a:prstGeom prst="rect">
            <a:avLst/>
          </a:prstGeom>
          <a:noFill/>
          <a:ln>
            <a:noFill/>
          </a:ln>
        </p:spPr>
      </p:pic>
      <p:sp>
        <p:nvSpPr>
          <p:cNvPr id="84" name="Shape 84"/>
          <p:cNvSpPr txBox="1"/>
          <p:nvPr/>
        </p:nvSpPr>
        <p:spPr>
          <a:xfrm>
            <a:off x="10020700" y="11988887"/>
            <a:ext cx="11125200" cy="533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600" b="1" i="0" u="sng" strike="noStrike" cap="none">
                <a:solidFill>
                  <a:srgbClr val="000000"/>
                </a:solidFill>
                <a:latin typeface="Arial"/>
                <a:ea typeface="Arial"/>
                <a:cs typeface="Arial"/>
                <a:sym typeface="Arial"/>
              </a:rPr>
              <a:t>Figure 3: </a:t>
            </a:r>
            <a:r>
              <a:rPr lang="en" sz="1600" b="1" i="0" u="none" strike="noStrike" cap="none">
                <a:solidFill>
                  <a:srgbClr val="000000"/>
                </a:solidFill>
                <a:latin typeface="Arial"/>
                <a:ea typeface="Arial"/>
                <a:cs typeface="Arial"/>
                <a:sym typeface="Arial"/>
              </a:rPr>
              <a:t>Barcode of BLAST Results for PFG-003 showing potentially significant differences</a:t>
            </a:r>
          </a:p>
        </p:txBody>
      </p:sp>
      <p:sp>
        <p:nvSpPr>
          <p:cNvPr id="85" name="Shape 85"/>
          <p:cNvSpPr txBox="1"/>
          <p:nvPr/>
        </p:nvSpPr>
        <p:spPr>
          <a:xfrm>
            <a:off x="10287000" y="6435100"/>
            <a:ext cx="10896600" cy="533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600" b="1" i="0" u="sng" strike="noStrike" cap="none">
                <a:solidFill>
                  <a:srgbClr val="000000"/>
                </a:solidFill>
                <a:latin typeface="Arial"/>
                <a:ea typeface="Arial"/>
                <a:cs typeface="Arial"/>
                <a:sym typeface="Arial"/>
              </a:rPr>
              <a:t>Figure 1: </a:t>
            </a:r>
            <a:r>
              <a:rPr lang="en" sz="1600" b="1" i="0" u="none" strike="noStrike" cap="none">
                <a:solidFill>
                  <a:srgbClr val="000000"/>
                </a:solidFill>
                <a:latin typeface="Arial"/>
                <a:ea typeface="Arial"/>
                <a:cs typeface="Arial"/>
                <a:sym typeface="Arial"/>
              </a:rPr>
              <a:t>Barcodes indicating the id</a:t>
            </a:r>
            <a:r>
              <a:rPr lang="en" sz="1600" b="1"/>
              <a:t>entit</a:t>
            </a:r>
            <a:r>
              <a:rPr lang="en" sz="1600" b="1" i="0" u="none" strike="noStrike" cap="none">
                <a:solidFill>
                  <a:srgbClr val="000000"/>
                </a:solidFill>
                <a:latin typeface="Arial"/>
                <a:ea typeface="Arial"/>
                <a:cs typeface="Arial"/>
                <a:sym typeface="Arial"/>
              </a:rPr>
              <a:t>y of the leech  (PFG-002) and the dobsonfly larvae also known as the hellgrammite (PFG-001)</a:t>
            </a:r>
          </a:p>
        </p:txBody>
      </p:sp>
      <p:pic>
        <p:nvPicPr>
          <p:cNvPr id="86" name="Shape 86" descr="004..JPG"/>
          <p:cNvPicPr preferRelativeResize="0"/>
          <p:nvPr/>
        </p:nvPicPr>
        <p:blipFill rotWithShape="1">
          <a:blip r:embed="rId12">
            <a:alphaModFix/>
          </a:blip>
          <a:srcRect l="30092" t="52429" r="59795" b="27351"/>
          <a:stretch/>
        </p:blipFill>
        <p:spPr>
          <a:xfrm rot="5400000">
            <a:off x="809989" y="17480450"/>
            <a:ext cx="1717800" cy="2575800"/>
          </a:xfrm>
          <a:prstGeom prst="rect">
            <a:avLst/>
          </a:prstGeom>
          <a:noFill/>
          <a:ln>
            <a:noFill/>
          </a:ln>
        </p:spPr>
      </p:pic>
      <p:pic>
        <p:nvPicPr>
          <p:cNvPr id="87" name="Shape 87" descr="004....JPG"/>
          <p:cNvPicPr preferRelativeResize="0"/>
          <p:nvPr/>
        </p:nvPicPr>
        <p:blipFill rotWithShape="1">
          <a:blip r:embed="rId13">
            <a:alphaModFix/>
          </a:blip>
          <a:srcRect l="9091" t="16941" r="13636"/>
          <a:stretch/>
        </p:blipFill>
        <p:spPr>
          <a:xfrm>
            <a:off x="2956789" y="17901956"/>
            <a:ext cx="2149200" cy="1732800"/>
          </a:xfrm>
          <a:prstGeom prst="rect">
            <a:avLst/>
          </a:prstGeom>
          <a:noFill/>
          <a:ln>
            <a:noFill/>
          </a:ln>
        </p:spPr>
      </p:pic>
      <p:sp>
        <p:nvSpPr>
          <p:cNvPr id="88" name="Shape 88"/>
          <p:cNvSpPr txBox="1"/>
          <p:nvPr/>
        </p:nvSpPr>
        <p:spPr>
          <a:xfrm>
            <a:off x="380997" y="19754887"/>
            <a:ext cx="5016900" cy="667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800" i="0" u="none" strike="noStrike" cap="none" dirty="0">
                <a:solidFill>
                  <a:srgbClr val="000000"/>
                </a:solidFill>
              </a:rPr>
              <a:t>Figure </a:t>
            </a:r>
            <a:r>
              <a:rPr lang="en" sz="1800" dirty="0"/>
              <a:t>6</a:t>
            </a:r>
            <a:r>
              <a:rPr lang="en" sz="1800" i="0" u="none" strike="noStrike" cap="none" dirty="0">
                <a:solidFill>
                  <a:srgbClr val="000000"/>
                </a:solidFill>
              </a:rPr>
              <a:t>: </a:t>
            </a:r>
            <a:r>
              <a:rPr lang="en" sz="1800" dirty="0"/>
              <a:t>Our novel sequence </a:t>
            </a:r>
            <a:r>
              <a:rPr lang="en" sz="1800" i="0" u="none" strike="noStrike" cap="none" dirty="0">
                <a:solidFill>
                  <a:srgbClr val="000000"/>
                </a:solidFill>
              </a:rPr>
              <a:t>PFG-003 is </a:t>
            </a:r>
          </a:p>
          <a:p>
            <a:pPr marL="0" marR="0" lvl="0" indent="0" algn="l" rtl="0">
              <a:lnSpc>
                <a:spcPct val="100000"/>
              </a:lnSpc>
              <a:spcBef>
                <a:spcPts val="0"/>
              </a:spcBef>
              <a:spcAft>
                <a:spcPts val="0"/>
              </a:spcAft>
              <a:buClr>
                <a:srgbClr val="000000"/>
              </a:buClr>
              <a:buSzPct val="25000"/>
              <a:buFont typeface="Arial"/>
              <a:buNone/>
            </a:pPr>
            <a:r>
              <a:rPr lang="en" sz="1800" i="0" u="none" strike="noStrike" cap="none" dirty="0">
                <a:solidFill>
                  <a:srgbClr val="000000"/>
                </a:solidFill>
              </a:rPr>
              <a:t>currently still unidentified</a:t>
            </a:r>
          </a:p>
        </p:txBody>
      </p:sp>
      <p:pic>
        <p:nvPicPr>
          <p:cNvPr id="89" name="Shape 89" descr="20170227_140516.jpg"/>
          <p:cNvPicPr preferRelativeResize="0"/>
          <p:nvPr/>
        </p:nvPicPr>
        <p:blipFill rotWithShape="1">
          <a:blip r:embed="rId14">
            <a:alphaModFix/>
          </a:blip>
          <a:srcRect t="19041" b="31996"/>
          <a:stretch/>
        </p:blipFill>
        <p:spPr>
          <a:xfrm>
            <a:off x="5388934" y="17885137"/>
            <a:ext cx="2143125" cy="1865425"/>
          </a:xfrm>
          <a:prstGeom prst="rect">
            <a:avLst/>
          </a:prstGeom>
          <a:noFill/>
          <a:ln>
            <a:noFill/>
          </a:ln>
        </p:spPr>
      </p:pic>
      <p:pic>
        <p:nvPicPr>
          <p:cNvPr id="90" name="Shape 90" descr="20170227_140902.jpg"/>
          <p:cNvPicPr preferRelativeResize="0"/>
          <p:nvPr/>
        </p:nvPicPr>
        <p:blipFill rotWithShape="1">
          <a:blip r:embed="rId15">
            <a:alphaModFix/>
          </a:blip>
          <a:srcRect t="11991" b="34236"/>
          <a:stretch/>
        </p:blipFill>
        <p:spPr>
          <a:xfrm>
            <a:off x="7473035" y="17791181"/>
            <a:ext cx="2143125" cy="1865425"/>
          </a:xfrm>
          <a:prstGeom prst="rect">
            <a:avLst/>
          </a:prstGeom>
          <a:noFill/>
          <a:ln>
            <a:noFill/>
          </a:ln>
        </p:spPr>
      </p:pic>
      <p:pic>
        <p:nvPicPr>
          <p:cNvPr id="91" name="Shape 91"/>
          <p:cNvPicPr preferRelativeResize="0"/>
          <p:nvPr/>
        </p:nvPicPr>
        <p:blipFill rotWithShape="1">
          <a:blip r:embed="rId16">
            <a:alphaModFix/>
          </a:blip>
          <a:srcRect t="13080" r="31539" b="61072"/>
          <a:stretch/>
        </p:blipFill>
        <p:spPr>
          <a:xfrm>
            <a:off x="10210800" y="3549500"/>
            <a:ext cx="11049001" cy="2873000"/>
          </a:xfrm>
          <a:prstGeom prst="rect">
            <a:avLst/>
          </a:prstGeom>
          <a:noFill/>
          <a:ln>
            <a:noFill/>
          </a:ln>
        </p:spPr>
      </p:pic>
      <p:sp>
        <p:nvSpPr>
          <p:cNvPr id="92" name="Shape 92"/>
          <p:cNvSpPr txBox="1"/>
          <p:nvPr/>
        </p:nvSpPr>
        <p:spPr>
          <a:xfrm>
            <a:off x="5594559" y="19887731"/>
            <a:ext cx="4289779" cy="534656"/>
          </a:xfrm>
          <a:prstGeom prst="rect">
            <a:avLst/>
          </a:prstGeom>
          <a:noFill/>
          <a:ln>
            <a:noFill/>
          </a:ln>
        </p:spPr>
        <p:txBody>
          <a:bodyPr lIns="91425" tIns="91425" rIns="91425" bIns="91425" anchor="t" anchorCtr="0">
            <a:noAutofit/>
          </a:bodyPr>
          <a:lstStyle/>
          <a:p>
            <a:pPr lvl="0">
              <a:spcBef>
                <a:spcPts val="0"/>
              </a:spcBef>
              <a:buNone/>
            </a:pPr>
            <a:r>
              <a:rPr lang="en" sz="1800" dirty="0"/>
              <a:t>Figure 7: This is a snail sample called the “Mystery Snail” because it gives birth to live young.</a:t>
            </a:r>
          </a:p>
        </p:txBody>
      </p:sp>
      <p:pic>
        <p:nvPicPr>
          <p:cNvPr id="3" name="Picture 2"/>
          <p:cNvPicPr>
            <a:picLocks noChangeAspect="1"/>
          </p:cNvPicPr>
          <p:nvPr/>
        </p:nvPicPr>
        <p:blipFill rotWithShape="1">
          <a:blip r:embed="rId17"/>
          <a:srcRect l="14474" t="15954" r="67960" b="52714"/>
          <a:stretch/>
        </p:blipFill>
        <p:spPr>
          <a:xfrm>
            <a:off x="2398823" y="285898"/>
            <a:ext cx="1218865" cy="1739279"/>
          </a:xfrm>
          <a:prstGeom prst="rect">
            <a:avLst/>
          </a:prstGeom>
        </p:spPr>
      </p:pic>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1040</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simple-light-2</vt:lpstr>
      <vt:lpstr>Biodiversity of the Peconic River Estuary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of the Peconic River Estuary</dc:title>
  <dc:creator>Bolen, Robert - ESM - High School</dc:creator>
  <cp:lastModifiedBy>Bolen, Robert - ESM - High School</cp:lastModifiedBy>
  <cp:revision>2</cp:revision>
  <dcterms:modified xsi:type="dcterms:W3CDTF">2017-06-06T14:56:24Z</dcterms:modified>
</cp:coreProperties>
</file>