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20" d="100"/>
          <a:sy n="20" d="100"/>
        </p:scale>
        <p:origin x="660"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6583679" y="18653759"/>
            <a:ext cx="30723838" cy="8412480"/>
          </a:xfrm>
          <a:prstGeom prst="rect">
            <a:avLst/>
          </a:prstGeom>
          <a:noFill/>
          <a:ln>
            <a:noFill/>
          </a:ln>
        </p:spPr>
        <p:txBody>
          <a:bodyPr lIns="91425" tIns="91425" rIns="91425" bIns="91425" anchor="t" anchorCtr="0"/>
          <a:lstStyle>
            <a:lvl1pPr marL="0" marR="0" lvl="0" indent="0" algn="ctr" rtl="0">
              <a:spcBef>
                <a:spcPts val="3080"/>
              </a:spcBef>
              <a:buClr>
                <a:srgbClr val="888888"/>
              </a:buClr>
              <a:buFont typeface="Arial"/>
              <a:buNone/>
              <a:defRPr sz="15400" b="0" i="0" u="none" strike="noStrike" cap="none">
                <a:solidFill>
                  <a:srgbClr val="888888"/>
                </a:solidFill>
                <a:latin typeface="Calibri"/>
                <a:ea typeface="Calibri"/>
                <a:cs typeface="Calibri"/>
                <a:sym typeface="Calibri"/>
              </a:defRPr>
            </a:lvl1pPr>
            <a:lvl2pPr marL="2194560" marR="0" lvl="1" indent="-10160" algn="ctr" rtl="0">
              <a:spcBef>
                <a:spcPts val="2680"/>
              </a:spcBef>
              <a:buClr>
                <a:srgbClr val="888888"/>
              </a:buClr>
              <a:buFont typeface="Arial"/>
              <a:buNone/>
              <a:defRPr sz="13400" b="0" i="0" u="none" strike="noStrike" cap="none">
                <a:solidFill>
                  <a:srgbClr val="888888"/>
                </a:solidFill>
                <a:latin typeface="Calibri"/>
                <a:ea typeface="Calibri"/>
                <a:cs typeface="Calibri"/>
                <a:sym typeface="Calibri"/>
              </a:defRPr>
            </a:lvl2pPr>
            <a:lvl3pPr marL="4389120" marR="0" lvl="2" indent="-7620" algn="ctr" rtl="0">
              <a:spcBef>
                <a:spcPts val="2300"/>
              </a:spcBef>
              <a:buClr>
                <a:srgbClr val="888888"/>
              </a:buClr>
              <a:buFont typeface="Arial"/>
              <a:buNone/>
              <a:defRPr sz="11500" b="0" i="0" u="none" strike="noStrike" cap="none">
                <a:solidFill>
                  <a:srgbClr val="888888"/>
                </a:solidFill>
                <a:latin typeface="Calibri"/>
                <a:ea typeface="Calibri"/>
                <a:cs typeface="Calibri"/>
                <a:sym typeface="Calibri"/>
              </a:defRPr>
            </a:lvl3pPr>
            <a:lvl4pPr marL="6583680" marR="0" lvl="3"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4pPr>
            <a:lvl5pPr marL="8778240" marR="0" lvl="4" indent="-254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5pPr>
            <a:lvl6pPr marL="10972800" marR="0" lvl="5" indent="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7361" marR="0" lvl="6" indent="-1016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61920" marR="0" lvl="7" indent="-7619"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6480" marR="0" lvl="8" indent="-508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11083289" y="-1207766"/>
            <a:ext cx="21724621" cy="39502080"/>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09034586" y="50032921"/>
            <a:ext cx="134820659" cy="4740401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3860788" y="2994661"/>
            <a:ext cx="134820659" cy="141480537"/>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1" y="21153121"/>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9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1pPr>
            <a:lvl2pPr marL="2194560" marR="0" lvl="1" indent="-10160" algn="l" rtl="0">
              <a:spcBef>
                <a:spcPts val="1720"/>
              </a:spcBef>
              <a:buClr>
                <a:srgbClr val="888888"/>
              </a:buClr>
              <a:buFont typeface="Arial"/>
              <a:buNone/>
              <a:defRPr sz="8600" b="0" i="0" u="none" strike="noStrike" cap="none">
                <a:solidFill>
                  <a:srgbClr val="888888"/>
                </a:solidFill>
                <a:latin typeface="Calibri"/>
                <a:ea typeface="Calibri"/>
                <a:cs typeface="Calibri"/>
                <a:sym typeface="Calibri"/>
              </a:defRPr>
            </a:lvl2pPr>
            <a:lvl3pPr marL="4389120" marR="0" lvl="2" indent="-7620" algn="l" rtl="0">
              <a:spcBef>
                <a:spcPts val="1540"/>
              </a:spcBef>
              <a:buClr>
                <a:srgbClr val="888888"/>
              </a:buClr>
              <a:buFont typeface="Arial"/>
              <a:buNone/>
              <a:defRPr sz="7700" b="0" i="0" u="none" strike="noStrike" cap="none">
                <a:solidFill>
                  <a:srgbClr val="888888"/>
                </a:solidFill>
                <a:latin typeface="Calibri"/>
                <a:ea typeface="Calibri"/>
                <a:cs typeface="Calibri"/>
                <a:sym typeface="Calibri"/>
              </a:defRPr>
            </a:lvl3pPr>
            <a:lvl4pPr marL="6583680" marR="0" lvl="3"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4pPr>
            <a:lvl5pPr marL="8778240" marR="0" lvl="4" indent="-254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5pPr>
            <a:lvl6pPr marL="10972800" marR="0" lvl="5" indent="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6pPr>
            <a:lvl7pPr marL="13167361" marR="0" lvl="6" indent="-1016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7pPr>
            <a:lvl8pPr marL="15361920" marR="0" lvl="7" indent="-7619"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8pPr>
            <a:lvl9pPr marL="17556480" marR="0" lvl="8" indent="-508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10530842" y="36865559"/>
            <a:ext cx="94442281" cy="104279697"/>
          </a:xfrm>
          <a:prstGeom prst="rect">
            <a:avLst/>
          </a:prstGeom>
          <a:noFill/>
          <a:ln>
            <a:noFill/>
          </a:ln>
        </p:spPr>
        <p:txBody>
          <a:bodyPr lIns="91425" tIns="91425" rIns="91425" bIns="91425" anchor="t" anchorCtr="0"/>
          <a:lstStyle>
            <a:lvl1pPr marL="1645920" marR="0" lvl="0" indent="-795020"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6159" marR="0" lvl="1" indent="-65150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625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5520" marR="0" lvl="4" indent="-55371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05704637" y="36865559"/>
            <a:ext cx="94442281" cy="104279697"/>
          </a:xfrm>
          <a:prstGeom prst="rect">
            <a:avLst/>
          </a:prstGeom>
          <a:noFill/>
          <a:ln>
            <a:noFill/>
          </a:ln>
        </p:spPr>
        <p:txBody>
          <a:bodyPr lIns="91425" tIns="91425" rIns="91425" bIns="91425" anchor="t" anchorCtr="0"/>
          <a:lstStyle>
            <a:lvl1pPr marL="1645920" marR="0" lvl="0" indent="-795020"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1pPr>
            <a:lvl2pPr marL="3566159" marR="0" lvl="1" indent="-65150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400" marR="0" lvl="2"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960" marR="0" lvl="3" indent="-55625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5520" marR="0" lvl="4" indent="-55371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70080" marR="0" lvl="5" indent="-55118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4639" marR="0" lvl="6" indent="-561339"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9200" marR="0" lvl="7"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3760" marR="0" lvl="8" indent="-55626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194559" y="7368542"/>
            <a:ext cx="19392901"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59" y="10439400"/>
            <a:ext cx="19392901" cy="18966181"/>
          </a:xfrm>
          <a:prstGeom prst="rect">
            <a:avLst/>
          </a:prstGeom>
          <a:noFill/>
          <a:ln>
            <a:noFill/>
          </a:ln>
        </p:spPr>
        <p:txBody>
          <a:bodyPr lIns="91425" tIns="91425" rIns="91425" bIns="91425" anchor="t" anchorCtr="0"/>
          <a:lstStyle>
            <a:lvl1pPr marL="1645920" marR="0" lvl="0" indent="-91567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6159" marR="0" lvl="1" indent="-7721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960" marR="0" lvl="3" indent="-61340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5520" marR="0" lvl="4" indent="-61086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1" y="7368542"/>
            <a:ext cx="19400519"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560" marR="0" lvl="1" indent="-10160"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9120" marR="0" lvl="2" indent="-7620"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680" marR="0" lvl="3"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4pPr>
            <a:lvl5pPr marL="8778240" marR="0" lvl="4" indent="-254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5pPr>
            <a:lvl6pPr marL="10972800" marR="0" lvl="5" indent="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6pPr>
            <a:lvl7pPr marL="13167361" marR="0" lvl="6" indent="-1016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7pPr>
            <a:lvl8pPr marL="15361920" marR="0" lvl="7" indent="-7619"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8pPr>
            <a:lvl9pPr marL="17556480" marR="0" lvl="8" indent="-5080" algn="l" rtl="0">
              <a:spcBef>
                <a:spcPts val="1540"/>
              </a:spcBef>
              <a:buClr>
                <a:schemeClr val="dk1"/>
              </a:buClr>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1" y="10439400"/>
            <a:ext cx="19400519" cy="18966181"/>
          </a:xfrm>
          <a:prstGeom prst="rect">
            <a:avLst/>
          </a:prstGeom>
          <a:noFill/>
          <a:ln>
            <a:noFill/>
          </a:ln>
        </p:spPr>
        <p:txBody>
          <a:bodyPr lIns="91425" tIns="91425" rIns="91425" bIns="91425" anchor="t" anchorCtr="0"/>
          <a:lstStyle>
            <a:lvl1pPr marL="1645920" marR="0" lvl="0" indent="-91567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6159" marR="0" lvl="1" indent="-7721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400" marR="0" lvl="2" indent="-558800"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960" marR="0" lvl="3" indent="-61340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4pPr>
            <a:lvl5pPr marL="9875520" marR="0" lvl="4" indent="-61086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5pPr>
            <a:lvl6pPr marL="12070080" marR="0" lvl="5" indent="-60833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6pPr>
            <a:lvl7pPr marL="14264639" marR="0" lvl="6" indent="-618489"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7pPr>
            <a:lvl8pPr marL="16459200" marR="0" lvl="7" indent="-61595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8pPr>
            <a:lvl9pPr marL="18653760" marR="0" lvl="8" indent="-613410" algn="l" rtl="0">
              <a:spcBef>
                <a:spcPts val="1540"/>
              </a:spcBef>
              <a:buClr>
                <a:schemeClr val="dk1"/>
              </a:buClr>
              <a:buSzPct val="1000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7160240" y="1310642"/>
            <a:ext cx="24536398" cy="28094942"/>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2"/>
            <a:ext cx="14439901" cy="22517101"/>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3080"/>
              </a:spcBef>
              <a:buClr>
                <a:schemeClr val="dk1"/>
              </a:buClr>
              <a:buFont typeface="Arial"/>
              <a:buNone/>
              <a:defRPr sz="15400" b="0" i="0" u="none" strike="noStrike" cap="none">
                <a:solidFill>
                  <a:schemeClr val="dk1"/>
                </a:solidFill>
                <a:latin typeface="Calibri"/>
                <a:ea typeface="Calibri"/>
                <a:cs typeface="Calibri"/>
                <a:sym typeface="Calibri"/>
              </a:defRPr>
            </a:lvl1pPr>
            <a:lvl2pPr marL="2194560" marR="0" lvl="1" indent="-10160" algn="l" rtl="0">
              <a:spcBef>
                <a:spcPts val="2680"/>
              </a:spcBef>
              <a:buClr>
                <a:schemeClr val="dk1"/>
              </a:buClr>
              <a:buFont typeface="Arial"/>
              <a:buNone/>
              <a:defRPr sz="13400" b="0" i="0" u="none" strike="noStrike" cap="none">
                <a:solidFill>
                  <a:schemeClr val="dk1"/>
                </a:solidFill>
                <a:latin typeface="Calibri"/>
                <a:ea typeface="Calibri"/>
                <a:cs typeface="Calibri"/>
                <a:sym typeface="Calibri"/>
              </a:defRPr>
            </a:lvl2pPr>
            <a:lvl3pPr marL="4389120" marR="0" lvl="2" indent="-7620"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3pPr>
            <a:lvl4pPr marL="6583680" marR="0" lvl="3"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4pPr>
            <a:lvl5pPr marL="8778240" marR="0" lvl="4" indent="-254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5pPr>
            <a:lvl6pPr marL="10972800" marR="0" lvl="5" indent="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7361" marR="0" lvl="6" indent="-1016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1920" marR="0" lvl="7" indent="-7619"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6480" marR="0" lvl="8" indent="-508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1"/>
            <a:ext cx="26334720" cy="3863337"/>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560" marR="0" lvl="1" indent="-10160" algn="l" rtl="0">
              <a:spcBef>
                <a:spcPts val="1160"/>
              </a:spcBef>
              <a:buClr>
                <a:schemeClr val="dk1"/>
              </a:buClr>
              <a:buFont typeface="Arial"/>
              <a:buNone/>
              <a:defRPr sz="5800" b="0" i="0" u="none" strike="noStrike" cap="none">
                <a:solidFill>
                  <a:schemeClr val="dk1"/>
                </a:solidFill>
                <a:latin typeface="Calibri"/>
                <a:ea typeface="Calibri"/>
                <a:cs typeface="Calibri"/>
                <a:sym typeface="Calibri"/>
              </a:defRPr>
            </a:lvl2pPr>
            <a:lvl3pPr marL="4389120" marR="0" lvl="2" indent="-7620"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680" marR="0" lvl="3"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8240" marR="0" lvl="4" indent="-2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800" marR="0" lvl="5" indent="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7361" marR="0" lvl="6" indent="-1016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1920" marR="0" lvl="7" indent="-7619"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6480" marR="0" lvl="8" indent="-508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920" marR="0" lvl="0" indent="-668020"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6159" marR="0" lvl="1" indent="-530859" algn="l" rtl="0">
              <a:spcBef>
                <a:spcPts val="2680"/>
              </a:spcBef>
              <a:buClr>
                <a:schemeClr val="dk1"/>
              </a:buClr>
              <a:buSzPct val="100000"/>
              <a:buFont typeface="Arial"/>
              <a:buChar char="–"/>
              <a:defRPr sz="13400" b="0" i="0" u="none" strike="noStrike" cap="none">
                <a:solidFill>
                  <a:schemeClr val="dk1"/>
                </a:solidFill>
                <a:latin typeface="Calibri"/>
                <a:ea typeface="Calibri"/>
                <a:cs typeface="Calibri"/>
                <a:sym typeface="Calibri"/>
              </a:defRPr>
            </a:lvl2pPr>
            <a:lvl3pPr marL="5486400" marR="0" lvl="2" indent="-374650"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960" marR="0" lvl="3" indent="-49275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5520" marR="0" lvl="4" indent="-49021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70080" marR="0" lvl="5" indent="-48768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4639" marR="0" lvl="6" indent="-49783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9200" marR="0" lvl="7" indent="-49530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3760" marR="0" lvl="8" indent="-492760"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59" y="30510481"/>
            <a:ext cx="10241279" cy="1752600"/>
          </a:xfrm>
          <a:prstGeom prst="rect">
            <a:avLst/>
          </a:prstGeom>
          <a:noFill/>
          <a:ln>
            <a:noFill/>
          </a:ln>
        </p:spPr>
        <p:txBody>
          <a:bodyPr lIns="91425" tIns="91425" rIns="91425" bIns="91425" anchor="ctr" anchorCtr="0"/>
          <a:lstStyle>
            <a:lvl1pPr marL="0" marR="0" lvl="0" indent="0" algn="l"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1"/>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800" b="0" i="0" u="none" strike="noStrike" cap="none">
                <a:solidFill>
                  <a:srgbClr val="888888"/>
                </a:solidFill>
                <a:latin typeface="Calibri"/>
                <a:ea typeface="Calibri"/>
                <a:cs typeface="Calibri"/>
                <a:sym typeface="Calibri"/>
              </a:defRPr>
            </a:lvl1pPr>
            <a:lvl2pPr marL="2194560" marR="0" lvl="1" indent="-10160" algn="l" rtl="0">
              <a:spcBef>
                <a:spcPts val="0"/>
              </a:spcBef>
              <a:buNone/>
              <a:defRPr sz="8600" b="0" i="0" u="none" strike="noStrike" cap="none">
                <a:solidFill>
                  <a:schemeClr val="dk1"/>
                </a:solidFill>
                <a:latin typeface="Calibri"/>
                <a:ea typeface="Calibri"/>
                <a:cs typeface="Calibri"/>
                <a:sym typeface="Calibri"/>
              </a:defRPr>
            </a:lvl2pPr>
            <a:lvl3pPr marL="4389120" marR="0" lvl="2" indent="-7620" algn="l" rtl="0">
              <a:spcBef>
                <a:spcPts val="0"/>
              </a:spcBef>
              <a:buNone/>
              <a:defRPr sz="8600" b="0" i="0" u="none" strike="noStrike" cap="none">
                <a:solidFill>
                  <a:schemeClr val="dk1"/>
                </a:solidFill>
                <a:latin typeface="Calibri"/>
                <a:ea typeface="Calibri"/>
                <a:cs typeface="Calibri"/>
                <a:sym typeface="Calibri"/>
              </a:defRPr>
            </a:lvl3pPr>
            <a:lvl4pPr marL="6583680" marR="0" lvl="3" indent="-5080" algn="l" rtl="0">
              <a:spcBef>
                <a:spcPts val="0"/>
              </a:spcBef>
              <a:buNone/>
              <a:defRPr sz="8600" b="0" i="0" u="none" strike="noStrike" cap="none">
                <a:solidFill>
                  <a:schemeClr val="dk1"/>
                </a:solidFill>
                <a:latin typeface="Calibri"/>
                <a:ea typeface="Calibri"/>
                <a:cs typeface="Calibri"/>
                <a:sym typeface="Calibri"/>
              </a:defRPr>
            </a:lvl4pPr>
            <a:lvl5pPr marL="8778240" marR="0" lvl="4" indent="-2540" algn="l" rtl="0">
              <a:spcBef>
                <a:spcPts val="0"/>
              </a:spcBef>
              <a:buNone/>
              <a:defRPr sz="8600" b="0" i="0" u="none" strike="noStrike" cap="none">
                <a:solidFill>
                  <a:schemeClr val="dk1"/>
                </a:solidFill>
                <a:latin typeface="Calibri"/>
                <a:ea typeface="Calibri"/>
                <a:cs typeface="Calibri"/>
                <a:sym typeface="Calibri"/>
              </a:defRPr>
            </a:lvl5pPr>
            <a:lvl6pPr marL="10972800" marR="0" lvl="5" indent="0" algn="l" rtl="0">
              <a:spcBef>
                <a:spcPts val="0"/>
              </a:spcBef>
              <a:buNone/>
              <a:defRPr sz="8600" b="0" i="0" u="none" strike="noStrike" cap="none">
                <a:solidFill>
                  <a:schemeClr val="dk1"/>
                </a:solidFill>
                <a:latin typeface="Calibri"/>
                <a:ea typeface="Calibri"/>
                <a:cs typeface="Calibri"/>
                <a:sym typeface="Calibri"/>
              </a:defRPr>
            </a:lvl6pPr>
            <a:lvl7pPr marL="13167361" marR="0" lvl="6" indent="-10160" algn="l" rtl="0">
              <a:spcBef>
                <a:spcPts val="0"/>
              </a:spcBef>
              <a:buNone/>
              <a:defRPr sz="8600" b="0" i="0" u="none" strike="noStrike" cap="none">
                <a:solidFill>
                  <a:schemeClr val="dk1"/>
                </a:solidFill>
                <a:latin typeface="Calibri"/>
                <a:ea typeface="Calibri"/>
                <a:cs typeface="Calibri"/>
                <a:sym typeface="Calibri"/>
              </a:defRPr>
            </a:lvl7pPr>
            <a:lvl8pPr marL="15361920" marR="0" lvl="7" indent="-7619" algn="l" rtl="0">
              <a:spcBef>
                <a:spcPts val="0"/>
              </a:spcBef>
              <a:buNone/>
              <a:defRPr sz="8600" b="0" i="0" u="none" strike="noStrike" cap="none">
                <a:solidFill>
                  <a:schemeClr val="dk1"/>
                </a:solidFill>
                <a:latin typeface="Calibri"/>
                <a:ea typeface="Calibri"/>
                <a:cs typeface="Calibri"/>
                <a:sym typeface="Calibri"/>
              </a:defRPr>
            </a:lvl8pPr>
            <a:lvl9pPr marL="17556480" marR="0" lvl="8" indent="-5080"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1"/>
            <a:ext cx="10241279" cy="1752600"/>
          </a:xfrm>
          <a:prstGeom prst="rect">
            <a:avLst/>
          </a:prstGeom>
          <a:noFill/>
          <a:ln>
            <a:noFill/>
          </a:ln>
        </p:spPr>
        <p:txBody>
          <a:bodyPr lIns="438900" tIns="219450" rIns="438900" bIns="219450" anchor="ctr" anchorCtr="0">
            <a:noAutofit/>
          </a:bodyPr>
          <a:lstStyle/>
          <a:p>
            <a:pPr marL="0" marR="0" lvl="0" indent="0" algn="r" rtl="0">
              <a:spcBef>
                <a:spcPts val="0"/>
              </a:spcBef>
              <a:buSzPct val="25000"/>
              <a:buNone/>
            </a:pPr>
            <a:fld id="{00000000-1234-1234-1234-123412341234}" type="slidenum">
              <a:rPr lang="en-US" sz="5800" b="0" i="0" u="none" strike="noStrike" cap="none">
                <a:solidFill>
                  <a:srgbClr val="888888"/>
                </a:solidFill>
                <a:latin typeface="Calibri"/>
                <a:ea typeface="Calibri"/>
                <a:cs typeface="Calibri"/>
                <a:sym typeface="Calibri"/>
              </a:rPr>
              <a:t>‹#›</a:t>
            </a:fld>
            <a:endParaRPr lang="en-US" sz="58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a:stretch/>
        </p:blipFill>
        <p:spPr>
          <a:xfrm>
            <a:off x="8679539" y="685240"/>
            <a:ext cx="2626350" cy="2568424"/>
          </a:xfrm>
          <a:prstGeom prst="rect">
            <a:avLst/>
          </a:prstGeom>
          <a:noFill/>
          <a:ln>
            <a:noFill/>
          </a:ln>
        </p:spPr>
      </p:pic>
      <p:pic>
        <p:nvPicPr>
          <p:cNvPr id="85" name="Shape 85"/>
          <p:cNvPicPr preferRelativeResize="0"/>
          <p:nvPr/>
        </p:nvPicPr>
        <p:blipFill>
          <a:blip r:embed="rId4">
            <a:alphaModFix/>
          </a:blip>
          <a:stretch>
            <a:fillRect/>
          </a:stretch>
        </p:blipFill>
        <p:spPr>
          <a:xfrm>
            <a:off x="37497319" y="880925"/>
            <a:ext cx="5291785" cy="2177054"/>
          </a:xfrm>
          <a:prstGeom prst="rect">
            <a:avLst/>
          </a:prstGeom>
          <a:noFill/>
          <a:ln>
            <a:noFill/>
          </a:ln>
        </p:spPr>
      </p:pic>
      <p:pic>
        <p:nvPicPr>
          <p:cNvPr id="86" name="Shape 86"/>
          <p:cNvPicPr preferRelativeResize="0"/>
          <p:nvPr/>
        </p:nvPicPr>
        <p:blipFill>
          <a:blip r:embed="rId5">
            <a:alphaModFix/>
          </a:blip>
          <a:stretch>
            <a:fillRect/>
          </a:stretch>
        </p:blipFill>
        <p:spPr>
          <a:xfrm>
            <a:off x="30397847" y="1319492"/>
            <a:ext cx="7377550" cy="1299920"/>
          </a:xfrm>
          <a:prstGeom prst="rect">
            <a:avLst/>
          </a:prstGeom>
          <a:noFill/>
          <a:ln>
            <a:noFill/>
          </a:ln>
        </p:spPr>
      </p:pic>
      <p:pic>
        <p:nvPicPr>
          <p:cNvPr id="87" name="Shape 87"/>
          <p:cNvPicPr preferRelativeResize="0"/>
          <p:nvPr/>
        </p:nvPicPr>
        <p:blipFill>
          <a:blip r:embed="rId6">
            <a:alphaModFix/>
          </a:blip>
          <a:stretch>
            <a:fillRect/>
          </a:stretch>
        </p:blipFill>
        <p:spPr>
          <a:xfrm>
            <a:off x="1235375" y="1160990"/>
            <a:ext cx="5878326" cy="1616924"/>
          </a:xfrm>
          <a:prstGeom prst="rect">
            <a:avLst/>
          </a:prstGeom>
          <a:noFill/>
          <a:ln>
            <a:noFill/>
          </a:ln>
        </p:spPr>
      </p:pic>
      <p:sp>
        <p:nvSpPr>
          <p:cNvPr id="88" name="Shape 88"/>
          <p:cNvSpPr txBox="1"/>
          <p:nvPr/>
        </p:nvSpPr>
        <p:spPr>
          <a:xfrm>
            <a:off x="16732200" y="1996526"/>
            <a:ext cx="10426800" cy="2176763"/>
          </a:xfrm>
          <a:prstGeom prst="rect">
            <a:avLst/>
          </a:prstGeom>
          <a:noFill/>
          <a:ln>
            <a:noFill/>
          </a:ln>
        </p:spPr>
        <p:txBody>
          <a:bodyPr lIns="91425" tIns="91425" rIns="91425" bIns="91425" anchor="t" anchorCtr="0">
            <a:noAutofit/>
          </a:bodyPr>
          <a:lstStyle/>
          <a:p>
            <a:pPr marR="0" lvl="0" algn="ctr" rtl="0">
              <a:lnSpc>
                <a:spcPct val="115000"/>
              </a:lnSpc>
              <a:spcBef>
                <a:spcPts val="0"/>
              </a:spcBef>
              <a:buClr>
                <a:schemeClr val="dk1"/>
              </a:buClr>
              <a:buSzPct val="30555"/>
              <a:buFont typeface="Arial"/>
              <a:buNone/>
            </a:pPr>
            <a:r>
              <a:rPr lang="en-US" sz="3600" b="1" dirty="0">
                <a:solidFill>
                  <a:schemeClr val="dk1"/>
                </a:solidFill>
                <a:latin typeface="Times New Roman"/>
                <a:ea typeface="Times New Roman"/>
                <a:cs typeface="Times New Roman"/>
                <a:sym typeface="Times New Roman"/>
              </a:rPr>
              <a:t>Madeline Carbone, Valerie Bello, Olivia Berry</a:t>
            </a:r>
          </a:p>
          <a:p>
            <a:pPr marR="0" lvl="0" algn="ctr" rtl="0">
              <a:lnSpc>
                <a:spcPct val="115000"/>
              </a:lnSpc>
              <a:spcBef>
                <a:spcPts val="0"/>
              </a:spcBef>
              <a:buClr>
                <a:schemeClr val="dk1"/>
              </a:buClr>
              <a:buSzPct val="30555"/>
              <a:buFont typeface="Arial"/>
              <a:buNone/>
            </a:pPr>
            <a:r>
              <a:rPr lang="en-US" sz="3600" b="1" dirty="0">
                <a:solidFill>
                  <a:schemeClr val="dk1"/>
                </a:solidFill>
                <a:latin typeface="Times New Roman"/>
                <a:ea typeface="Times New Roman"/>
                <a:cs typeface="Times New Roman"/>
                <a:sym typeface="Times New Roman"/>
              </a:rPr>
              <a:t>Ms</a:t>
            </a:r>
            <a:r>
              <a:rPr lang="en-US" sz="3600" b="1" dirty="0" smtClean="0">
                <a:solidFill>
                  <a:schemeClr val="dk1"/>
                </a:solidFill>
                <a:latin typeface="Times New Roman"/>
                <a:ea typeface="Times New Roman"/>
                <a:cs typeface="Times New Roman"/>
                <a:sym typeface="Times New Roman"/>
              </a:rPr>
              <a:t>. </a:t>
            </a:r>
            <a:r>
              <a:rPr lang="en-US" sz="3600" b="1" dirty="0" err="1" smtClean="0">
                <a:solidFill>
                  <a:schemeClr val="dk1"/>
                </a:solidFill>
                <a:latin typeface="Times New Roman"/>
                <a:ea typeface="Times New Roman"/>
                <a:cs typeface="Times New Roman"/>
                <a:sym typeface="Times New Roman"/>
              </a:rPr>
              <a:t>Birone</a:t>
            </a:r>
            <a:endParaRPr lang="en-US" sz="3600" b="1" dirty="0">
              <a:solidFill>
                <a:schemeClr val="dk1"/>
              </a:solidFill>
              <a:latin typeface="Times New Roman"/>
              <a:ea typeface="Times New Roman"/>
              <a:cs typeface="Times New Roman"/>
              <a:sym typeface="Times New Roman"/>
            </a:endParaRPr>
          </a:p>
          <a:p>
            <a:pPr marR="0" lvl="0" algn="ctr" rtl="0">
              <a:lnSpc>
                <a:spcPct val="115000"/>
              </a:lnSpc>
              <a:spcBef>
                <a:spcPts val="0"/>
              </a:spcBef>
              <a:buNone/>
            </a:pPr>
            <a:r>
              <a:rPr lang="en-US" sz="3600" b="1" dirty="0">
                <a:solidFill>
                  <a:schemeClr val="dk1"/>
                </a:solidFill>
                <a:latin typeface="Times New Roman"/>
                <a:ea typeface="Times New Roman"/>
                <a:cs typeface="Times New Roman"/>
                <a:sym typeface="Times New Roman"/>
              </a:rPr>
              <a:t>Babylon </a:t>
            </a:r>
            <a:r>
              <a:rPr lang="en-US" sz="3600" b="1" dirty="0" smtClean="0">
                <a:solidFill>
                  <a:schemeClr val="dk1"/>
                </a:solidFill>
                <a:latin typeface="Times New Roman"/>
                <a:ea typeface="Times New Roman"/>
                <a:cs typeface="Times New Roman"/>
                <a:sym typeface="Times New Roman"/>
              </a:rPr>
              <a:t>Jr-</a:t>
            </a:r>
            <a:r>
              <a:rPr lang="en-US" sz="3600" b="1" dirty="0" err="1" smtClean="0">
                <a:solidFill>
                  <a:schemeClr val="dk1"/>
                </a:solidFill>
                <a:latin typeface="Times New Roman"/>
                <a:ea typeface="Times New Roman"/>
                <a:cs typeface="Times New Roman"/>
                <a:sym typeface="Times New Roman"/>
              </a:rPr>
              <a:t>Sr</a:t>
            </a:r>
            <a:r>
              <a:rPr lang="en-US" sz="3600" b="1" dirty="0" smtClean="0">
                <a:solidFill>
                  <a:schemeClr val="dk1"/>
                </a:solidFill>
                <a:latin typeface="Times New Roman"/>
                <a:ea typeface="Times New Roman"/>
                <a:cs typeface="Times New Roman"/>
                <a:sym typeface="Times New Roman"/>
              </a:rPr>
              <a:t> </a:t>
            </a:r>
            <a:r>
              <a:rPr lang="en-US" sz="3600" b="1" dirty="0">
                <a:solidFill>
                  <a:schemeClr val="dk1"/>
                </a:solidFill>
                <a:latin typeface="Times New Roman"/>
                <a:ea typeface="Times New Roman"/>
                <a:cs typeface="Times New Roman"/>
                <a:sym typeface="Times New Roman"/>
              </a:rPr>
              <a:t>High School</a:t>
            </a:r>
          </a:p>
        </p:txBody>
      </p:sp>
      <p:sp>
        <p:nvSpPr>
          <p:cNvPr id="89" name="Shape 89"/>
          <p:cNvSpPr txBox="1"/>
          <p:nvPr/>
        </p:nvSpPr>
        <p:spPr>
          <a:xfrm>
            <a:off x="13927520" y="819225"/>
            <a:ext cx="16036161" cy="1251462"/>
          </a:xfrm>
          <a:prstGeom prst="rect">
            <a:avLst/>
          </a:prstGeom>
          <a:noFill/>
          <a:ln>
            <a:noFill/>
          </a:ln>
        </p:spPr>
        <p:txBody>
          <a:bodyPr lIns="91425" tIns="91425" rIns="91425" bIns="91425" anchor="t" anchorCtr="0">
            <a:noAutofit/>
          </a:bodyPr>
          <a:lstStyle/>
          <a:p>
            <a:pPr marR="0" lvl="0" algn="ctr" rtl="0">
              <a:lnSpc>
                <a:spcPct val="115000"/>
              </a:lnSpc>
              <a:spcBef>
                <a:spcPts val="0"/>
              </a:spcBef>
              <a:buClr>
                <a:schemeClr val="dk1"/>
              </a:buClr>
              <a:buSzPct val="25000"/>
              <a:buFont typeface="Arial"/>
              <a:buNone/>
            </a:pPr>
            <a:r>
              <a:rPr lang="en-US" sz="7500" b="1" dirty="0">
                <a:solidFill>
                  <a:schemeClr val="dk1"/>
                </a:solidFill>
                <a:latin typeface="Times New Roman"/>
                <a:ea typeface="Times New Roman"/>
                <a:cs typeface="Times New Roman"/>
                <a:sym typeface="Times New Roman"/>
              </a:rPr>
              <a:t>Saltwater Algae </a:t>
            </a:r>
            <a:r>
              <a:rPr lang="en-US" sz="7500" b="1" dirty="0" smtClean="0">
                <a:solidFill>
                  <a:schemeClr val="dk1"/>
                </a:solidFill>
                <a:latin typeface="Times New Roman"/>
                <a:ea typeface="Times New Roman"/>
                <a:cs typeface="Times New Roman"/>
                <a:sym typeface="Times New Roman"/>
              </a:rPr>
              <a:t>vs </a:t>
            </a:r>
            <a:r>
              <a:rPr lang="en-US" sz="7500" b="1" dirty="0">
                <a:solidFill>
                  <a:schemeClr val="dk1"/>
                </a:solidFill>
                <a:latin typeface="Times New Roman"/>
                <a:ea typeface="Times New Roman"/>
                <a:cs typeface="Times New Roman"/>
                <a:sym typeface="Times New Roman"/>
              </a:rPr>
              <a:t>Freshwater Algae</a:t>
            </a:r>
          </a:p>
        </p:txBody>
      </p:sp>
      <p:sp>
        <p:nvSpPr>
          <p:cNvPr id="90" name="Shape 90"/>
          <p:cNvSpPr txBox="1"/>
          <p:nvPr/>
        </p:nvSpPr>
        <p:spPr>
          <a:xfrm>
            <a:off x="1235374" y="11171275"/>
            <a:ext cx="12610441" cy="13851225"/>
          </a:xfrm>
          <a:prstGeom prst="rect">
            <a:avLst/>
          </a:prstGeom>
          <a:noFill/>
          <a:ln>
            <a:noFill/>
          </a:ln>
        </p:spPr>
        <p:txBody>
          <a:bodyPr lIns="91425" tIns="91425" rIns="91425" bIns="91425" anchor="t" anchorCtr="0">
            <a:noAutofit/>
          </a:bodyPr>
          <a:lstStyle/>
          <a:p>
            <a:pPr marR="0" lvl="0" algn="ctr" rtl="0">
              <a:lnSpc>
                <a:spcPct val="115000"/>
              </a:lnSpc>
              <a:spcBef>
                <a:spcPts val="0"/>
              </a:spcBef>
              <a:buClr>
                <a:schemeClr val="dk1"/>
              </a:buClr>
              <a:buSzPct val="32352"/>
              <a:buFont typeface="Arial"/>
              <a:buNone/>
            </a:pPr>
            <a:r>
              <a:rPr lang="en-US" sz="3400" b="1" dirty="0">
                <a:solidFill>
                  <a:schemeClr val="dk1"/>
                </a:solidFill>
                <a:latin typeface="Times New Roman"/>
                <a:ea typeface="Times New Roman"/>
                <a:cs typeface="Times New Roman"/>
                <a:sym typeface="Times New Roman"/>
              </a:rPr>
              <a:t> </a:t>
            </a:r>
            <a:r>
              <a:rPr lang="en-US" sz="3400" b="1" dirty="0" smtClean="0">
                <a:solidFill>
                  <a:schemeClr val="dk1"/>
                </a:solidFill>
                <a:latin typeface="Times New Roman"/>
                <a:ea typeface="Times New Roman"/>
                <a:cs typeface="Times New Roman"/>
                <a:sym typeface="Times New Roman"/>
              </a:rPr>
              <a:t>Introduction</a:t>
            </a:r>
          </a:p>
          <a:p>
            <a:pPr marR="0" lvl="0" rtl="0">
              <a:lnSpc>
                <a:spcPct val="115000"/>
              </a:lnSpc>
              <a:spcBef>
                <a:spcPts val="0"/>
              </a:spcBef>
              <a:buClr>
                <a:schemeClr val="dk1"/>
              </a:buClr>
              <a:buSzPct val="32352"/>
              <a:buFont typeface="Arial"/>
              <a:buNone/>
            </a:pPr>
            <a:r>
              <a:rPr lang="en-US" sz="3400" b="1" dirty="0">
                <a:solidFill>
                  <a:schemeClr val="dk1"/>
                </a:solidFill>
                <a:latin typeface="Times New Roman"/>
                <a:ea typeface="Times New Roman"/>
                <a:cs typeface="Times New Roman"/>
                <a:sym typeface="Times New Roman"/>
              </a:rPr>
              <a:t>	</a:t>
            </a:r>
            <a:r>
              <a:rPr lang="en-US" sz="3400" dirty="0" smtClean="0">
                <a:solidFill>
                  <a:schemeClr val="dk1"/>
                </a:solidFill>
                <a:latin typeface="Times New Roman"/>
                <a:ea typeface="Times New Roman"/>
                <a:cs typeface="Times New Roman"/>
                <a:sym typeface="Times New Roman"/>
              </a:rPr>
              <a:t>Algal </a:t>
            </a:r>
            <a:r>
              <a:rPr lang="en-US" sz="3400" dirty="0">
                <a:solidFill>
                  <a:schemeClr val="dk1"/>
                </a:solidFill>
                <a:latin typeface="Times New Roman"/>
                <a:ea typeface="Times New Roman"/>
                <a:cs typeface="Times New Roman"/>
                <a:sym typeface="Times New Roman"/>
              </a:rPr>
              <a:t>blooms are frequent occurrences on Long Island, primarily on the South Shore. </a:t>
            </a:r>
            <a:r>
              <a:rPr lang="en-US" sz="3400" i="1" dirty="0" err="1">
                <a:solidFill>
                  <a:schemeClr val="dk1"/>
                </a:solidFill>
                <a:latin typeface="Times New Roman"/>
                <a:ea typeface="Times New Roman"/>
                <a:cs typeface="Times New Roman"/>
                <a:sym typeface="Times New Roman"/>
              </a:rPr>
              <a:t>Aureococcus</a:t>
            </a:r>
            <a:r>
              <a:rPr lang="en-US" sz="3400" i="1" dirty="0">
                <a:solidFill>
                  <a:schemeClr val="dk1"/>
                </a:solidFill>
                <a:latin typeface="Times New Roman"/>
                <a:ea typeface="Times New Roman"/>
                <a:cs typeface="Times New Roman"/>
                <a:sym typeface="Times New Roman"/>
              </a:rPr>
              <a:t> </a:t>
            </a:r>
            <a:r>
              <a:rPr lang="en-US" sz="3400" i="1" dirty="0" err="1">
                <a:solidFill>
                  <a:schemeClr val="dk1"/>
                </a:solidFill>
                <a:latin typeface="Times New Roman"/>
                <a:ea typeface="Times New Roman"/>
                <a:cs typeface="Times New Roman"/>
                <a:sym typeface="Times New Roman"/>
              </a:rPr>
              <a:t>anophagefferens</a:t>
            </a:r>
            <a:r>
              <a:rPr lang="en-US" sz="3400" dirty="0">
                <a:solidFill>
                  <a:schemeClr val="dk1"/>
                </a:solidFill>
                <a:latin typeface="Times New Roman"/>
                <a:ea typeface="Times New Roman"/>
                <a:cs typeface="Times New Roman"/>
                <a:sym typeface="Times New Roman"/>
              </a:rPr>
              <a:t> is the species of algae that causes brown tides on Long Island. Dense blooms of the </a:t>
            </a:r>
            <a:r>
              <a:rPr lang="en-US" sz="3400" i="1" dirty="0" err="1">
                <a:solidFill>
                  <a:schemeClr val="dk1"/>
                </a:solidFill>
                <a:latin typeface="Times New Roman"/>
                <a:ea typeface="Times New Roman"/>
                <a:cs typeface="Times New Roman"/>
                <a:sym typeface="Times New Roman"/>
              </a:rPr>
              <a:t>Aureococcus</a:t>
            </a:r>
            <a:r>
              <a:rPr lang="en-US" sz="3400" i="1" dirty="0">
                <a:solidFill>
                  <a:schemeClr val="dk1"/>
                </a:solidFill>
                <a:latin typeface="Times New Roman"/>
                <a:ea typeface="Times New Roman"/>
                <a:cs typeface="Times New Roman"/>
                <a:sym typeface="Times New Roman"/>
              </a:rPr>
              <a:t> </a:t>
            </a:r>
            <a:r>
              <a:rPr lang="en-US" sz="3400" i="1" dirty="0" err="1">
                <a:solidFill>
                  <a:schemeClr val="dk1"/>
                </a:solidFill>
                <a:latin typeface="Times New Roman"/>
                <a:ea typeface="Times New Roman"/>
                <a:cs typeface="Times New Roman"/>
                <a:sym typeface="Times New Roman"/>
              </a:rPr>
              <a:t>anophagefferens</a:t>
            </a:r>
            <a:r>
              <a:rPr lang="en-US" sz="3400" dirty="0">
                <a:solidFill>
                  <a:schemeClr val="dk1"/>
                </a:solidFill>
                <a:latin typeface="Times New Roman"/>
                <a:ea typeface="Times New Roman"/>
                <a:cs typeface="Times New Roman"/>
                <a:sym typeface="Times New Roman"/>
              </a:rPr>
              <a:t> is dangerous to marine life and even humans</a:t>
            </a:r>
            <a:r>
              <a:rPr lang="en-US" sz="3400" dirty="0" smtClean="0">
                <a:solidFill>
                  <a:schemeClr val="dk1"/>
                </a:solidFill>
                <a:latin typeface="Times New Roman"/>
                <a:ea typeface="Times New Roman"/>
                <a:cs typeface="Times New Roman"/>
                <a:sym typeface="Times New Roman"/>
              </a:rPr>
              <a:t>. Algal </a:t>
            </a:r>
            <a:r>
              <a:rPr lang="en-US" sz="3400" dirty="0">
                <a:solidFill>
                  <a:schemeClr val="dk1"/>
                </a:solidFill>
                <a:latin typeface="Times New Roman"/>
                <a:ea typeface="Times New Roman"/>
                <a:cs typeface="Times New Roman"/>
                <a:sym typeface="Times New Roman"/>
              </a:rPr>
              <a:t>blooms usually occur once a month in the summer and fall because of the excess amounts of nitrogen from fertilizer in the runoff(2).</a:t>
            </a:r>
          </a:p>
          <a:p>
            <a:pPr marR="0" lvl="0" indent="387350" rtl="0">
              <a:lnSpc>
                <a:spcPct val="115000"/>
              </a:lnSpc>
              <a:spcBef>
                <a:spcPts val="0"/>
              </a:spcBef>
              <a:buClr>
                <a:schemeClr val="dk1"/>
              </a:buClr>
              <a:buSzPct val="32352"/>
              <a:buFont typeface="Arial"/>
              <a:buNone/>
            </a:pPr>
            <a:r>
              <a:rPr lang="en-US" sz="3400" dirty="0">
                <a:solidFill>
                  <a:schemeClr val="dk1"/>
                </a:solidFill>
                <a:latin typeface="Times New Roman"/>
                <a:ea typeface="Times New Roman"/>
                <a:cs typeface="Times New Roman"/>
                <a:sym typeface="Times New Roman"/>
              </a:rPr>
              <a:t>On Long Island there are two common types of saltwater algae, </a:t>
            </a:r>
            <a:r>
              <a:rPr lang="en-US" sz="3400" i="1" dirty="0" err="1">
                <a:solidFill>
                  <a:schemeClr val="dk1"/>
                </a:solidFill>
                <a:latin typeface="Times New Roman"/>
                <a:ea typeface="Times New Roman"/>
                <a:cs typeface="Times New Roman"/>
                <a:sym typeface="Times New Roman"/>
              </a:rPr>
              <a:t>Alexandrium</a:t>
            </a:r>
            <a:r>
              <a:rPr lang="en-US" sz="3400" i="1" dirty="0">
                <a:solidFill>
                  <a:schemeClr val="dk1"/>
                </a:solidFill>
                <a:latin typeface="Times New Roman"/>
                <a:ea typeface="Times New Roman"/>
                <a:cs typeface="Times New Roman"/>
                <a:sym typeface="Times New Roman"/>
              </a:rPr>
              <a:t> spp</a:t>
            </a:r>
            <a:r>
              <a:rPr lang="en-US" sz="3400" dirty="0">
                <a:solidFill>
                  <a:schemeClr val="dk1"/>
                </a:solidFill>
                <a:latin typeface="Times New Roman"/>
                <a:ea typeface="Times New Roman"/>
                <a:cs typeface="Times New Roman"/>
                <a:sym typeface="Times New Roman"/>
              </a:rPr>
              <a:t>. and </a:t>
            </a:r>
            <a:r>
              <a:rPr lang="en-US" sz="3400" i="1" dirty="0" err="1">
                <a:solidFill>
                  <a:schemeClr val="dk1"/>
                </a:solidFill>
                <a:latin typeface="Times New Roman"/>
                <a:ea typeface="Times New Roman"/>
                <a:cs typeface="Times New Roman"/>
                <a:sym typeface="Times New Roman"/>
              </a:rPr>
              <a:t>Aureococcus</a:t>
            </a:r>
            <a:r>
              <a:rPr lang="en-US" sz="3400" dirty="0">
                <a:solidFill>
                  <a:schemeClr val="dk1"/>
                </a:solidFill>
                <a:latin typeface="Times New Roman"/>
                <a:ea typeface="Times New Roman"/>
                <a:cs typeface="Times New Roman"/>
                <a:sym typeface="Times New Roman"/>
              </a:rPr>
              <a:t>, as well as one freshwater species, blue-green algae. Algal blooms may produce toxins that could be harmful to humans and animals in the area.  Even if the algae doesn’t produce harmful toxins, it may create dead zones in the water and raise costs for treating the water. The algae growth may also cause fish kills, and the amount of oxygen decreases due to decomposition (3). The lack of fish specifically affects Long Island's economy, because of the fishing industry. </a:t>
            </a:r>
            <a:endParaRPr lang="en-US" sz="3400" dirty="0" smtClean="0">
              <a:solidFill>
                <a:schemeClr val="dk1"/>
              </a:solidFill>
              <a:latin typeface="Times New Roman"/>
              <a:ea typeface="Times New Roman"/>
              <a:cs typeface="Times New Roman"/>
              <a:sym typeface="Times New Roman"/>
            </a:endParaRPr>
          </a:p>
          <a:p>
            <a:pPr marR="0" lvl="0" indent="387350" rtl="0">
              <a:lnSpc>
                <a:spcPct val="115000"/>
              </a:lnSpc>
              <a:spcBef>
                <a:spcPts val="0"/>
              </a:spcBef>
              <a:buClr>
                <a:schemeClr val="dk1"/>
              </a:buClr>
              <a:buSzPct val="32352"/>
              <a:buFont typeface="Arial"/>
              <a:buNone/>
            </a:pPr>
            <a:r>
              <a:rPr lang="en-US" sz="3400" dirty="0" smtClean="0">
                <a:solidFill>
                  <a:schemeClr val="dk1"/>
                </a:solidFill>
                <a:latin typeface="Times New Roman"/>
                <a:ea typeface="Times New Roman"/>
                <a:cs typeface="Times New Roman"/>
                <a:sym typeface="Times New Roman"/>
              </a:rPr>
              <a:t>Salt </a:t>
            </a:r>
            <a:r>
              <a:rPr lang="en-US" sz="3400" dirty="0">
                <a:solidFill>
                  <a:schemeClr val="dk1"/>
                </a:solidFill>
                <a:latin typeface="Times New Roman"/>
                <a:ea typeface="Times New Roman"/>
                <a:cs typeface="Times New Roman"/>
                <a:sym typeface="Times New Roman"/>
              </a:rPr>
              <a:t>water algae samples </a:t>
            </a:r>
            <a:r>
              <a:rPr lang="en-US" sz="3400" dirty="0" smtClean="0">
                <a:solidFill>
                  <a:schemeClr val="dk1"/>
                </a:solidFill>
                <a:latin typeface="Times New Roman"/>
                <a:ea typeface="Times New Roman"/>
                <a:cs typeface="Times New Roman"/>
                <a:sym typeface="Times New Roman"/>
              </a:rPr>
              <a:t>were collected </a:t>
            </a:r>
            <a:r>
              <a:rPr lang="en-US" sz="3400" dirty="0">
                <a:solidFill>
                  <a:schemeClr val="dk1"/>
                </a:solidFill>
                <a:latin typeface="Times New Roman"/>
                <a:ea typeface="Times New Roman"/>
                <a:cs typeface="Times New Roman"/>
                <a:sym typeface="Times New Roman"/>
              </a:rPr>
              <a:t>from local areas like the </a:t>
            </a:r>
            <a:r>
              <a:rPr lang="en-US" sz="3400" dirty="0" smtClean="0">
                <a:solidFill>
                  <a:schemeClr val="dk1"/>
                </a:solidFill>
                <a:latin typeface="Times New Roman"/>
                <a:ea typeface="Times New Roman"/>
                <a:cs typeface="Times New Roman"/>
                <a:sym typeface="Times New Roman"/>
              </a:rPr>
              <a:t>Great </a:t>
            </a:r>
            <a:r>
              <a:rPr lang="en-US" sz="3400" dirty="0">
                <a:solidFill>
                  <a:schemeClr val="dk1"/>
                </a:solidFill>
                <a:latin typeface="Times New Roman"/>
                <a:ea typeface="Times New Roman"/>
                <a:cs typeface="Times New Roman"/>
                <a:sym typeface="Times New Roman"/>
              </a:rPr>
              <a:t>South Bay, </a:t>
            </a:r>
            <a:r>
              <a:rPr lang="en-US" sz="3400" dirty="0" err="1" smtClean="0">
                <a:solidFill>
                  <a:schemeClr val="dk1"/>
                </a:solidFill>
                <a:latin typeface="Times New Roman"/>
                <a:ea typeface="Times New Roman"/>
                <a:cs typeface="Times New Roman"/>
                <a:sym typeface="Times New Roman"/>
              </a:rPr>
              <a:t>Carll’s</a:t>
            </a:r>
            <a:r>
              <a:rPr lang="en-US" sz="3400" dirty="0" smtClean="0">
                <a:solidFill>
                  <a:schemeClr val="dk1"/>
                </a:solidFill>
                <a:latin typeface="Times New Roman"/>
                <a:ea typeface="Times New Roman"/>
                <a:cs typeface="Times New Roman"/>
                <a:sym typeface="Times New Roman"/>
              </a:rPr>
              <a:t> </a:t>
            </a:r>
            <a:r>
              <a:rPr lang="en-US" sz="3400" dirty="0">
                <a:solidFill>
                  <a:schemeClr val="dk1"/>
                </a:solidFill>
                <a:latin typeface="Times New Roman"/>
                <a:ea typeface="Times New Roman"/>
                <a:cs typeface="Times New Roman"/>
                <a:sym typeface="Times New Roman"/>
              </a:rPr>
              <a:t>Creek and Ocean Beach jetties. The freshwater algae samples will be from Argyle Lake, </a:t>
            </a:r>
            <a:r>
              <a:rPr lang="en-US" sz="3400" dirty="0" err="1">
                <a:solidFill>
                  <a:schemeClr val="dk1"/>
                </a:solidFill>
                <a:latin typeface="Times New Roman"/>
                <a:ea typeface="Times New Roman"/>
                <a:cs typeface="Times New Roman"/>
                <a:sym typeface="Times New Roman"/>
              </a:rPr>
              <a:t>Carll’s</a:t>
            </a:r>
            <a:r>
              <a:rPr lang="en-US" sz="3400" dirty="0">
                <a:solidFill>
                  <a:schemeClr val="dk1"/>
                </a:solidFill>
                <a:latin typeface="Times New Roman"/>
                <a:ea typeface="Times New Roman"/>
                <a:cs typeface="Times New Roman"/>
                <a:sym typeface="Times New Roman"/>
              </a:rPr>
              <a:t> river and </a:t>
            </a:r>
            <a:r>
              <a:rPr lang="en-US" sz="3400" dirty="0" smtClean="0">
                <a:solidFill>
                  <a:schemeClr val="dk1"/>
                </a:solidFill>
                <a:latin typeface="Times New Roman"/>
                <a:ea typeface="Times New Roman"/>
                <a:cs typeface="Times New Roman"/>
                <a:sym typeface="Times New Roman"/>
              </a:rPr>
              <a:t>Southard’s Pond (see Fig. 1).  Once </a:t>
            </a:r>
            <a:r>
              <a:rPr lang="en-US" sz="3400" dirty="0">
                <a:solidFill>
                  <a:schemeClr val="dk1"/>
                </a:solidFill>
                <a:latin typeface="Times New Roman"/>
                <a:ea typeface="Times New Roman"/>
                <a:cs typeface="Times New Roman"/>
                <a:sym typeface="Times New Roman"/>
              </a:rPr>
              <a:t>all the samples have been collected, the DNA will be extracted and compared. </a:t>
            </a:r>
            <a:r>
              <a:rPr lang="en-US" sz="3400" dirty="0" smtClean="0">
                <a:solidFill>
                  <a:schemeClr val="dk1"/>
                </a:solidFill>
                <a:latin typeface="Times New Roman"/>
                <a:ea typeface="Times New Roman"/>
                <a:cs typeface="Times New Roman"/>
                <a:sym typeface="Times New Roman"/>
              </a:rPr>
              <a:t>This </a:t>
            </a:r>
            <a:r>
              <a:rPr lang="en-US" sz="3400" dirty="0">
                <a:solidFill>
                  <a:schemeClr val="dk1"/>
                </a:solidFill>
                <a:latin typeface="Times New Roman"/>
                <a:ea typeface="Times New Roman"/>
                <a:cs typeface="Times New Roman"/>
                <a:sym typeface="Times New Roman"/>
              </a:rPr>
              <a:t>experiment will test the differences in appearance, shape, size, color and DNA between saltwater algae and freshwater algae.</a:t>
            </a:r>
          </a:p>
        </p:txBody>
      </p:sp>
      <p:sp>
        <p:nvSpPr>
          <p:cNvPr id="91" name="Shape 91"/>
          <p:cNvSpPr txBox="1"/>
          <p:nvPr/>
        </p:nvSpPr>
        <p:spPr>
          <a:xfrm>
            <a:off x="29549558" y="3962275"/>
            <a:ext cx="13688342" cy="4113187"/>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buNone/>
            </a:pPr>
            <a:r>
              <a:rPr lang="en-US" sz="3400" b="1" dirty="0" smtClean="0">
                <a:solidFill>
                  <a:schemeClr val="dk1"/>
                </a:solidFill>
                <a:latin typeface="Times New Roman"/>
                <a:ea typeface="Times New Roman"/>
                <a:cs typeface="Times New Roman"/>
                <a:sym typeface="Times New Roman"/>
              </a:rPr>
              <a:t> Method &amp; Materials</a:t>
            </a:r>
            <a:endParaRPr lang="en-US" sz="3400" b="1" dirty="0">
              <a:solidFill>
                <a:schemeClr val="dk1"/>
              </a:solidFill>
              <a:latin typeface="Times New Roman"/>
              <a:ea typeface="Times New Roman"/>
              <a:cs typeface="Times New Roman"/>
              <a:sym typeface="Times New Roman"/>
            </a:endParaRPr>
          </a:p>
          <a:p>
            <a:pPr marL="285750" lvl="0" indent="101600" rtl="0">
              <a:spcBef>
                <a:spcPts val="0"/>
              </a:spcBef>
              <a:buClr>
                <a:schemeClr val="dk1"/>
              </a:buClr>
              <a:buSzPct val="32352"/>
              <a:buFont typeface="Arial"/>
              <a:buNone/>
            </a:pPr>
            <a:r>
              <a:rPr lang="en-US" sz="3400" dirty="0" smtClean="0">
                <a:solidFill>
                  <a:schemeClr val="dk1"/>
                </a:solidFill>
                <a:latin typeface="Times New Roman"/>
                <a:ea typeface="Times New Roman"/>
                <a:cs typeface="Times New Roman"/>
                <a:sym typeface="Times New Roman"/>
              </a:rPr>
              <a:t>	12 </a:t>
            </a:r>
            <a:r>
              <a:rPr lang="en-US" sz="3400" dirty="0">
                <a:solidFill>
                  <a:schemeClr val="dk1"/>
                </a:solidFill>
                <a:latin typeface="Times New Roman"/>
                <a:ea typeface="Times New Roman"/>
                <a:cs typeface="Times New Roman"/>
                <a:sym typeface="Times New Roman"/>
              </a:rPr>
              <a:t>samples of algae </a:t>
            </a:r>
            <a:r>
              <a:rPr lang="en-US" sz="3400" dirty="0" smtClean="0">
                <a:solidFill>
                  <a:schemeClr val="dk1"/>
                </a:solidFill>
                <a:latin typeface="Times New Roman"/>
                <a:ea typeface="Times New Roman"/>
                <a:cs typeface="Times New Roman"/>
                <a:sym typeface="Times New Roman"/>
              </a:rPr>
              <a:t>were collected </a:t>
            </a:r>
            <a:r>
              <a:rPr lang="en-US" sz="3400" dirty="0">
                <a:solidFill>
                  <a:schemeClr val="dk1"/>
                </a:solidFill>
                <a:latin typeface="Times New Roman"/>
                <a:ea typeface="Times New Roman"/>
                <a:cs typeface="Times New Roman"/>
                <a:sym typeface="Times New Roman"/>
              </a:rPr>
              <a:t>from </a:t>
            </a:r>
            <a:r>
              <a:rPr lang="en-US" sz="3400" dirty="0" smtClean="0">
                <a:solidFill>
                  <a:schemeClr val="dk1"/>
                </a:solidFill>
                <a:latin typeface="Times New Roman"/>
                <a:ea typeface="Times New Roman"/>
                <a:cs typeface="Times New Roman"/>
                <a:sym typeface="Times New Roman"/>
              </a:rPr>
              <a:t>fresh </a:t>
            </a:r>
            <a:r>
              <a:rPr lang="en-US" sz="3400" dirty="0">
                <a:solidFill>
                  <a:schemeClr val="dk1"/>
                </a:solidFill>
                <a:latin typeface="Times New Roman"/>
                <a:ea typeface="Times New Roman"/>
                <a:cs typeface="Times New Roman"/>
                <a:sym typeface="Times New Roman"/>
              </a:rPr>
              <a:t>and saltwater </a:t>
            </a:r>
            <a:r>
              <a:rPr lang="en-US" sz="3400" dirty="0" smtClean="0">
                <a:solidFill>
                  <a:schemeClr val="dk1"/>
                </a:solidFill>
                <a:latin typeface="Times New Roman"/>
                <a:ea typeface="Times New Roman"/>
                <a:cs typeface="Times New Roman"/>
                <a:sym typeface="Times New Roman"/>
              </a:rPr>
              <a:t>locations, then kept </a:t>
            </a:r>
            <a:r>
              <a:rPr lang="en-US" sz="3400" dirty="0">
                <a:solidFill>
                  <a:schemeClr val="dk1"/>
                </a:solidFill>
                <a:latin typeface="Times New Roman"/>
                <a:ea typeface="Times New Roman"/>
                <a:cs typeface="Times New Roman"/>
                <a:sym typeface="Times New Roman"/>
              </a:rPr>
              <a:t>frozen </a:t>
            </a:r>
            <a:r>
              <a:rPr lang="en-US" sz="3400" dirty="0" smtClean="0">
                <a:solidFill>
                  <a:schemeClr val="dk1"/>
                </a:solidFill>
                <a:latin typeface="Times New Roman"/>
                <a:ea typeface="Times New Roman"/>
                <a:cs typeface="Times New Roman"/>
                <a:sym typeface="Times New Roman"/>
              </a:rPr>
              <a:t>until ready for processing. The samples’ </a:t>
            </a:r>
            <a:r>
              <a:rPr lang="en-US" sz="3400" dirty="0">
                <a:solidFill>
                  <a:schemeClr val="dk1"/>
                </a:solidFill>
                <a:latin typeface="Times New Roman"/>
                <a:ea typeface="Times New Roman"/>
                <a:cs typeface="Times New Roman"/>
                <a:sym typeface="Times New Roman"/>
              </a:rPr>
              <a:t>physical appearances, masses and locations (latitude/longitude</a:t>
            </a:r>
            <a:r>
              <a:rPr lang="en-US" sz="3400" dirty="0" smtClean="0">
                <a:solidFill>
                  <a:schemeClr val="dk1"/>
                </a:solidFill>
                <a:latin typeface="Times New Roman"/>
                <a:ea typeface="Times New Roman"/>
                <a:cs typeface="Times New Roman"/>
                <a:sym typeface="Times New Roman"/>
              </a:rPr>
              <a:t>) were recorded. In </a:t>
            </a:r>
            <a:r>
              <a:rPr lang="en-US" sz="3400" dirty="0">
                <a:solidFill>
                  <a:schemeClr val="dk1"/>
                </a:solidFill>
                <a:latin typeface="Times New Roman"/>
                <a:ea typeface="Times New Roman"/>
                <a:cs typeface="Times New Roman"/>
                <a:sym typeface="Times New Roman"/>
              </a:rPr>
              <a:t>order to obtain the DNA of algae, we </a:t>
            </a:r>
            <a:r>
              <a:rPr lang="en-US" sz="3400" dirty="0" smtClean="0">
                <a:solidFill>
                  <a:schemeClr val="dk1"/>
                </a:solidFill>
                <a:latin typeface="Times New Roman"/>
                <a:ea typeface="Times New Roman"/>
                <a:cs typeface="Times New Roman"/>
                <a:sym typeface="Times New Roman"/>
              </a:rPr>
              <a:t>used </a:t>
            </a:r>
            <a:r>
              <a:rPr lang="en-US" sz="3400" dirty="0">
                <a:solidFill>
                  <a:schemeClr val="dk1"/>
                </a:solidFill>
                <a:latin typeface="Times New Roman"/>
                <a:ea typeface="Times New Roman"/>
                <a:cs typeface="Times New Roman"/>
                <a:sym typeface="Times New Roman"/>
              </a:rPr>
              <a:t>the Barcode Long Island </a:t>
            </a:r>
            <a:r>
              <a:rPr lang="en-US" sz="3400" dirty="0" smtClean="0">
                <a:solidFill>
                  <a:schemeClr val="dk1"/>
                </a:solidFill>
                <a:latin typeface="Times New Roman"/>
                <a:ea typeface="Times New Roman"/>
                <a:cs typeface="Times New Roman"/>
                <a:sym typeface="Times New Roman"/>
              </a:rPr>
              <a:t>protocols for extraction and amplification of the </a:t>
            </a:r>
            <a:r>
              <a:rPr lang="en-US" sz="3400" dirty="0" err="1" smtClean="0">
                <a:solidFill>
                  <a:schemeClr val="dk1"/>
                </a:solidFill>
                <a:latin typeface="Times New Roman"/>
                <a:ea typeface="Times New Roman"/>
                <a:cs typeface="Times New Roman"/>
                <a:sym typeface="Times New Roman"/>
              </a:rPr>
              <a:t>rbcL</a:t>
            </a:r>
            <a:r>
              <a:rPr lang="en-US" sz="3400" dirty="0" smtClean="0">
                <a:solidFill>
                  <a:schemeClr val="dk1"/>
                </a:solidFill>
                <a:latin typeface="Times New Roman"/>
                <a:ea typeface="Times New Roman"/>
                <a:cs typeface="Times New Roman"/>
                <a:sym typeface="Times New Roman"/>
              </a:rPr>
              <a:t> gene. We confirmed sample amplification using gel electrophoresis.  We then analyzed the sequences using DNA Subway and were able to identify our samples.</a:t>
            </a:r>
            <a:endParaRPr lang="en-US" sz="3400" dirty="0">
              <a:solidFill>
                <a:schemeClr val="dk1"/>
              </a:solidFill>
              <a:latin typeface="Times New Roman"/>
              <a:ea typeface="Times New Roman"/>
              <a:cs typeface="Times New Roman"/>
              <a:sym typeface="Times New Roman"/>
            </a:endParaRPr>
          </a:p>
          <a:p>
            <a:pPr marL="285750" lvl="0" indent="101600" rtl="0">
              <a:spcBef>
                <a:spcPts val="0"/>
              </a:spcBef>
              <a:buClr>
                <a:schemeClr val="dk1"/>
              </a:buClr>
              <a:buFont typeface="Arial"/>
              <a:buNone/>
            </a:pPr>
            <a:endParaRPr sz="3400" dirty="0">
              <a:solidFill>
                <a:schemeClr val="dk1"/>
              </a:solidFill>
              <a:latin typeface="Times New Roman"/>
              <a:ea typeface="Times New Roman"/>
              <a:cs typeface="Times New Roman"/>
              <a:sym typeface="Times New Roman"/>
            </a:endParaRPr>
          </a:p>
        </p:txBody>
      </p:sp>
      <p:sp>
        <p:nvSpPr>
          <p:cNvPr id="92" name="Shape 92"/>
          <p:cNvSpPr txBox="1"/>
          <p:nvPr/>
        </p:nvSpPr>
        <p:spPr>
          <a:xfrm>
            <a:off x="29963680" y="8733180"/>
            <a:ext cx="13274219" cy="4301628"/>
          </a:xfrm>
          <a:prstGeom prst="rect">
            <a:avLst/>
          </a:prstGeom>
          <a:noFill/>
          <a:ln>
            <a:noFill/>
          </a:ln>
        </p:spPr>
        <p:txBody>
          <a:bodyPr lIns="91425" tIns="91425" rIns="91425" bIns="91425" anchor="t" anchorCtr="0">
            <a:noAutofit/>
          </a:bodyPr>
          <a:lstStyle/>
          <a:p>
            <a:pPr marL="0" marR="0" lvl="0" indent="387350" algn="ctr" rtl="0">
              <a:lnSpc>
                <a:spcPct val="115000"/>
              </a:lnSpc>
              <a:spcBef>
                <a:spcPts val="0"/>
              </a:spcBef>
              <a:buClr>
                <a:schemeClr val="dk1"/>
              </a:buClr>
              <a:buSzPct val="32352"/>
              <a:buFont typeface="Arial"/>
              <a:buNone/>
            </a:pPr>
            <a:r>
              <a:rPr lang="en-US" sz="3400" b="1" dirty="0">
                <a:solidFill>
                  <a:schemeClr val="dk1"/>
                </a:solidFill>
                <a:latin typeface="Times New Roman"/>
                <a:ea typeface="Times New Roman"/>
                <a:cs typeface="Times New Roman"/>
                <a:sym typeface="Times New Roman"/>
              </a:rPr>
              <a:t>Discussion</a:t>
            </a:r>
          </a:p>
          <a:p>
            <a:pPr marL="0" marR="0" lvl="0" indent="387350" rtl="0">
              <a:lnSpc>
                <a:spcPct val="115000"/>
              </a:lnSpc>
              <a:spcBef>
                <a:spcPts val="0"/>
              </a:spcBef>
              <a:buClr>
                <a:schemeClr val="dk1"/>
              </a:buClr>
              <a:buSzPct val="32352"/>
              <a:buFont typeface="Arial"/>
              <a:buNone/>
            </a:pPr>
            <a:r>
              <a:rPr lang="en-US" sz="3400" dirty="0">
                <a:solidFill>
                  <a:schemeClr val="dk1"/>
                </a:solidFill>
                <a:latin typeface="Times New Roman"/>
                <a:ea typeface="Times New Roman"/>
                <a:cs typeface="Times New Roman"/>
                <a:sym typeface="Times New Roman"/>
              </a:rPr>
              <a:t>Four of the original ten samples collected were able to be successfully sequenced and identified as different species of algae. However, the original goal to study the biodiversity of freshwater versus saltwater algae was not able to be met due to limitations in the sequencing. Further studies would include more sample locations, a more widespread area of locations, and a larger sample size.</a:t>
            </a:r>
          </a:p>
        </p:txBody>
      </p:sp>
      <p:sp>
        <p:nvSpPr>
          <p:cNvPr id="93" name="Shape 93"/>
          <p:cNvSpPr txBox="1"/>
          <p:nvPr/>
        </p:nvSpPr>
        <p:spPr>
          <a:xfrm>
            <a:off x="29753666" y="27376709"/>
            <a:ext cx="14266800" cy="4630105"/>
          </a:xfrm>
          <a:prstGeom prst="rect">
            <a:avLst/>
          </a:prstGeom>
          <a:noFill/>
          <a:ln>
            <a:noFill/>
          </a:ln>
        </p:spPr>
        <p:txBody>
          <a:bodyPr lIns="91425" tIns="91425" rIns="91425" bIns="91425" anchor="t" anchorCtr="0">
            <a:noAutofit/>
          </a:bodyPr>
          <a:lstStyle/>
          <a:p>
            <a:pPr marR="0" lvl="0" algn="ctr" rtl="0">
              <a:lnSpc>
                <a:spcPct val="115000"/>
              </a:lnSpc>
              <a:spcBef>
                <a:spcPts val="0"/>
              </a:spcBef>
              <a:buNone/>
            </a:pPr>
            <a:r>
              <a:rPr lang="en-US" sz="2100" b="1" dirty="0" smtClean="0">
                <a:solidFill>
                  <a:schemeClr val="dk1"/>
                </a:solidFill>
                <a:latin typeface="Times New Roman"/>
                <a:ea typeface="Times New Roman"/>
                <a:cs typeface="Times New Roman"/>
                <a:sym typeface="Times New Roman"/>
              </a:rPr>
              <a:t>References</a:t>
            </a:r>
            <a:endParaRPr lang="en-US" sz="2100" b="1" dirty="0">
              <a:solidFill>
                <a:schemeClr val="dk1"/>
              </a:solidFill>
              <a:latin typeface="Times New Roman"/>
              <a:ea typeface="Times New Roman"/>
              <a:cs typeface="Times New Roman"/>
              <a:sym typeface="Times New Roman"/>
            </a:endParaRPr>
          </a:p>
          <a:p>
            <a:pPr marR="0" lvl="0" algn="ctr" rtl="0">
              <a:lnSpc>
                <a:spcPct val="115000"/>
              </a:lnSpc>
              <a:spcBef>
                <a:spcPts val="0"/>
              </a:spcBef>
              <a:buNone/>
            </a:pPr>
            <a:endParaRPr sz="1800" dirty="0">
              <a:solidFill>
                <a:schemeClr val="dk1"/>
              </a:solidFill>
              <a:latin typeface="Times New Roman"/>
              <a:ea typeface="Times New Roman"/>
              <a:cs typeface="Times New Roman"/>
              <a:sym typeface="Times New Roman"/>
            </a:endParaRPr>
          </a:p>
          <a:p>
            <a:pPr marR="0" lvl="0" rtl="0">
              <a:lnSpc>
                <a:spcPct val="115000"/>
              </a:lnSpc>
              <a:spcBef>
                <a:spcPts val="0"/>
              </a:spcBef>
              <a:buNone/>
            </a:pPr>
            <a:r>
              <a:rPr lang="en-US" sz="1800" b="1" dirty="0">
                <a:solidFill>
                  <a:schemeClr val="dk1"/>
                </a:solidFill>
                <a:latin typeface="Times New Roman"/>
                <a:ea typeface="Times New Roman"/>
                <a:cs typeface="Times New Roman"/>
                <a:sym typeface="Times New Roman"/>
              </a:rPr>
              <a:t>1.</a:t>
            </a:r>
            <a:r>
              <a:rPr lang="en-US" sz="1800" dirty="0">
                <a:solidFill>
                  <a:schemeClr val="dk1"/>
                </a:solidFill>
                <a:latin typeface="Times New Roman"/>
                <a:ea typeface="Times New Roman"/>
                <a:cs typeface="Times New Roman"/>
                <a:sym typeface="Times New Roman"/>
              </a:rPr>
              <a:t> Harmful Algae Blooms. NYS Department of Environmental Conservation. Retrieved from the </a:t>
            </a:r>
          </a:p>
          <a:p>
            <a:pPr marL="457200" marR="0" lvl="0" indent="0" rtl="0">
              <a:lnSpc>
                <a:spcPct val="115000"/>
              </a:lnSpc>
              <a:spcBef>
                <a:spcPts val="0"/>
              </a:spcBef>
              <a:buNone/>
            </a:pPr>
            <a:r>
              <a:rPr lang="en-US" sz="1800" dirty="0">
                <a:solidFill>
                  <a:schemeClr val="dk1"/>
                </a:solidFill>
                <a:latin typeface="Times New Roman"/>
                <a:ea typeface="Times New Roman"/>
                <a:cs typeface="Times New Roman"/>
                <a:sym typeface="Times New Roman"/>
              </a:rPr>
              <a:t>World Wide Web on September, 28, 2016.http://www.dec.ny.gov/chemical/77118.html  http://www.dec.ny.gov/outdoor/64824.html  </a:t>
            </a:r>
          </a:p>
          <a:p>
            <a:pPr marR="0" lvl="0" rtl="0">
              <a:lnSpc>
                <a:spcPct val="115000"/>
              </a:lnSpc>
              <a:spcBef>
                <a:spcPts val="0"/>
              </a:spcBef>
              <a:buNone/>
            </a:pPr>
            <a:r>
              <a:rPr lang="en-US" sz="1800" b="1" dirty="0">
                <a:solidFill>
                  <a:schemeClr val="dk1"/>
                </a:solidFill>
                <a:latin typeface="Times New Roman"/>
                <a:ea typeface="Times New Roman"/>
                <a:cs typeface="Times New Roman"/>
                <a:sym typeface="Times New Roman"/>
              </a:rPr>
              <a:t>2. </a:t>
            </a:r>
            <a:r>
              <a:rPr lang="en-US" sz="1800" dirty="0">
                <a:solidFill>
                  <a:schemeClr val="dk1"/>
                </a:solidFill>
                <a:latin typeface="Times New Roman"/>
                <a:ea typeface="Times New Roman"/>
                <a:cs typeface="Times New Roman"/>
                <a:sym typeface="Times New Roman"/>
              </a:rPr>
              <a:t>Harmful Algal Blooms. Suffolk County Government. Retrieved from the World Wide Web on </a:t>
            </a:r>
          </a:p>
          <a:p>
            <a:pPr marR="0" lvl="0" indent="457200" rtl="0">
              <a:lnSpc>
                <a:spcPct val="115000"/>
              </a:lnSpc>
              <a:spcBef>
                <a:spcPts val="0"/>
              </a:spcBef>
              <a:buNone/>
            </a:pPr>
            <a:r>
              <a:rPr lang="en-US" sz="1800" dirty="0">
                <a:solidFill>
                  <a:schemeClr val="dk1"/>
                </a:solidFill>
                <a:latin typeface="Times New Roman"/>
                <a:ea typeface="Times New Roman"/>
                <a:cs typeface="Times New Roman"/>
                <a:sym typeface="Times New Roman"/>
              </a:rPr>
              <a:t>September 29, 2016. </a:t>
            </a:r>
          </a:p>
          <a:p>
            <a:pPr marL="457200" marR="0" lvl="0" indent="0" rtl="0">
              <a:lnSpc>
                <a:spcPct val="115000"/>
              </a:lnSpc>
              <a:spcBef>
                <a:spcPts val="0"/>
              </a:spcBef>
              <a:buNone/>
            </a:pPr>
            <a:r>
              <a:rPr lang="en-US" sz="1800" dirty="0">
                <a:solidFill>
                  <a:schemeClr val="dk1"/>
                </a:solidFill>
                <a:latin typeface="Times New Roman"/>
                <a:ea typeface="Times New Roman"/>
                <a:cs typeface="Times New Roman"/>
                <a:sym typeface="Times New Roman"/>
              </a:rPr>
              <a:t>http</a:t>
            </a:r>
            <a:r>
              <a:rPr lang="en-US" sz="1800" dirty="0" smtClean="0">
                <a:solidFill>
                  <a:schemeClr val="dk1"/>
                </a:solidFill>
                <a:latin typeface="Times New Roman"/>
                <a:ea typeface="Times New Roman"/>
                <a:cs typeface="Times New Roman"/>
                <a:sym typeface="Times New Roman"/>
              </a:rPr>
              <a:t>://www.suffolkcountyny.gov/Departments/HealthServices/EnvironmentalQuality/Ecology/MarineWaterQualityMonitoring.aspx</a:t>
            </a:r>
          </a:p>
          <a:p>
            <a:pPr marR="0" lvl="0" rtl="0">
              <a:lnSpc>
                <a:spcPct val="115000"/>
              </a:lnSpc>
              <a:spcBef>
                <a:spcPts val="0"/>
              </a:spcBef>
              <a:buNone/>
            </a:pPr>
            <a:r>
              <a:rPr lang="en-US" sz="1800" b="1" dirty="0" smtClean="0">
                <a:solidFill>
                  <a:schemeClr val="dk1"/>
                </a:solidFill>
                <a:latin typeface="Times New Roman"/>
                <a:ea typeface="Times New Roman"/>
                <a:cs typeface="Times New Roman"/>
                <a:sym typeface="Times New Roman"/>
              </a:rPr>
              <a:t>3.</a:t>
            </a:r>
            <a:r>
              <a:rPr lang="en-US" sz="1800" dirty="0" smtClean="0">
                <a:solidFill>
                  <a:schemeClr val="dk1"/>
                </a:solidFill>
                <a:latin typeface="Times New Roman"/>
                <a:ea typeface="Times New Roman"/>
                <a:cs typeface="Times New Roman"/>
                <a:sym typeface="Times New Roman"/>
              </a:rPr>
              <a:t> Harmful Algal Blooms. U Environmental Protection Agency. Retrieved from the World Wide Web on November   </a:t>
            </a:r>
          </a:p>
          <a:p>
            <a:pPr marR="0" lvl="0" rtl="0">
              <a:lnSpc>
                <a:spcPct val="115000"/>
              </a:lnSpc>
              <a:spcBef>
                <a:spcPts val="0"/>
              </a:spcBef>
              <a:buNone/>
            </a:pPr>
            <a:r>
              <a:rPr lang="en-US" sz="1800" dirty="0" smtClean="0">
                <a:solidFill>
                  <a:schemeClr val="dk1"/>
                </a:solidFill>
                <a:latin typeface="Times New Roman"/>
                <a:ea typeface="Times New Roman"/>
                <a:cs typeface="Times New Roman"/>
                <a:sym typeface="Times New Roman"/>
              </a:rPr>
              <a:t>            </a:t>
            </a:r>
            <a:r>
              <a:rPr lang="en-US" sz="1800" dirty="0">
                <a:solidFill>
                  <a:schemeClr val="dk1"/>
                </a:solidFill>
                <a:latin typeface="Times New Roman"/>
                <a:ea typeface="Times New Roman"/>
                <a:cs typeface="Times New Roman"/>
                <a:sym typeface="Times New Roman"/>
              </a:rPr>
              <a:t>13, 2016 https://www.epa.gov/nutrientpollution/harmful-algal-blooms</a:t>
            </a:r>
          </a:p>
          <a:p>
            <a:pPr marR="0" lvl="0" rtl="0">
              <a:lnSpc>
                <a:spcPct val="115000"/>
              </a:lnSpc>
              <a:spcBef>
                <a:spcPts val="0"/>
              </a:spcBef>
              <a:buNone/>
            </a:pPr>
            <a:r>
              <a:rPr lang="en-US" sz="1800" b="1" dirty="0">
                <a:solidFill>
                  <a:schemeClr val="dk1"/>
                </a:solidFill>
                <a:latin typeface="Times New Roman"/>
                <a:ea typeface="Times New Roman"/>
                <a:cs typeface="Times New Roman"/>
                <a:sym typeface="Times New Roman"/>
              </a:rPr>
              <a:t>4.</a:t>
            </a:r>
            <a:r>
              <a:rPr lang="en-US" sz="1800" dirty="0">
                <a:solidFill>
                  <a:schemeClr val="dk1"/>
                </a:solidFill>
                <a:latin typeface="Times New Roman"/>
                <a:ea typeface="Times New Roman"/>
                <a:cs typeface="Times New Roman"/>
                <a:sym typeface="Times New Roman"/>
              </a:rPr>
              <a:t> Holmes-Farley, </a:t>
            </a:r>
            <a:r>
              <a:rPr lang="en-US" sz="1800" dirty="0" err="1">
                <a:solidFill>
                  <a:schemeClr val="dk1"/>
                </a:solidFill>
                <a:latin typeface="Times New Roman"/>
                <a:ea typeface="Times New Roman"/>
                <a:cs typeface="Times New Roman"/>
                <a:sym typeface="Times New Roman"/>
              </a:rPr>
              <a:t>Randy.</a:t>
            </a:r>
            <a:r>
              <a:rPr lang="en-US" sz="1800" i="1" dirty="0" err="1">
                <a:solidFill>
                  <a:schemeClr val="dk1"/>
                </a:solidFill>
                <a:highlight>
                  <a:srgbClr val="FFFFFF"/>
                </a:highlight>
                <a:latin typeface="Times New Roman"/>
                <a:ea typeface="Times New Roman"/>
                <a:cs typeface="Times New Roman"/>
                <a:sym typeface="Times New Roman"/>
              </a:rPr>
              <a:t>Chemistry</a:t>
            </a:r>
            <a:r>
              <a:rPr lang="en-US" sz="1800" i="1" dirty="0">
                <a:solidFill>
                  <a:schemeClr val="dk1"/>
                </a:solidFill>
                <a:highlight>
                  <a:srgbClr val="FFFFFF"/>
                </a:highlight>
                <a:latin typeface="Times New Roman"/>
                <a:ea typeface="Times New Roman"/>
                <a:cs typeface="Times New Roman"/>
                <a:sym typeface="Times New Roman"/>
              </a:rPr>
              <a:t> And The Aquarium: Phosphorus: Algae's Best Friend</a:t>
            </a:r>
            <a:r>
              <a:rPr lang="en-US" sz="1800" dirty="0">
                <a:solidFill>
                  <a:schemeClr val="dk1"/>
                </a:solidFill>
                <a:highlight>
                  <a:srgbClr val="FFFFFF"/>
                </a:highlight>
                <a:latin typeface="Times New Roman"/>
                <a:ea typeface="Times New Roman"/>
                <a:cs typeface="Times New Roman"/>
                <a:sym typeface="Times New Roman"/>
              </a:rPr>
              <a:t>. </a:t>
            </a:r>
          </a:p>
          <a:p>
            <a:pPr marR="0" lvl="0" indent="457200" rtl="0">
              <a:lnSpc>
                <a:spcPct val="115000"/>
              </a:lnSpc>
              <a:spcBef>
                <a:spcPts val="0"/>
              </a:spcBef>
              <a:buNone/>
            </a:pPr>
            <a:r>
              <a:rPr lang="en-US" sz="1800" dirty="0">
                <a:solidFill>
                  <a:schemeClr val="dk1"/>
                </a:solidFill>
                <a:highlight>
                  <a:srgbClr val="FFFFFF"/>
                </a:highlight>
                <a:latin typeface="Times New Roman"/>
                <a:ea typeface="Times New Roman"/>
                <a:cs typeface="Times New Roman"/>
                <a:sym typeface="Times New Roman"/>
              </a:rPr>
              <a:t>Advanced Aquarist. Retrieved from the World Wide Web on 29 September 2016.</a:t>
            </a:r>
            <a:r>
              <a:rPr lang="en-US" sz="1800" dirty="0">
                <a:solidFill>
                  <a:schemeClr val="dk1"/>
                </a:solidFill>
                <a:latin typeface="Times New Roman"/>
                <a:ea typeface="Times New Roman"/>
                <a:cs typeface="Times New Roman"/>
                <a:sym typeface="Times New Roman"/>
              </a:rPr>
              <a:t> </a:t>
            </a:r>
            <a:r>
              <a:rPr lang="en-US" sz="1800" dirty="0" smtClean="0">
                <a:solidFill>
                  <a:schemeClr val="dk1"/>
                </a:solidFill>
                <a:latin typeface="Times New Roman"/>
                <a:ea typeface="Times New Roman"/>
                <a:cs typeface="Times New Roman"/>
                <a:sym typeface="Times New Roman"/>
              </a:rPr>
              <a:t> http</a:t>
            </a:r>
            <a:r>
              <a:rPr lang="en-US" sz="1800" dirty="0">
                <a:solidFill>
                  <a:schemeClr val="dk1"/>
                </a:solidFill>
                <a:latin typeface="Times New Roman"/>
                <a:ea typeface="Times New Roman"/>
                <a:cs typeface="Times New Roman"/>
                <a:sym typeface="Times New Roman"/>
              </a:rPr>
              <a:t>://www.advancedaquarist.com/2002/9/chemistry</a:t>
            </a:r>
          </a:p>
          <a:p>
            <a:pPr marR="0" lvl="0" rtl="0">
              <a:lnSpc>
                <a:spcPct val="115000"/>
              </a:lnSpc>
              <a:spcBef>
                <a:spcPts val="0"/>
              </a:spcBef>
              <a:buNone/>
            </a:pPr>
            <a:r>
              <a:rPr lang="en-US" sz="1800" b="1" dirty="0">
                <a:solidFill>
                  <a:schemeClr val="dk1"/>
                </a:solidFill>
                <a:latin typeface="Times New Roman"/>
                <a:ea typeface="Times New Roman"/>
                <a:cs typeface="Times New Roman"/>
                <a:sym typeface="Times New Roman"/>
              </a:rPr>
              <a:t>5.</a:t>
            </a:r>
            <a:r>
              <a:rPr lang="en-US" sz="1800" dirty="0">
                <a:solidFill>
                  <a:schemeClr val="dk1"/>
                </a:solidFill>
                <a:latin typeface="Times New Roman"/>
                <a:ea typeface="Times New Roman"/>
                <a:cs typeface="Times New Roman"/>
                <a:sym typeface="Times New Roman"/>
              </a:rPr>
              <a:t> The Varieties of Algae. </a:t>
            </a:r>
            <a:r>
              <a:rPr lang="en-US" sz="1800" dirty="0" err="1">
                <a:solidFill>
                  <a:schemeClr val="dk1"/>
                </a:solidFill>
                <a:latin typeface="Times New Roman"/>
                <a:ea typeface="Times New Roman"/>
                <a:cs typeface="Times New Roman"/>
                <a:sym typeface="Times New Roman"/>
              </a:rPr>
              <a:t>Micrographia</a:t>
            </a:r>
            <a:r>
              <a:rPr lang="en-US" sz="1800" dirty="0">
                <a:solidFill>
                  <a:schemeClr val="dk1"/>
                </a:solidFill>
                <a:latin typeface="Times New Roman"/>
                <a:ea typeface="Times New Roman"/>
                <a:cs typeface="Times New Roman"/>
                <a:sym typeface="Times New Roman"/>
              </a:rPr>
              <a:t>. Retrieved from the World Wide Web on September </a:t>
            </a:r>
            <a:r>
              <a:rPr lang="en-US" sz="1800" dirty="0" smtClean="0">
                <a:solidFill>
                  <a:schemeClr val="dk1"/>
                </a:solidFill>
                <a:latin typeface="Times New Roman"/>
                <a:ea typeface="Times New Roman"/>
                <a:cs typeface="Times New Roman"/>
                <a:sym typeface="Times New Roman"/>
              </a:rPr>
              <a:t>29, 2016 .http</a:t>
            </a:r>
            <a:r>
              <a:rPr lang="en-US" sz="1800" dirty="0">
                <a:solidFill>
                  <a:schemeClr val="dk1"/>
                </a:solidFill>
                <a:latin typeface="Times New Roman"/>
                <a:ea typeface="Times New Roman"/>
                <a:cs typeface="Times New Roman"/>
                <a:sym typeface="Times New Roman"/>
              </a:rPr>
              <a:t>://www.micrographia.com/specbiol/alg/alghome/alggen01.htm</a:t>
            </a:r>
          </a:p>
        </p:txBody>
      </p:sp>
      <p:sp>
        <p:nvSpPr>
          <p:cNvPr id="94" name="Shape 94"/>
          <p:cNvSpPr txBox="1"/>
          <p:nvPr/>
        </p:nvSpPr>
        <p:spPr>
          <a:xfrm>
            <a:off x="1235400" y="4120725"/>
            <a:ext cx="12610417" cy="6274559"/>
          </a:xfrm>
          <a:prstGeom prst="rect">
            <a:avLst/>
          </a:prstGeom>
          <a:noFill/>
          <a:ln>
            <a:noFill/>
          </a:ln>
        </p:spPr>
        <p:txBody>
          <a:bodyPr lIns="91425" tIns="91425" rIns="91425" bIns="91425" anchor="t" anchorCtr="0">
            <a:noAutofit/>
          </a:bodyPr>
          <a:lstStyle/>
          <a:p>
            <a:pPr marL="0" marR="0" lvl="0" algn="ctr" rtl="0">
              <a:lnSpc>
                <a:spcPct val="115000"/>
              </a:lnSpc>
              <a:spcBef>
                <a:spcPts val="0"/>
              </a:spcBef>
              <a:buClr>
                <a:schemeClr val="dk1"/>
              </a:buClr>
              <a:buSzPct val="32352"/>
              <a:buFont typeface="Arial"/>
              <a:buNone/>
            </a:pPr>
            <a:r>
              <a:rPr lang="en-US" sz="3400" b="1" dirty="0">
                <a:solidFill>
                  <a:schemeClr val="dk1"/>
                </a:solidFill>
                <a:latin typeface="Times New Roman"/>
                <a:ea typeface="Times New Roman"/>
                <a:cs typeface="Times New Roman"/>
                <a:sym typeface="Times New Roman"/>
              </a:rPr>
              <a:t>Abstract</a:t>
            </a:r>
          </a:p>
          <a:p>
            <a:pPr marL="0" marR="0" lvl="0" rtl="0">
              <a:lnSpc>
                <a:spcPct val="115000"/>
              </a:lnSpc>
              <a:spcBef>
                <a:spcPts val="0"/>
              </a:spcBef>
              <a:buClr>
                <a:schemeClr val="dk1"/>
              </a:buClr>
              <a:buSzPct val="32352"/>
              <a:buFont typeface="Arial"/>
              <a:buNone/>
            </a:pPr>
            <a:r>
              <a:rPr lang="en-US" sz="3400" dirty="0" smtClean="0">
                <a:solidFill>
                  <a:schemeClr val="dk1"/>
                </a:solidFill>
                <a:latin typeface="Times New Roman"/>
                <a:ea typeface="Times New Roman"/>
                <a:cs typeface="Times New Roman"/>
                <a:sym typeface="Times New Roman"/>
              </a:rPr>
              <a:t>	Algal </a:t>
            </a:r>
            <a:r>
              <a:rPr lang="en-US" sz="3400" dirty="0">
                <a:solidFill>
                  <a:schemeClr val="dk1"/>
                </a:solidFill>
                <a:latin typeface="Times New Roman"/>
                <a:ea typeface="Times New Roman"/>
                <a:cs typeface="Times New Roman"/>
                <a:sym typeface="Times New Roman"/>
              </a:rPr>
              <a:t>blooms occur frequently on Long </a:t>
            </a:r>
            <a:r>
              <a:rPr lang="en-US" sz="3400" dirty="0" smtClean="0">
                <a:solidFill>
                  <a:schemeClr val="dk1"/>
                </a:solidFill>
                <a:latin typeface="Times New Roman"/>
                <a:ea typeface="Times New Roman"/>
                <a:cs typeface="Times New Roman"/>
                <a:sym typeface="Times New Roman"/>
              </a:rPr>
              <a:t>Island </a:t>
            </a:r>
            <a:r>
              <a:rPr lang="en-US" sz="3400" dirty="0">
                <a:solidFill>
                  <a:schemeClr val="dk1"/>
                </a:solidFill>
                <a:latin typeface="Times New Roman"/>
                <a:ea typeface="Times New Roman"/>
                <a:cs typeface="Times New Roman"/>
                <a:sym typeface="Times New Roman"/>
              </a:rPr>
              <a:t>that produce toxins harmful to humans and animals in the </a:t>
            </a:r>
            <a:r>
              <a:rPr lang="en-US" sz="3400" dirty="0" smtClean="0">
                <a:solidFill>
                  <a:schemeClr val="dk1"/>
                </a:solidFill>
                <a:latin typeface="Times New Roman"/>
                <a:ea typeface="Times New Roman"/>
                <a:cs typeface="Times New Roman"/>
                <a:sym typeface="Times New Roman"/>
              </a:rPr>
              <a:t>area. The </a:t>
            </a:r>
            <a:r>
              <a:rPr lang="en-US" sz="3400" dirty="0">
                <a:solidFill>
                  <a:schemeClr val="dk1"/>
                </a:solidFill>
                <a:latin typeface="Times New Roman"/>
                <a:ea typeface="Times New Roman"/>
                <a:cs typeface="Times New Roman"/>
                <a:sym typeface="Times New Roman"/>
              </a:rPr>
              <a:t>genetic makeup of saltwater algae and freshwater algae </a:t>
            </a:r>
            <a:r>
              <a:rPr lang="en-US" sz="3400" dirty="0" smtClean="0">
                <a:solidFill>
                  <a:schemeClr val="dk1"/>
                </a:solidFill>
                <a:latin typeface="Times New Roman"/>
                <a:ea typeface="Times New Roman"/>
                <a:cs typeface="Times New Roman"/>
                <a:sym typeface="Times New Roman"/>
              </a:rPr>
              <a:t>may </a:t>
            </a:r>
            <a:r>
              <a:rPr lang="en-US" sz="3400" dirty="0">
                <a:solidFill>
                  <a:schemeClr val="dk1"/>
                </a:solidFill>
                <a:latin typeface="Times New Roman"/>
                <a:ea typeface="Times New Roman"/>
                <a:cs typeface="Times New Roman"/>
                <a:sym typeface="Times New Roman"/>
              </a:rPr>
              <a:t>vary because of adaptations needed to survive in different environments</a:t>
            </a:r>
            <a:r>
              <a:rPr lang="en-US" sz="3400" dirty="0" smtClean="0">
                <a:solidFill>
                  <a:schemeClr val="dk1"/>
                </a:solidFill>
                <a:latin typeface="Times New Roman"/>
                <a:ea typeface="Times New Roman"/>
                <a:cs typeface="Times New Roman"/>
                <a:sym typeface="Times New Roman"/>
              </a:rPr>
              <a:t>. Various </a:t>
            </a:r>
            <a:r>
              <a:rPr lang="en-US" sz="3400" dirty="0">
                <a:solidFill>
                  <a:schemeClr val="dk1"/>
                </a:solidFill>
                <a:latin typeface="Times New Roman"/>
                <a:ea typeface="Times New Roman"/>
                <a:cs typeface="Times New Roman"/>
                <a:sym typeface="Times New Roman"/>
              </a:rPr>
              <a:t>samples of algae </a:t>
            </a:r>
            <a:r>
              <a:rPr lang="en-US" sz="3400" dirty="0" smtClean="0">
                <a:solidFill>
                  <a:schemeClr val="dk1"/>
                </a:solidFill>
                <a:latin typeface="Times New Roman"/>
                <a:ea typeface="Times New Roman"/>
                <a:cs typeface="Times New Roman"/>
                <a:sym typeface="Times New Roman"/>
              </a:rPr>
              <a:t>were collected </a:t>
            </a:r>
            <a:r>
              <a:rPr lang="en-US" sz="3400" dirty="0">
                <a:solidFill>
                  <a:schemeClr val="dk1"/>
                </a:solidFill>
                <a:latin typeface="Times New Roman"/>
                <a:ea typeface="Times New Roman"/>
                <a:cs typeface="Times New Roman"/>
                <a:sym typeface="Times New Roman"/>
              </a:rPr>
              <a:t>from  fresh and saltwater </a:t>
            </a:r>
            <a:r>
              <a:rPr lang="en-US" sz="3400" dirty="0" smtClean="0">
                <a:solidFill>
                  <a:schemeClr val="dk1"/>
                </a:solidFill>
                <a:latin typeface="Times New Roman"/>
                <a:ea typeface="Times New Roman"/>
                <a:cs typeface="Times New Roman"/>
                <a:sym typeface="Times New Roman"/>
              </a:rPr>
              <a:t>locations. In </a:t>
            </a:r>
            <a:r>
              <a:rPr lang="en-US" sz="3400" dirty="0">
                <a:solidFill>
                  <a:schemeClr val="dk1"/>
                </a:solidFill>
                <a:latin typeface="Times New Roman"/>
                <a:ea typeface="Times New Roman"/>
                <a:cs typeface="Times New Roman"/>
                <a:sym typeface="Times New Roman"/>
              </a:rPr>
              <a:t>order to obtain the DNA of algae, we used the Barcode Long Island protocols </a:t>
            </a:r>
            <a:r>
              <a:rPr lang="en-US" sz="3400" dirty="0" smtClean="0">
                <a:solidFill>
                  <a:schemeClr val="dk1"/>
                </a:solidFill>
                <a:latin typeface="Times New Roman"/>
                <a:ea typeface="Times New Roman"/>
                <a:cs typeface="Times New Roman"/>
                <a:sym typeface="Times New Roman"/>
              </a:rPr>
              <a:t>for extraction and amplification.  Our goal was not met, but </a:t>
            </a:r>
            <a:r>
              <a:rPr lang="en-US" sz="3400" dirty="0">
                <a:solidFill>
                  <a:schemeClr val="dk1"/>
                </a:solidFill>
                <a:latin typeface="Times New Roman"/>
                <a:ea typeface="Times New Roman"/>
                <a:cs typeface="Times New Roman"/>
                <a:sym typeface="Times New Roman"/>
              </a:rPr>
              <a:t>four samples were successfully </a:t>
            </a:r>
            <a:r>
              <a:rPr lang="en-US" sz="3400" dirty="0" smtClean="0">
                <a:solidFill>
                  <a:schemeClr val="dk1"/>
                </a:solidFill>
                <a:latin typeface="Times New Roman"/>
                <a:ea typeface="Times New Roman"/>
                <a:cs typeface="Times New Roman"/>
                <a:sym typeface="Times New Roman"/>
              </a:rPr>
              <a:t>identified through sequencing, </a:t>
            </a:r>
            <a:r>
              <a:rPr lang="en-US" sz="3400" dirty="0">
                <a:solidFill>
                  <a:schemeClr val="dk1"/>
                </a:solidFill>
                <a:latin typeface="Times New Roman"/>
                <a:ea typeface="Times New Roman"/>
                <a:cs typeface="Times New Roman"/>
                <a:sym typeface="Times New Roman"/>
              </a:rPr>
              <a:t>and further studies will include more sample </a:t>
            </a:r>
            <a:r>
              <a:rPr lang="en-US" sz="3400" dirty="0" smtClean="0">
                <a:solidFill>
                  <a:schemeClr val="dk1"/>
                </a:solidFill>
                <a:latin typeface="Times New Roman"/>
                <a:ea typeface="Times New Roman"/>
                <a:cs typeface="Times New Roman"/>
                <a:sym typeface="Times New Roman"/>
              </a:rPr>
              <a:t>locations</a:t>
            </a:r>
            <a:r>
              <a:rPr lang="en-US" sz="3400" dirty="0" smtClean="0">
                <a:solidFill>
                  <a:schemeClr val="dk1"/>
                </a:solidFill>
                <a:latin typeface="Times New Roman"/>
                <a:ea typeface="Times New Roman"/>
                <a:cs typeface="Times New Roman"/>
                <a:sym typeface="Times New Roman"/>
              </a:rPr>
              <a:t> </a:t>
            </a:r>
            <a:r>
              <a:rPr lang="en-US" sz="3400" dirty="0">
                <a:solidFill>
                  <a:schemeClr val="dk1"/>
                </a:solidFill>
                <a:latin typeface="Times New Roman"/>
                <a:ea typeface="Times New Roman"/>
                <a:cs typeface="Times New Roman"/>
                <a:sym typeface="Times New Roman"/>
              </a:rPr>
              <a:t>and a larger sample size.</a:t>
            </a:r>
          </a:p>
        </p:txBody>
      </p:sp>
      <p:sp>
        <p:nvSpPr>
          <p:cNvPr id="99" name="Shape 99"/>
          <p:cNvSpPr txBox="1"/>
          <p:nvPr/>
        </p:nvSpPr>
        <p:spPr>
          <a:xfrm>
            <a:off x="20097900" y="13755087"/>
            <a:ext cx="7017300" cy="4483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0" name="Shape 100"/>
          <p:cNvSpPr txBox="1"/>
          <p:nvPr/>
        </p:nvSpPr>
        <p:spPr>
          <a:xfrm>
            <a:off x="14174458" y="28201362"/>
            <a:ext cx="13026900" cy="2980800"/>
          </a:xfrm>
          <a:prstGeom prst="rect">
            <a:avLst/>
          </a:prstGeom>
          <a:noFill/>
          <a:ln>
            <a:noFill/>
          </a:ln>
        </p:spPr>
        <p:txBody>
          <a:bodyPr lIns="91425" tIns="91425" rIns="91425" bIns="91425" anchor="t" anchorCtr="0">
            <a:noAutofit/>
          </a:bodyPr>
          <a:lstStyle/>
          <a:p>
            <a:pPr marL="0" marR="0" lvl="0" indent="-69850" rtl="0">
              <a:lnSpc>
                <a:spcPct val="115000"/>
              </a:lnSpc>
              <a:spcBef>
                <a:spcPts val="0"/>
              </a:spcBef>
              <a:buClr>
                <a:schemeClr val="dk1"/>
              </a:buClr>
              <a:buSzPct val="32352"/>
              <a:buFont typeface="Arial"/>
              <a:buNone/>
            </a:pPr>
            <a:r>
              <a:rPr lang="en-US" sz="3400" dirty="0">
                <a:solidFill>
                  <a:schemeClr val="dk1"/>
                </a:solidFill>
                <a:latin typeface="Times New Roman"/>
                <a:ea typeface="Times New Roman"/>
                <a:cs typeface="Times New Roman"/>
                <a:sym typeface="Times New Roman"/>
              </a:rPr>
              <a:t>Out of these samples collected four were able to be </a:t>
            </a:r>
            <a:r>
              <a:rPr lang="en-US" sz="3400" dirty="0" smtClean="0">
                <a:solidFill>
                  <a:schemeClr val="dk1"/>
                </a:solidFill>
                <a:latin typeface="Times New Roman"/>
                <a:ea typeface="Times New Roman"/>
                <a:cs typeface="Times New Roman"/>
                <a:sym typeface="Times New Roman"/>
              </a:rPr>
              <a:t>sequenced/identified: </a:t>
            </a:r>
            <a:endParaRPr lang="en-US" sz="3400" dirty="0">
              <a:solidFill>
                <a:schemeClr val="dk1"/>
              </a:solidFill>
              <a:latin typeface="Times New Roman"/>
              <a:ea typeface="Times New Roman"/>
              <a:cs typeface="Times New Roman"/>
              <a:sym typeface="Times New Roman"/>
            </a:endParaRPr>
          </a:p>
          <a:p>
            <a:pPr marL="0" marR="0" lvl="0" indent="-69850" rtl="0">
              <a:lnSpc>
                <a:spcPct val="115000"/>
              </a:lnSpc>
              <a:spcBef>
                <a:spcPts val="0"/>
              </a:spcBef>
              <a:buClr>
                <a:schemeClr val="dk1"/>
              </a:buClr>
              <a:buSzPct val="32352"/>
              <a:buFont typeface="Arial"/>
              <a:buNone/>
            </a:pPr>
            <a:r>
              <a:rPr lang="en-US" sz="3400" b="1" dirty="0" smtClean="0">
                <a:solidFill>
                  <a:schemeClr val="dk1"/>
                </a:solidFill>
                <a:latin typeface="Times New Roman"/>
                <a:ea typeface="Times New Roman"/>
                <a:cs typeface="Times New Roman"/>
                <a:sym typeface="Times New Roman"/>
              </a:rPr>
              <a:t>PAQ-008</a:t>
            </a:r>
            <a:r>
              <a:rPr lang="en-US" sz="3400" dirty="0" smtClean="0">
                <a:solidFill>
                  <a:schemeClr val="dk1"/>
                </a:solidFill>
                <a:latin typeface="Times New Roman"/>
                <a:ea typeface="Times New Roman"/>
                <a:cs typeface="Times New Roman"/>
                <a:sym typeface="Times New Roman"/>
              </a:rPr>
              <a:t>, </a:t>
            </a:r>
            <a:r>
              <a:rPr lang="en-US" sz="3400" b="1" dirty="0" smtClean="0">
                <a:solidFill>
                  <a:schemeClr val="dk1"/>
                </a:solidFill>
                <a:latin typeface="Times New Roman"/>
                <a:ea typeface="Times New Roman"/>
                <a:cs typeface="Times New Roman"/>
                <a:sym typeface="Times New Roman"/>
              </a:rPr>
              <a:t>PAQ-010</a:t>
            </a:r>
            <a:r>
              <a:rPr lang="en-US" sz="3400" dirty="0" smtClean="0">
                <a:solidFill>
                  <a:schemeClr val="dk1"/>
                </a:solidFill>
                <a:latin typeface="Times New Roman"/>
                <a:ea typeface="Times New Roman"/>
                <a:cs typeface="Times New Roman"/>
                <a:sym typeface="Times New Roman"/>
              </a:rPr>
              <a:t> </a:t>
            </a:r>
            <a:r>
              <a:rPr lang="en-US" sz="3400" i="1" dirty="0" err="1" smtClean="0">
                <a:solidFill>
                  <a:schemeClr val="dk1"/>
                </a:solidFill>
                <a:latin typeface="Times New Roman"/>
                <a:ea typeface="Times New Roman"/>
                <a:cs typeface="Times New Roman"/>
                <a:sym typeface="Times New Roman"/>
              </a:rPr>
              <a:t>Kornmannia</a:t>
            </a:r>
            <a:r>
              <a:rPr lang="en-US" sz="3400" i="1" dirty="0" smtClean="0">
                <a:solidFill>
                  <a:schemeClr val="dk1"/>
                </a:solidFill>
                <a:latin typeface="Times New Roman"/>
                <a:ea typeface="Times New Roman"/>
                <a:cs typeface="Times New Roman"/>
                <a:sym typeface="Times New Roman"/>
              </a:rPr>
              <a:t> </a:t>
            </a:r>
            <a:r>
              <a:rPr lang="en-US" sz="3400" i="1" dirty="0" err="1" smtClean="0">
                <a:solidFill>
                  <a:schemeClr val="dk1"/>
                </a:solidFill>
                <a:latin typeface="Times New Roman"/>
                <a:ea typeface="Times New Roman"/>
                <a:cs typeface="Times New Roman"/>
                <a:sym typeface="Times New Roman"/>
              </a:rPr>
              <a:t>leptoderma</a:t>
            </a:r>
            <a:r>
              <a:rPr lang="en-US" sz="3400" i="1" dirty="0" smtClean="0">
                <a:solidFill>
                  <a:schemeClr val="dk1"/>
                </a:solidFill>
                <a:latin typeface="Times New Roman"/>
                <a:ea typeface="Times New Roman"/>
                <a:cs typeface="Times New Roman"/>
                <a:sym typeface="Times New Roman"/>
              </a:rPr>
              <a:t> </a:t>
            </a:r>
            <a:endParaRPr lang="en-US" sz="3400" i="1" dirty="0">
              <a:solidFill>
                <a:schemeClr val="dk1"/>
              </a:solidFill>
              <a:latin typeface="Times New Roman"/>
              <a:ea typeface="Times New Roman"/>
              <a:cs typeface="Times New Roman"/>
              <a:sym typeface="Times New Roman"/>
            </a:endParaRPr>
          </a:p>
          <a:p>
            <a:pPr marL="0" marR="0" lvl="0" indent="-69850" rtl="0">
              <a:lnSpc>
                <a:spcPct val="115000"/>
              </a:lnSpc>
              <a:spcBef>
                <a:spcPts val="0"/>
              </a:spcBef>
              <a:buClr>
                <a:schemeClr val="dk1"/>
              </a:buClr>
              <a:buSzPct val="32352"/>
              <a:buFont typeface="Arial"/>
              <a:buNone/>
            </a:pPr>
            <a:r>
              <a:rPr lang="en-US" sz="3400" b="1" dirty="0">
                <a:solidFill>
                  <a:schemeClr val="dk1"/>
                </a:solidFill>
                <a:latin typeface="Times New Roman"/>
                <a:ea typeface="Times New Roman"/>
                <a:cs typeface="Times New Roman"/>
                <a:sym typeface="Times New Roman"/>
              </a:rPr>
              <a:t>PAQ-002</a:t>
            </a:r>
            <a:r>
              <a:rPr lang="en-US" sz="3400" dirty="0">
                <a:solidFill>
                  <a:schemeClr val="dk1"/>
                </a:solidFill>
                <a:latin typeface="Times New Roman"/>
                <a:ea typeface="Times New Roman"/>
                <a:cs typeface="Times New Roman"/>
                <a:sym typeface="Times New Roman"/>
              </a:rPr>
              <a:t> </a:t>
            </a:r>
            <a:r>
              <a:rPr lang="en-US" sz="3400" i="1" dirty="0">
                <a:solidFill>
                  <a:schemeClr val="dk1"/>
                </a:solidFill>
                <a:latin typeface="Times New Roman"/>
                <a:ea typeface="Times New Roman"/>
                <a:cs typeface="Times New Roman"/>
                <a:sym typeface="Times New Roman"/>
              </a:rPr>
              <a:t>U</a:t>
            </a:r>
            <a:r>
              <a:rPr lang="en-US" sz="3400" i="1" dirty="0" smtClean="0">
                <a:solidFill>
                  <a:schemeClr val="dk1"/>
                </a:solidFill>
                <a:latin typeface="Times New Roman"/>
                <a:ea typeface="Times New Roman"/>
                <a:cs typeface="Times New Roman"/>
                <a:sym typeface="Times New Roman"/>
              </a:rPr>
              <a:t>lva </a:t>
            </a:r>
            <a:r>
              <a:rPr lang="en-US" sz="3400" i="1" dirty="0" err="1">
                <a:solidFill>
                  <a:schemeClr val="dk1"/>
                </a:solidFill>
                <a:latin typeface="Times New Roman"/>
                <a:ea typeface="Times New Roman"/>
                <a:cs typeface="Times New Roman"/>
                <a:sym typeface="Times New Roman"/>
              </a:rPr>
              <a:t>linza</a:t>
            </a:r>
            <a:r>
              <a:rPr lang="en-US" sz="3400" i="1" dirty="0">
                <a:solidFill>
                  <a:schemeClr val="dk1"/>
                </a:solidFill>
                <a:latin typeface="Times New Roman"/>
                <a:ea typeface="Times New Roman"/>
                <a:cs typeface="Times New Roman"/>
                <a:sym typeface="Times New Roman"/>
              </a:rPr>
              <a:t> </a:t>
            </a:r>
            <a:r>
              <a:rPr lang="en-US" sz="3400" dirty="0">
                <a:solidFill>
                  <a:schemeClr val="dk1"/>
                </a:solidFill>
                <a:latin typeface="Times New Roman"/>
                <a:ea typeface="Times New Roman"/>
                <a:cs typeface="Times New Roman"/>
                <a:sym typeface="Times New Roman"/>
              </a:rPr>
              <a:t>or </a:t>
            </a:r>
            <a:r>
              <a:rPr lang="en-US" sz="3400" i="1" dirty="0">
                <a:solidFill>
                  <a:schemeClr val="dk1"/>
                </a:solidFill>
                <a:latin typeface="Times New Roman"/>
                <a:ea typeface="Times New Roman"/>
                <a:cs typeface="Times New Roman"/>
                <a:sym typeface="Times New Roman"/>
              </a:rPr>
              <a:t>U</a:t>
            </a:r>
            <a:r>
              <a:rPr lang="en-US" sz="3400" i="1" dirty="0" smtClean="0">
                <a:solidFill>
                  <a:schemeClr val="dk1"/>
                </a:solidFill>
                <a:latin typeface="Times New Roman"/>
                <a:ea typeface="Times New Roman"/>
                <a:cs typeface="Times New Roman"/>
                <a:sym typeface="Times New Roman"/>
              </a:rPr>
              <a:t>lva </a:t>
            </a:r>
            <a:r>
              <a:rPr lang="en-US" sz="3400" i="1" dirty="0" err="1">
                <a:solidFill>
                  <a:schemeClr val="dk1"/>
                </a:solidFill>
                <a:latin typeface="Times New Roman"/>
                <a:ea typeface="Times New Roman"/>
                <a:cs typeface="Times New Roman"/>
                <a:sym typeface="Times New Roman"/>
              </a:rPr>
              <a:t>flexuosa</a:t>
            </a:r>
            <a:r>
              <a:rPr lang="en-US" sz="3400" i="1" dirty="0">
                <a:solidFill>
                  <a:schemeClr val="dk1"/>
                </a:solidFill>
                <a:latin typeface="Times New Roman"/>
                <a:ea typeface="Times New Roman"/>
                <a:cs typeface="Times New Roman"/>
                <a:sym typeface="Times New Roman"/>
              </a:rPr>
              <a:t> </a:t>
            </a:r>
            <a:r>
              <a:rPr lang="en-US" sz="3400" dirty="0">
                <a:solidFill>
                  <a:schemeClr val="dk1"/>
                </a:solidFill>
                <a:latin typeface="Times New Roman"/>
                <a:ea typeface="Times New Roman"/>
                <a:cs typeface="Times New Roman"/>
                <a:sym typeface="Times New Roman"/>
              </a:rPr>
              <a:t>(similar to </a:t>
            </a:r>
            <a:r>
              <a:rPr lang="en-US" sz="3400" i="1" dirty="0">
                <a:solidFill>
                  <a:schemeClr val="dk1"/>
                </a:solidFill>
                <a:latin typeface="Times New Roman"/>
                <a:ea typeface="Times New Roman"/>
                <a:cs typeface="Times New Roman"/>
                <a:sym typeface="Times New Roman"/>
              </a:rPr>
              <a:t>U</a:t>
            </a:r>
            <a:r>
              <a:rPr lang="en-US" sz="3400" i="1" dirty="0" smtClean="0">
                <a:solidFill>
                  <a:schemeClr val="dk1"/>
                </a:solidFill>
                <a:latin typeface="Times New Roman"/>
                <a:ea typeface="Times New Roman"/>
                <a:cs typeface="Times New Roman"/>
                <a:sym typeface="Times New Roman"/>
              </a:rPr>
              <a:t>lva </a:t>
            </a:r>
            <a:r>
              <a:rPr lang="en-US" sz="3400" i="1" dirty="0" err="1">
                <a:solidFill>
                  <a:schemeClr val="dk1"/>
                </a:solidFill>
                <a:latin typeface="Times New Roman"/>
                <a:ea typeface="Times New Roman"/>
                <a:cs typeface="Times New Roman"/>
                <a:sym typeface="Times New Roman"/>
              </a:rPr>
              <a:t>rigida</a:t>
            </a:r>
            <a:r>
              <a:rPr lang="en-US" sz="3400" dirty="0">
                <a:solidFill>
                  <a:schemeClr val="dk1"/>
                </a:solidFill>
                <a:latin typeface="Times New Roman"/>
                <a:ea typeface="Times New Roman"/>
                <a:cs typeface="Times New Roman"/>
                <a:sym typeface="Times New Roman"/>
              </a:rPr>
              <a:t>) </a:t>
            </a:r>
          </a:p>
          <a:p>
            <a:pPr marL="0" marR="0" lvl="0" indent="-69850" rtl="0">
              <a:lnSpc>
                <a:spcPct val="115000"/>
              </a:lnSpc>
              <a:spcBef>
                <a:spcPts val="0"/>
              </a:spcBef>
              <a:buClr>
                <a:schemeClr val="dk1"/>
              </a:buClr>
              <a:buSzPct val="32352"/>
              <a:buFont typeface="Arial"/>
              <a:buNone/>
            </a:pPr>
            <a:r>
              <a:rPr lang="en-US" sz="3400" b="1" dirty="0" smtClean="0">
                <a:solidFill>
                  <a:schemeClr val="dk1"/>
                </a:solidFill>
                <a:latin typeface="Times New Roman"/>
                <a:ea typeface="Times New Roman"/>
                <a:cs typeface="Times New Roman"/>
                <a:sym typeface="Times New Roman"/>
              </a:rPr>
              <a:t>PAQ-009</a:t>
            </a:r>
            <a:r>
              <a:rPr lang="en-US" sz="3400" dirty="0" smtClean="0">
                <a:solidFill>
                  <a:schemeClr val="dk1"/>
                </a:solidFill>
                <a:latin typeface="Times New Roman"/>
                <a:ea typeface="Times New Roman"/>
                <a:cs typeface="Times New Roman"/>
                <a:sym typeface="Times New Roman"/>
              </a:rPr>
              <a:t> </a:t>
            </a:r>
            <a:r>
              <a:rPr lang="en-US" sz="3400" dirty="0">
                <a:solidFill>
                  <a:schemeClr val="dk1"/>
                </a:solidFill>
                <a:latin typeface="Times New Roman"/>
                <a:ea typeface="Times New Roman"/>
                <a:cs typeface="Times New Roman"/>
                <a:sym typeface="Times New Roman"/>
              </a:rPr>
              <a:t>similar to </a:t>
            </a:r>
            <a:r>
              <a:rPr lang="en-US" sz="3400" i="1" dirty="0" smtClean="0">
                <a:solidFill>
                  <a:schemeClr val="dk1"/>
                </a:solidFill>
                <a:latin typeface="Times New Roman"/>
                <a:ea typeface="Times New Roman"/>
                <a:cs typeface="Times New Roman"/>
                <a:sym typeface="Times New Roman"/>
              </a:rPr>
              <a:t>Spirogyra </a:t>
            </a:r>
            <a:r>
              <a:rPr lang="en-US" sz="3400" i="1" dirty="0">
                <a:solidFill>
                  <a:schemeClr val="dk1"/>
                </a:solidFill>
                <a:latin typeface="Times New Roman"/>
                <a:ea typeface="Times New Roman"/>
                <a:cs typeface="Times New Roman"/>
                <a:sym typeface="Times New Roman"/>
              </a:rPr>
              <a:t>sp</a:t>
            </a:r>
            <a:r>
              <a:rPr lang="en-US" sz="3400" dirty="0">
                <a:solidFill>
                  <a:schemeClr val="dk1"/>
                </a:solidFill>
                <a:latin typeface="Times New Roman"/>
                <a:ea typeface="Times New Roman"/>
                <a:cs typeface="Times New Roman"/>
                <a:sym typeface="Times New Roman"/>
              </a:rPr>
              <a:t>.</a:t>
            </a:r>
          </a:p>
        </p:txBody>
      </p:sp>
      <p:pic>
        <p:nvPicPr>
          <p:cNvPr id="101" name="Shape 101"/>
          <p:cNvPicPr preferRelativeResize="0"/>
          <p:nvPr/>
        </p:nvPicPr>
        <p:blipFill>
          <a:blip r:embed="rId7">
            <a:alphaModFix/>
          </a:blip>
          <a:stretch>
            <a:fillRect/>
          </a:stretch>
        </p:blipFill>
        <p:spPr>
          <a:xfrm>
            <a:off x="14131628" y="9091927"/>
            <a:ext cx="16266219" cy="16259253"/>
          </a:xfrm>
          <a:prstGeom prst="rect">
            <a:avLst/>
          </a:prstGeom>
          <a:noFill/>
          <a:ln>
            <a:noFill/>
          </a:ln>
        </p:spPr>
      </p:pic>
      <p:grpSp>
        <p:nvGrpSpPr>
          <p:cNvPr id="2" name="Group 1"/>
          <p:cNvGrpSpPr/>
          <p:nvPr/>
        </p:nvGrpSpPr>
        <p:grpSpPr>
          <a:xfrm>
            <a:off x="1235375" y="26148495"/>
            <a:ext cx="12692145" cy="5350179"/>
            <a:chOff x="1235375" y="27905105"/>
            <a:chExt cx="12692145" cy="5350179"/>
          </a:xfrm>
        </p:grpSpPr>
        <p:pic>
          <p:nvPicPr>
            <p:cNvPr id="98" name="Shape 98"/>
            <p:cNvPicPr preferRelativeResize="0"/>
            <p:nvPr/>
          </p:nvPicPr>
          <p:blipFill rotWithShape="1">
            <a:blip r:embed="rId8">
              <a:alphaModFix/>
            </a:blip>
            <a:srcRect l="52993" t="47862" r="19070" b="16240"/>
            <a:stretch/>
          </p:blipFill>
          <p:spPr>
            <a:xfrm>
              <a:off x="1235375" y="27905105"/>
              <a:ext cx="7444164" cy="5350179"/>
            </a:xfrm>
            <a:prstGeom prst="rect">
              <a:avLst/>
            </a:prstGeom>
            <a:noFill/>
            <a:ln>
              <a:noFill/>
            </a:ln>
          </p:spPr>
        </p:pic>
        <p:sp>
          <p:nvSpPr>
            <p:cNvPr id="102" name="Shape 102"/>
            <p:cNvSpPr txBox="1"/>
            <p:nvPr/>
          </p:nvSpPr>
          <p:spPr>
            <a:xfrm>
              <a:off x="8679539" y="28057310"/>
              <a:ext cx="5247981" cy="1617000"/>
            </a:xfrm>
            <a:prstGeom prst="rect">
              <a:avLst/>
            </a:prstGeom>
            <a:noFill/>
            <a:ln>
              <a:noFill/>
            </a:ln>
          </p:spPr>
          <p:txBody>
            <a:bodyPr lIns="91425" tIns="91425" rIns="91425" bIns="91425" anchor="t" anchorCtr="0">
              <a:noAutofit/>
            </a:bodyPr>
            <a:lstStyle/>
            <a:p>
              <a:pPr marL="0" marR="0" lvl="0" indent="-69850" rtl="0">
                <a:lnSpc>
                  <a:spcPct val="115000"/>
                </a:lnSpc>
                <a:spcBef>
                  <a:spcPts val="0"/>
                </a:spcBef>
                <a:buClr>
                  <a:schemeClr val="dk1"/>
                </a:buClr>
                <a:buSzPct val="32352"/>
                <a:buFont typeface="Arial"/>
                <a:buNone/>
              </a:pPr>
              <a:r>
                <a:rPr lang="en-US" sz="3400" b="1" dirty="0" smtClean="0">
                  <a:solidFill>
                    <a:schemeClr val="dk1"/>
                  </a:solidFill>
                  <a:latin typeface="Times New Roman"/>
                  <a:ea typeface="Times New Roman"/>
                  <a:cs typeface="Times New Roman"/>
                  <a:sym typeface="Times New Roman"/>
                </a:rPr>
                <a:t>Figure </a:t>
              </a:r>
              <a:r>
                <a:rPr lang="en-US" sz="3400" dirty="0" smtClean="0">
                  <a:solidFill>
                    <a:schemeClr val="dk1"/>
                  </a:solidFill>
                  <a:latin typeface="Times New Roman"/>
                  <a:ea typeface="Times New Roman"/>
                  <a:cs typeface="Times New Roman"/>
                  <a:sym typeface="Times New Roman"/>
                </a:rPr>
                <a:t>1: T</a:t>
              </a:r>
              <a:r>
                <a:rPr lang="en-US" sz="3400" dirty="0" smtClean="0">
                  <a:solidFill>
                    <a:schemeClr val="dk1"/>
                  </a:solidFill>
                  <a:latin typeface="Times New Roman"/>
                  <a:ea typeface="Times New Roman"/>
                  <a:cs typeface="Times New Roman"/>
                  <a:sym typeface="Times New Roman"/>
                </a:rPr>
                <a:t>he </a:t>
              </a:r>
              <a:r>
                <a:rPr lang="en-US" sz="3400" dirty="0">
                  <a:solidFill>
                    <a:schemeClr val="dk1"/>
                  </a:solidFill>
                  <a:latin typeface="Times New Roman"/>
                  <a:ea typeface="Times New Roman"/>
                  <a:cs typeface="Times New Roman"/>
                  <a:sym typeface="Times New Roman"/>
                </a:rPr>
                <a:t>various sample sites where the algae was </a:t>
              </a:r>
              <a:r>
                <a:rPr lang="en-US" sz="3400" dirty="0" smtClean="0">
                  <a:solidFill>
                    <a:schemeClr val="dk1"/>
                  </a:solidFill>
                  <a:latin typeface="Times New Roman"/>
                  <a:ea typeface="Times New Roman"/>
                  <a:cs typeface="Times New Roman"/>
                  <a:sym typeface="Times New Roman"/>
                </a:rPr>
                <a:t>collected, indicating both salt and fresh water locations. </a:t>
              </a:r>
              <a:endParaRPr lang="en-US" sz="3400" dirty="0">
                <a:solidFill>
                  <a:schemeClr val="dk1"/>
                </a:solidFill>
                <a:latin typeface="Times New Roman"/>
                <a:ea typeface="Times New Roman"/>
                <a:cs typeface="Times New Roman"/>
                <a:sym typeface="Times New Roman"/>
              </a:endParaRPr>
            </a:p>
            <a:p>
              <a:pPr lvl="0">
                <a:spcBef>
                  <a:spcPts val="0"/>
                </a:spcBef>
                <a:buNone/>
              </a:pPr>
              <a:endParaRPr dirty="0"/>
            </a:p>
          </p:txBody>
        </p:sp>
      </p:grpSp>
      <p:sp>
        <p:nvSpPr>
          <p:cNvPr id="103" name="Shape 103"/>
          <p:cNvSpPr txBox="1"/>
          <p:nvPr/>
        </p:nvSpPr>
        <p:spPr>
          <a:xfrm>
            <a:off x="14131628" y="24996327"/>
            <a:ext cx="14984793" cy="2980800"/>
          </a:xfrm>
          <a:prstGeom prst="rect">
            <a:avLst/>
          </a:prstGeom>
          <a:noFill/>
          <a:ln>
            <a:noFill/>
          </a:ln>
        </p:spPr>
        <p:txBody>
          <a:bodyPr lIns="91425" tIns="91425" rIns="91425" bIns="91425" anchor="ctr" anchorCtr="0">
            <a:noAutofit/>
          </a:bodyPr>
          <a:lstStyle/>
          <a:p>
            <a:pPr marL="0" marR="0" lvl="0" indent="0" rtl="0">
              <a:lnSpc>
                <a:spcPct val="115000"/>
              </a:lnSpc>
              <a:spcBef>
                <a:spcPts val="0"/>
              </a:spcBef>
              <a:buNone/>
            </a:pPr>
            <a:r>
              <a:rPr lang="en-US" sz="3400" b="1" dirty="0" smtClean="0">
                <a:solidFill>
                  <a:schemeClr val="dk1"/>
                </a:solidFill>
                <a:latin typeface="Times New Roman"/>
                <a:ea typeface="Times New Roman"/>
                <a:cs typeface="Times New Roman"/>
                <a:sym typeface="Times New Roman"/>
              </a:rPr>
              <a:t>Figure 3:  </a:t>
            </a:r>
            <a:r>
              <a:rPr lang="en-US" sz="3400" dirty="0" smtClean="0">
                <a:solidFill>
                  <a:schemeClr val="dk1"/>
                </a:solidFill>
                <a:latin typeface="Times New Roman"/>
                <a:ea typeface="Times New Roman"/>
                <a:cs typeface="Times New Roman"/>
                <a:sym typeface="Times New Roman"/>
              </a:rPr>
              <a:t>The </a:t>
            </a:r>
            <a:r>
              <a:rPr lang="en-US" sz="3400" dirty="0">
                <a:solidFill>
                  <a:schemeClr val="dk1"/>
                </a:solidFill>
                <a:latin typeface="Times New Roman"/>
                <a:ea typeface="Times New Roman"/>
                <a:cs typeface="Times New Roman"/>
                <a:sym typeface="Times New Roman"/>
              </a:rPr>
              <a:t>phylogenetic tree groups the fern and moss </a:t>
            </a:r>
            <a:r>
              <a:rPr lang="en-US" sz="3400" dirty="0" smtClean="0">
                <a:solidFill>
                  <a:schemeClr val="dk1"/>
                </a:solidFill>
                <a:latin typeface="Times New Roman"/>
                <a:ea typeface="Times New Roman"/>
                <a:cs typeface="Times New Roman"/>
                <a:sym typeface="Times New Roman"/>
              </a:rPr>
              <a:t>reference data on </a:t>
            </a:r>
            <a:r>
              <a:rPr lang="en-US" sz="3400" dirty="0">
                <a:solidFill>
                  <a:schemeClr val="dk1"/>
                </a:solidFill>
                <a:latin typeface="Times New Roman"/>
                <a:ea typeface="Times New Roman"/>
                <a:cs typeface="Times New Roman"/>
                <a:sym typeface="Times New Roman"/>
              </a:rPr>
              <a:t>the left side of the tree, showing that these species are less evolved and older.  As the tree moves to the right, the algae samples together branch off and become more evolved, more recently. The algae </a:t>
            </a:r>
            <a:r>
              <a:rPr lang="en-US" sz="3400" dirty="0" smtClean="0">
                <a:solidFill>
                  <a:schemeClr val="dk1"/>
                </a:solidFill>
                <a:latin typeface="Times New Roman"/>
                <a:ea typeface="Times New Roman"/>
                <a:cs typeface="Times New Roman"/>
                <a:sym typeface="Times New Roman"/>
              </a:rPr>
              <a:t>samples’ BLAST matches are indicated on the same branches as our samples.  </a:t>
            </a:r>
            <a:endParaRPr lang="en-US" sz="3400" dirty="0">
              <a:solidFill>
                <a:schemeClr val="dk1"/>
              </a:solidFill>
              <a:latin typeface="Times New Roman"/>
              <a:ea typeface="Times New Roman"/>
              <a:cs typeface="Times New Roman"/>
              <a:sym typeface="Times New Roman"/>
            </a:endParaRPr>
          </a:p>
        </p:txBody>
      </p:sp>
      <p:grpSp>
        <p:nvGrpSpPr>
          <p:cNvPr id="3" name="Group 2"/>
          <p:cNvGrpSpPr/>
          <p:nvPr/>
        </p:nvGrpSpPr>
        <p:grpSpPr>
          <a:xfrm>
            <a:off x="14174458" y="4729819"/>
            <a:ext cx="14484763" cy="6201510"/>
            <a:chOff x="15991058" y="4751345"/>
            <a:chExt cx="14013943" cy="6201510"/>
          </a:xfrm>
        </p:grpSpPr>
        <p:pic>
          <p:nvPicPr>
            <p:cNvPr id="95" name="Shape 95"/>
            <p:cNvPicPr preferRelativeResize="0"/>
            <p:nvPr/>
          </p:nvPicPr>
          <p:blipFill rotWithShape="1">
            <a:blip r:embed="rId9">
              <a:alphaModFix/>
            </a:blip>
            <a:srcRect l="33014" t="26779" r="32050" b="21653"/>
            <a:stretch/>
          </p:blipFill>
          <p:spPr>
            <a:xfrm>
              <a:off x="15991058" y="4751345"/>
              <a:ext cx="6521963" cy="6201510"/>
            </a:xfrm>
            <a:prstGeom prst="rect">
              <a:avLst/>
            </a:prstGeom>
            <a:noFill/>
            <a:ln>
              <a:noFill/>
            </a:ln>
          </p:spPr>
        </p:pic>
        <p:sp>
          <p:nvSpPr>
            <p:cNvPr id="23" name="Shape 102"/>
            <p:cNvSpPr txBox="1"/>
            <p:nvPr/>
          </p:nvSpPr>
          <p:spPr>
            <a:xfrm>
              <a:off x="22631546" y="6153586"/>
              <a:ext cx="7373455" cy="1617000"/>
            </a:xfrm>
            <a:prstGeom prst="rect">
              <a:avLst/>
            </a:prstGeom>
            <a:noFill/>
            <a:ln>
              <a:noFill/>
            </a:ln>
          </p:spPr>
          <p:txBody>
            <a:bodyPr lIns="91425" tIns="91425" rIns="91425" bIns="91425" anchor="t" anchorCtr="0">
              <a:noAutofit/>
            </a:bodyPr>
            <a:lstStyle/>
            <a:p>
              <a:pPr marL="0" marR="0" lvl="0" indent="-69850" rtl="0">
                <a:lnSpc>
                  <a:spcPct val="115000"/>
                </a:lnSpc>
                <a:spcBef>
                  <a:spcPts val="0"/>
                </a:spcBef>
                <a:buClr>
                  <a:schemeClr val="dk1"/>
                </a:buClr>
                <a:buSzPct val="32352"/>
                <a:buFont typeface="Arial"/>
                <a:buNone/>
              </a:pPr>
              <a:r>
                <a:rPr lang="en-US" sz="3400" b="1" dirty="0" smtClean="0">
                  <a:solidFill>
                    <a:schemeClr val="dk1"/>
                  </a:solidFill>
                  <a:latin typeface="Times New Roman"/>
                  <a:ea typeface="Times New Roman"/>
                  <a:cs typeface="Times New Roman"/>
                  <a:sym typeface="Times New Roman"/>
                </a:rPr>
                <a:t>Figure </a:t>
              </a:r>
              <a:r>
                <a:rPr lang="en-US" sz="3400" dirty="0">
                  <a:solidFill>
                    <a:schemeClr val="dk1"/>
                  </a:solidFill>
                  <a:latin typeface="Times New Roman"/>
                  <a:ea typeface="Times New Roman"/>
                  <a:cs typeface="Times New Roman"/>
                  <a:sym typeface="Times New Roman"/>
                </a:rPr>
                <a:t>2</a:t>
              </a:r>
              <a:r>
                <a:rPr lang="en-US" sz="3400" dirty="0" smtClean="0">
                  <a:solidFill>
                    <a:schemeClr val="dk1"/>
                  </a:solidFill>
                  <a:latin typeface="Times New Roman"/>
                  <a:ea typeface="Times New Roman"/>
                  <a:cs typeface="Times New Roman"/>
                  <a:sym typeface="Times New Roman"/>
                </a:rPr>
                <a:t>: Gel electrophoresis results indicating which samples were amplified (green = able to be sequenced, red = unable to be sequenced)</a:t>
              </a:r>
              <a:endParaRPr lang="en-US" sz="3400" dirty="0">
                <a:solidFill>
                  <a:schemeClr val="dk1"/>
                </a:solidFill>
                <a:latin typeface="Times New Roman"/>
                <a:ea typeface="Times New Roman"/>
                <a:cs typeface="Times New Roman"/>
                <a:sym typeface="Times New Roman"/>
              </a:endParaRPr>
            </a:p>
            <a:p>
              <a:pPr lvl="0">
                <a:spcBef>
                  <a:spcPts val="0"/>
                </a:spcBef>
                <a:buNone/>
              </a:pPr>
              <a:endParaRPr dirty="0"/>
            </a:p>
          </p:txBody>
        </p:sp>
      </p:grpSp>
      <p:grpSp>
        <p:nvGrpSpPr>
          <p:cNvPr id="6" name="Group 5"/>
          <p:cNvGrpSpPr/>
          <p:nvPr/>
        </p:nvGrpSpPr>
        <p:grpSpPr>
          <a:xfrm>
            <a:off x="29573622" y="13692526"/>
            <a:ext cx="13688341" cy="8213800"/>
            <a:chOff x="29573622" y="14700286"/>
            <a:chExt cx="13688341" cy="8213800"/>
          </a:xfrm>
        </p:grpSpPr>
        <p:pic>
          <p:nvPicPr>
            <p:cNvPr id="97" name="Shape 97"/>
            <p:cNvPicPr preferRelativeResize="0"/>
            <p:nvPr/>
          </p:nvPicPr>
          <p:blipFill rotWithShape="1">
            <a:blip r:embed="rId10">
              <a:alphaModFix/>
            </a:blip>
            <a:srcRect l="17013" t="30427" r="33176" b="16581"/>
            <a:stretch/>
          </p:blipFill>
          <p:spPr>
            <a:xfrm>
              <a:off x="29573622" y="14700286"/>
              <a:ext cx="13664277" cy="6404139"/>
            </a:xfrm>
            <a:prstGeom prst="rect">
              <a:avLst/>
            </a:prstGeom>
            <a:noFill/>
            <a:ln>
              <a:noFill/>
            </a:ln>
          </p:spPr>
        </p:pic>
        <p:sp>
          <p:nvSpPr>
            <p:cNvPr id="25" name="Shape 103"/>
            <p:cNvSpPr txBox="1"/>
            <p:nvPr/>
          </p:nvSpPr>
          <p:spPr>
            <a:xfrm>
              <a:off x="29573622" y="21185162"/>
              <a:ext cx="13688341" cy="1728924"/>
            </a:xfrm>
            <a:prstGeom prst="rect">
              <a:avLst/>
            </a:prstGeom>
            <a:noFill/>
            <a:ln>
              <a:noFill/>
            </a:ln>
          </p:spPr>
          <p:txBody>
            <a:bodyPr lIns="91425" tIns="91425" rIns="91425" bIns="91425" anchor="ctr" anchorCtr="0">
              <a:noAutofit/>
            </a:bodyPr>
            <a:lstStyle/>
            <a:p>
              <a:pPr marL="0" marR="0" lvl="0" indent="0" rtl="0">
                <a:lnSpc>
                  <a:spcPct val="115000"/>
                </a:lnSpc>
                <a:spcBef>
                  <a:spcPts val="0"/>
                </a:spcBef>
                <a:buNone/>
              </a:pPr>
              <a:r>
                <a:rPr lang="en-US" sz="3400" b="1" dirty="0" smtClean="0">
                  <a:solidFill>
                    <a:schemeClr val="dk1"/>
                  </a:solidFill>
                  <a:latin typeface="Times New Roman"/>
                  <a:ea typeface="Times New Roman"/>
                  <a:cs typeface="Times New Roman"/>
                  <a:sym typeface="Times New Roman"/>
                </a:rPr>
                <a:t>Figure 4: </a:t>
              </a:r>
              <a:r>
                <a:rPr lang="en-US" sz="3400" dirty="0" smtClean="0">
                  <a:solidFill>
                    <a:schemeClr val="dk1"/>
                  </a:solidFill>
                  <a:latin typeface="Times New Roman"/>
                  <a:ea typeface="Times New Roman"/>
                  <a:cs typeface="Times New Roman"/>
                  <a:sym typeface="Times New Roman"/>
                </a:rPr>
                <a:t>MUSCLE alignment of BLAST results.  Banding patterns indicate sequence similarities and allow our 4 sequenced samples to be identified as different algal species.  </a:t>
              </a:r>
              <a:endParaRPr lang="en-US" sz="3400" dirty="0">
                <a:solidFill>
                  <a:schemeClr val="dk1"/>
                </a:solidFill>
                <a:latin typeface="Times New Roman"/>
                <a:ea typeface="Times New Roman"/>
                <a:cs typeface="Times New Roman"/>
                <a:sym typeface="Times New Roman"/>
              </a:endParaRPr>
            </a:p>
          </p:txBody>
        </p:sp>
      </p:grpSp>
      <p:grpSp>
        <p:nvGrpSpPr>
          <p:cNvPr id="5" name="Group 4"/>
          <p:cNvGrpSpPr/>
          <p:nvPr/>
        </p:nvGrpSpPr>
        <p:grpSpPr>
          <a:xfrm>
            <a:off x="29753665" y="22564044"/>
            <a:ext cx="11731219" cy="4154946"/>
            <a:chOff x="29753665" y="23221763"/>
            <a:chExt cx="11731219" cy="4154946"/>
          </a:xfrm>
        </p:grpSpPr>
        <p:pic>
          <p:nvPicPr>
            <p:cNvPr id="4" name="Picture 3"/>
            <p:cNvPicPr>
              <a:picLocks noChangeAspect="1"/>
            </p:cNvPicPr>
            <p:nvPr/>
          </p:nvPicPr>
          <p:blipFill rotWithShape="1">
            <a:blip r:embed="rId11"/>
            <a:srcRect l="5052" t="15233" r="42526" b="7293"/>
            <a:stretch/>
          </p:blipFill>
          <p:spPr>
            <a:xfrm>
              <a:off x="29753665" y="23221763"/>
              <a:ext cx="3748483" cy="4154946"/>
            </a:xfrm>
            <a:prstGeom prst="rect">
              <a:avLst/>
            </a:prstGeom>
          </p:spPr>
        </p:pic>
        <p:sp>
          <p:nvSpPr>
            <p:cNvPr id="27" name="Shape 103"/>
            <p:cNvSpPr txBox="1"/>
            <p:nvPr/>
          </p:nvSpPr>
          <p:spPr>
            <a:xfrm>
              <a:off x="33502148" y="24274383"/>
              <a:ext cx="7982736" cy="1728924"/>
            </a:xfrm>
            <a:prstGeom prst="rect">
              <a:avLst/>
            </a:prstGeom>
            <a:noFill/>
            <a:ln>
              <a:noFill/>
            </a:ln>
          </p:spPr>
          <p:txBody>
            <a:bodyPr lIns="91425" tIns="91425" rIns="91425" bIns="91425" anchor="ctr" anchorCtr="0">
              <a:noAutofit/>
            </a:bodyPr>
            <a:lstStyle/>
            <a:p>
              <a:pPr lvl="0">
                <a:lnSpc>
                  <a:spcPct val="115000"/>
                </a:lnSpc>
              </a:pPr>
              <a:r>
                <a:rPr lang="en-US" sz="3400" b="1" dirty="0" smtClean="0">
                  <a:solidFill>
                    <a:schemeClr val="dk1"/>
                  </a:solidFill>
                  <a:latin typeface="Times New Roman"/>
                  <a:ea typeface="Times New Roman"/>
                  <a:cs typeface="Times New Roman"/>
                  <a:sym typeface="Times New Roman"/>
                </a:rPr>
                <a:t>Figure 5: </a:t>
              </a:r>
              <a:r>
                <a:rPr lang="en-US" sz="3400" dirty="0" smtClean="0">
                  <a:solidFill>
                    <a:schemeClr val="dk1"/>
                  </a:solidFill>
                  <a:latin typeface="Times New Roman"/>
                  <a:ea typeface="Times New Roman"/>
                  <a:cs typeface="Times New Roman"/>
                  <a:sym typeface="Times New Roman"/>
                </a:rPr>
                <a:t>Sample PAQ-008, collected from </a:t>
              </a:r>
              <a:r>
                <a:rPr lang="en-US" sz="3400" dirty="0" err="1" smtClean="0">
                  <a:solidFill>
                    <a:schemeClr val="dk1"/>
                  </a:solidFill>
                  <a:latin typeface="Times New Roman"/>
                  <a:ea typeface="Times New Roman"/>
                  <a:cs typeface="Times New Roman"/>
                  <a:sym typeface="Times New Roman"/>
                </a:rPr>
                <a:t>Sumpwam’s</a:t>
              </a:r>
              <a:r>
                <a:rPr lang="en-US" sz="3400" dirty="0" smtClean="0">
                  <a:solidFill>
                    <a:schemeClr val="dk1"/>
                  </a:solidFill>
                  <a:latin typeface="Times New Roman"/>
                  <a:ea typeface="Times New Roman"/>
                  <a:cs typeface="Times New Roman"/>
                  <a:sym typeface="Times New Roman"/>
                </a:rPr>
                <a:t> Creek (freshwater) and identified via DNA Subway as </a:t>
              </a:r>
              <a:r>
                <a:rPr lang="en-US" sz="3400" i="1" dirty="0" err="1">
                  <a:solidFill>
                    <a:schemeClr val="dk1"/>
                  </a:solidFill>
                  <a:latin typeface="Times New Roman"/>
                  <a:ea typeface="Times New Roman"/>
                  <a:cs typeface="Times New Roman"/>
                  <a:sym typeface="Times New Roman"/>
                </a:rPr>
                <a:t>Kornmannia</a:t>
              </a:r>
              <a:r>
                <a:rPr lang="en-US" sz="3400" i="1" dirty="0">
                  <a:solidFill>
                    <a:schemeClr val="dk1"/>
                  </a:solidFill>
                  <a:latin typeface="Times New Roman"/>
                  <a:ea typeface="Times New Roman"/>
                  <a:cs typeface="Times New Roman"/>
                  <a:sym typeface="Times New Roman"/>
                </a:rPr>
                <a:t> </a:t>
              </a:r>
              <a:r>
                <a:rPr lang="en-US" sz="3400" i="1" dirty="0" err="1">
                  <a:solidFill>
                    <a:schemeClr val="dk1"/>
                  </a:solidFill>
                  <a:latin typeface="Times New Roman"/>
                  <a:ea typeface="Times New Roman"/>
                  <a:cs typeface="Times New Roman"/>
                  <a:sym typeface="Times New Roman"/>
                </a:rPr>
                <a:t>leptoderma</a:t>
              </a:r>
              <a:r>
                <a:rPr lang="en-US" sz="3400" i="1" dirty="0">
                  <a:solidFill>
                    <a:schemeClr val="dk1"/>
                  </a:solidFill>
                  <a:latin typeface="Times New Roman"/>
                  <a:ea typeface="Times New Roman"/>
                  <a:cs typeface="Times New Roman"/>
                  <a:sym typeface="Times New Roman"/>
                </a:rPr>
                <a:t> </a:t>
              </a:r>
              <a:endParaRPr lang="en-US" sz="3400" dirty="0">
                <a:solidFill>
                  <a:schemeClr val="dk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434</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Birone</dc:creator>
  <cp:lastModifiedBy>csdnet</cp:lastModifiedBy>
  <cp:revision>11</cp:revision>
  <dcterms:modified xsi:type="dcterms:W3CDTF">2017-06-06T17:17:39Z</dcterms:modified>
</cp:coreProperties>
</file>