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EF315-6953-4CB9-858F-3ADF7DD34183}" v="354" dt="2018-05-18T01:44:55.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17" d="100"/>
          <a:sy n="17" d="100"/>
        </p:scale>
        <p:origin x="1526" y="-24"/>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B886F5AF-6B0B-4626-BA97-9EF26EF510C9}"/>
    <pc:docChg chg="modSld">
      <pc:chgData name="Guest User" userId="" providerId="Windows Live" clId="Web-{B886F5AF-6B0B-4626-BA97-9EF26EF510C9}" dt="2018-05-18T17:07:17.608" v="78" actId="20577"/>
      <pc:docMkLst>
        <pc:docMk/>
      </pc:docMkLst>
      <pc:sldChg chg="modSp">
        <pc:chgData name="Guest User" userId="" providerId="Windows Live" clId="Web-{B886F5AF-6B0B-4626-BA97-9EF26EF510C9}" dt="2018-05-18T17:07:17.608" v="77" actId="20577"/>
        <pc:sldMkLst>
          <pc:docMk/>
          <pc:sldMk cId="644230223" sldId="264"/>
        </pc:sldMkLst>
        <pc:spChg chg="mod">
          <ac:chgData name="Guest User" userId="" providerId="Windows Live" clId="Web-{B886F5AF-6B0B-4626-BA97-9EF26EF510C9}" dt="2018-05-18T17:06:28.577" v="26" actId="20577"/>
          <ac:spMkLst>
            <pc:docMk/>
            <pc:sldMk cId="644230223" sldId="264"/>
            <ac:spMk id="2" creationId="{00000000-0000-0000-0000-000000000000}"/>
          </ac:spMkLst>
        </pc:spChg>
        <pc:spChg chg="mod">
          <ac:chgData name="Guest User" userId="" providerId="Windows Live" clId="Web-{B886F5AF-6B0B-4626-BA97-9EF26EF510C9}" dt="2018-05-18T17:07:17.608" v="77" actId="20577"/>
          <ac:spMkLst>
            <pc:docMk/>
            <pc:sldMk cId="644230223" sldId="264"/>
            <ac:spMk id="54" creationId="{00000000-0000-0000-0000-000000000000}"/>
          </ac:spMkLst>
        </pc:spChg>
      </pc:sldChg>
    </pc:docChg>
  </pc:docChgLst>
  <pc:docChgLst>
    <pc:chgData name="Guest User" providerId="Windows Live" clId="Web-{4E72895C-FEAB-4F32-9A5E-E5CD5F6E9662}"/>
    <pc:docChg chg="modSld">
      <pc:chgData name="Guest User" userId="" providerId="Windows Live" clId="Web-{4E72895C-FEAB-4F32-9A5E-E5CD5F6E9662}" dt="2018-05-18T17:16:46.308" v="50" actId="1076"/>
      <pc:docMkLst>
        <pc:docMk/>
      </pc:docMkLst>
      <pc:sldChg chg="modSp">
        <pc:chgData name="Guest User" userId="" providerId="Windows Live" clId="Web-{4E72895C-FEAB-4F32-9A5E-E5CD5F6E9662}" dt="2018-05-18T17:16:46.308" v="50" actId="1076"/>
        <pc:sldMkLst>
          <pc:docMk/>
          <pc:sldMk cId="644230223" sldId="264"/>
        </pc:sldMkLst>
        <pc:spChg chg="mod">
          <ac:chgData name="Guest User" userId="" providerId="Windows Live" clId="Web-{4E72895C-FEAB-4F32-9A5E-E5CD5F6E9662}" dt="2018-05-18T17:04:35.171" v="2" actId="20577"/>
          <ac:spMkLst>
            <pc:docMk/>
            <pc:sldMk cId="644230223" sldId="264"/>
            <ac:spMk id="2" creationId="{00000000-0000-0000-0000-000000000000}"/>
          </ac:spMkLst>
        </pc:spChg>
        <pc:graphicFrameChg chg="mod">
          <ac:chgData name="Guest User" userId="" providerId="Windows Live" clId="Web-{4E72895C-FEAB-4F32-9A5E-E5CD5F6E9662}" dt="2018-05-18T17:16:08.104" v="40" actId="1076"/>
          <ac:graphicFrameMkLst>
            <pc:docMk/>
            <pc:sldMk cId="644230223" sldId="264"/>
            <ac:graphicFrameMk id="10" creationId="{00000000-0000-0000-0000-000000000000}"/>
          </ac:graphicFrameMkLst>
        </pc:graphicFrameChg>
        <pc:picChg chg="mod">
          <ac:chgData name="Guest User" userId="" providerId="Windows Live" clId="Web-{4E72895C-FEAB-4F32-9A5E-E5CD5F6E9662}" dt="2018-05-18T17:16:30.963" v="45" actId="1076"/>
          <ac:picMkLst>
            <pc:docMk/>
            <pc:sldMk cId="644230223" sldId="264"/>
            <ac:picMk id="5" creationId="{46B5830E-E40C-4A45-BC41-85762BFD442E}"/>
          </ac:picMkLst>
        </pc:picChg>
        <pc:picChg chg="mod">
          <ac:chgData name="Guest User" userId="" providerId="Windows Live" clId="Web-{4E72895C-FEAB-4F32-9A5E-E5CD5F6E9662}" dt="2018-05-18T17:16:36.963" v="47" actId="1076"/>
          <ac:picMkLst>
            <pc:docMk/>
            <pc:sldMk cId="644230223" sldId="264"/>
            <ac:picMk id="6" creationId="{7112E366-1667-4965-8CD7-A2512EDAAE59}"/>
          </ac:picMkLst>
        </pc:picChg>
        <pc:picChg chg="mod">
          <ac:chgData name="Guest User" userId="" providerId="Windows Live" clId="Web-{4E72895C-FEAB-4F32-9A5E-E5CD5F6E9662}" dt="2018-05-18T17:16:17.807" v="43" actId="1076"/>
          <ac:picMkLst>
            <pc:docMk/>
            <pc:sldMk cId="644230223" sldId="264"/>
            <ac:picMk id="8" creationId="{163BF65E-86B4-4AA8-8614-5B55ACFE0460}"/>
          </ac:picMkLst>
        </pc:picChg>
        <pc:picChg chg="mod">
          <ac:chgData name="Guest User" userId="" providerId="Windows Live" clId="Web-{4E72895C-FEAB-4F32-9A5E-E5CD5F6E9662}" dt="2018-05-18T17:16:40.682" v="49" actId="1076"/>
          <ac:picMkLst>
            <pc:docMk/>
            <pc:sldMk cId="644230223" sldId="264"/>
            <ac:picMk id="9" creationId="{7FA8BF40-1C1D-445C-8F7C-09625F857206}"/>
          </ac:picMkLst>
        </pc:picChg>
        <pc:picChg chg="mod">
          <ac:chgData name="Guest User" userId="" providerId="Windows Live" clId="Web-{4E72895C-FEAB-4F32-9A5E-E5CD5F6E9662}" dt="2018-05-18T17:16:46.308" v="50" actId="1076"/>
          <ac:picMkLst>
            <pc:docMk/>
            <pc:sldMk cId="644230223" sldId="264"/>
            <ac:picMk id="14" creationId="{B45DB07A-B3C1-444E-A96A-E36DCF9F410F}"/>
          </ac:picMkLst>
        </pc:picChg>
        <pc:picChg chg="mod">
          <ac:chgData name="Guest User" userId="" providerId="Windows Live" clId="Web-{4E72895C-FEAB-4F32-9A5E-E5CD5F6E9662}" dt="2018-05-18T17:16:27.667" v="44" actId="1076"/>
          <ac:picMkLst>
            <pc:docMk/>
            <pc:sldMk cId="644230223" sldId="264"/>
            <ac:picMk id="1026" creationId="{00000000-0000-0000-0000-000000000000}"/>
          </ac:picMkLst>
        </pc:picChg>
        <pc:picChg chg="mod">
          <ac:chgData name="Guest User" userId="" providerId="Windows Live" clId="Web-{4E72895C-FEAB-4F32-9A5E-E5CD5F6E9662}" dt="2018-05-18T17:16:33.229" v="46" actId="1076"/>
          <ac:picMkLst>
            <pc:docMk/>
            <pc:sldMk cId="644230223" sldId="264"/>
            <ac:picMk id="1028" creationId="{00000000-0000-0000-0000-000000000000}"/>
          </ac:picMkLst>
        </pc:picChg>
      </pc:sldChg>
    </pc:docChg>
  </pc:docChgLst>
  <pc:docChgLst>
    <pc:chgData name="Guest User" providerId="Windows Live" clId="Web-{376BF8D8-2F7A-4036-91BC-65658C95DD86}"/>
    <pc:docChg chg="modSld">
      <pc:chgData name="Guest User" userId="" providerId="Windows Live" clId="Web-{376BF8D8-2F7A-4036-91BC-65658C95DD86}" dt="2018-05-18T00:03:41.610" v="1078" actId="20577"/>
      <pc:docMkLst>
        <pc:docMk/>
      </pc:docMkLst>
      <pc:sldChg chg="delSp modSp">
        <pc:chgData name="Guest User" userId="" providerId="Windows Live" clId="Web-{376BF8D8-2F7A-4036-91BC-65658C95DD86}" dt="2018-05-18T00:03:41.610" v="1078" actId="20577"/>
        <pc:sldMkLst>
          <pc:docMk/>
          <pc:sldMk cId="644230223" sldId="264"/>
        </pc:sldMkLst>
        <pc:spChg chg="mod">
          <ac:chgData name="Guest User" userId="" providerId="Windows Live" clId="Web-{376BF8D8-2F7A-4036-91BC-65658C95DD86}" dt="2018-05-18T00:03:41.610" v="1078" actId="20577"/>
          <ac:spMkLst>
            <pc:docMk/>
            <pc:sldMk cId="644230223" sldId="264"/>
            <ac:spMk id="54" creationId="{00000000-0000-0000-0000-000000000000}"/>
          </ac:spMkLst>
        </pc:spChg>
        <pc:spChg chg="mod">
          <ac:chgData name="Guest User" userId="" providerId="Windows Live" clId="Web-{376BF8D8-2F7A-4036-91BC-65658C95DD86}" dt="2018-05-17T23:54:23.711" v="573" actId="20577"/>
          <ac:spMkLst>
            <pc:docMk/>
            <pc:sldMk cId="644230223" sldId="264"/>
            <ac:spMk id="56" creationId="{00000000-0000-0000-0000-000000000000}"/>
          </ac:spMkLst>
        </pc:spChg>
        <pc:picChg chg="del">
          <ac:chgData name="Guest User" userId="" providerId="Windows Live" clId="Web-{376BF8D8-2F7A-4036-91BC-65658C95DD86}" dt="2018-05-17T23:22:27.807" v="0" actId="20577"/>
          <ac:picMkLst>
            <pc:docMk/>
            <pc:sldMk cId="644230223" sldId="264"/>
            <ac:picMk id="17" creationId="{F88010EC-BF9A-477B-A610-5F41374AA8DF}"/>
          </ac:picMkLst>
        </pc:picChg>
      </pc:sldChg>
    </pc:docChg>
  </pc:docChgLst>
  <pc:docChgLst>
    <pc:chgData name="tenzin jangchup" userId="b2b93be281598d42" providerId="Windows Live" clId="Web-{FAAF3F66-0EA8-4EC3-845C-6596182FE64B}"/>
    <pc:docChg chg="modSld">
      <pc:chgData name="tenzin jangchup" userId="b2b93be281598d42" providerId="Windows Live" clId="Web-{FAAF3F66-0EA8-4EC3-845C-6596182FE64B}" dt="2018-05-18T17:17:22.635" v="147" actId="1076"/>
      <pc:docMkLst>
        <pc:docMk/>
      </pc:docMkLst>
      <pc:sldChg chg="addSp modSp">
        <pc:chgData name="tenzin jangchup" userId="b2b93be281598d42" providerId="Windows Live" clId="Web-{FAAF3F66-0EA8-4EC3-845C-6596182FE64B}" dt="2018-05-18T17:17:22.635" v="147" actId="1076"/>
        <pc:sldMkLst>
          <pc:docMk/>
          <pc:sldMk cId="644230223" sldId="264"/>
        </pc:sldMkLst>
        <pc:spChg chg="mod">
          <ac:chgData name="tenzin jangchup" userId="b2b93be281598d42" providerId="Windows Live" clId="Web-{FAAF3F66-0EA8-4EC3-845C-6596182FE64B}" dt="2018-05-18T17:15:26.995" v="132" actId="1076"/>
          <ac:spMkLst>
            <pc:docMk/>
            <pc:sldMk cId="644230223" sldId="264"/>
            <ac:spMk id="54" creationId="{00000000-0000-0000-0000-000000000000}"/>
          </ac:spMkLst>
        </pc:spChg>
        <pc:spChg chg="mod">
          <ac:chgData name="tenzin jangchup" userId="b2b93be281598d42" providerId="Windows Live" clId="Web-{FAAF3F66-0EA8-4EC3-845C-6596182FE64B}" dt="2018-05-18T17:08:53.232" v="77" actId="20577"/>
          <ac:spMkLst>
            <pc:docMk/>
            <pc:sldMk cId="644230223" sldId="264"/>
            <ac:spMk id="55" creationId="{00000000-0000-0000-0000-000000000000}"/>
          </ac:spMkLst>
        </pc:spChg>
        <pc:graphicFrameChg chg="mod modGraphic">
          <ac:chgData name="tenzin jangchup" userId="b2b93be281598d42" providerId="Windows Live" clId="Web-{FAAF3F66-0EA8-4EC3-845C-6596182FE64B}" dt="2018-05-18T17:16:49.995" v="140" actId="1076"/>
          <ac:graphicFrameMkLst>
            <pc:docMk/>
            <pc:sldMk cId="644230223" sldId="264"/>
            <ac:graphicFrameMk id="10" creationId="{00000000-0000-0000-0000-000000000000}"/>
          </ac:graphicFrameMkLst>
        </pc:graphicFrameChg>
        <pc:picChg chg="mod">
          <ac:chgData name="tenzin jangchup" userId="b2b93be281598d42" providerId="Windows Live" clId="Web-{FAAF3F66-0EA8-4EC3-845C-6596182FE64B}" dt="2018-05-18T17:16:43.542" v="138" actId="1076"/>
          <ac:picMkLst>
            <pc:docMk/>
            <pc:sldMk cId="644230223" sldId="264"/>
            <ac:picMk id="5" creationId="{46B5830E-E40C-4A45-BC41-85762BFD442E}"/>
          </ac:picMkLst>
        </pc:picChg>
        <pc:picChg chg="mod">
          <ac:chgData name="tenzin jangchup" userId="b2b93be281598d42" providerId="Windows Live" clId="Web-{FAAF3F66-0EA8-4EC3-845C-6596182FE64B}" dt="2018-05-18T17:17:02.229" v="143" actId="1076"/>
          <ac:picMkLst>
            <pc:docMk/>
            <pc:sldMk cId="644230223" sldId="264"/>
            <ac:picMk id="6" creationId="{7112E366-1667-4965-8CD7-A2512EDAAE59}"/>
          </ac:picMkLst>
        </pc:picChg>
        <pc:picChg chg="add mod">
          <ac:chgData name="tenzin jangchup" userId="b2b93be281598d42" providerId="Windows Live" clId="Web-{FAAF3F66-0EA8-4EC3-845C-6596182FE64B}" dt="2018-05-18T17:17:09.620" v="144" actId="1076"/>
          <ac:picMkLst>
            <pc:docMk/>
            <pc:sldMk cId="644230223" sldId="264"/>
            <ac:picMk id="8" creationId="{163BF65E-86B4-4AA8-8614-5B55ACFE0460}"/>
          </ac:picMkLst>
        </pc:picChg>
        <pc:picChg chg="mod">
          <ac:chgData name="tenzin jangchup" userId="b2b93be281598d42" providerId="Windows Live" clId="Web-{FAAF3F66-0EA8-4EC3-845C-6596182FE64B}" dt="2018-05-18T17:17:16.994" v="146" actId="1076"/>
          <ac:picMkLst>
            <pc:docMk/>
            <pc:sldMk cId="644230223" sldId="264"/>
            <ac:picMk id="9" creationId="{7FA8BF40-1C1D-445C-8F7C-09625F857206}"/>
          </ac:picMkLst>
        </pc:picChg>
        <pc:picChg chg="mod">
          <ac:chgData name="tenzin jangchup" userId="b2b93be281598d42" providerId="Windows Live" clId="Web-{FAAF3F66-0EA8-4EC3-845C-6596182FE64B}" dt="2018-05-18T17:17:22.635" v="147" actId="1076"/>
          <ac:picMkLst>
            <pc:docMk/>
            <pc:sldMk cId="644230223" sldId="264"/>
            <ac:picMk id="14" creationId="{B45DB07A-B3C1-444E-A96A-E36DCF9F410F}"/>
          </ac:picMkLst>
        </pc:picChg>
        <pc:picChg chg="mod">
          <ac:chgData name="tenzin jangchup" userId="b2b93be281598d42" providerId="Windows Live" clId="Web-{FAAF3F66-0EA8-4EC3-845C-6596182FE64B}" dt="2018-05-18T17:16:54.870" v="141" actId="1076"/>
          <ac:picMkLst>
            <pc:docMk/>
            <pc:sldMk cId="644230223" sldId="264"/>
            <ac:picMk id="1026" creationId="{00000000-0000-0000-0000-000000000000}"/>
          </ac:picMkLst>
        </pc:picChg>
        <pc:picChg chg="mod">
          <ac:chgData name="tenzin jangchup" userId="b2b93be281598d42" providerId="Windows Live" clId="Web-{FAAF3F66-0EA8-4EC3-845C-6596182FE64B}" dt="2018-05-18T17:16:58.541" v="142" actId="1076"/>
          <ac:picMkLst>
            <pc:docMk/>
            <pc:sldMk cId="644230223" sldId="264"/>
            <ac:picMk id="1028" creationId="{00000000-0000-0000-0000-000000000000}"/>
          </ac:picMkLst>
        </pc:picChg>
      </pc:sldChg>
    </pc:docChg>
  </pc:docChgLst>
  <pc:docChgLst>
    <pc:chgData name="tenzin jangchup" userId="b2b93be281598d42" providerId="LiveId" clId="{733EF315-6953-4CB9-858F-3ADF7DD34183}"/>
    <pc:docChg chg="custSel modSld">
      <pc:chgData name="tenzin jangchup" userId="b2b93be281598d42" providerId="LiveId" clId="{733EF315-6953-4CB9-858F-3ADF7DD34183}" dt="2018-05-18T01:50:22.100" v="541" actId="20577"/>
      <pc:docMkLst>
        <pc:docMk/>
      </pc:docMkLst>
      <pc:sldChg chg="modSp">
        <pc:chgData name="tenzin jangchup" userId="b2b93be281598d42" providerId="LiveId" clId="{733EF315-6953-4CB9-858F-3ADF7DD34183}" dt="2018-05-18T01:50:22.100" v="541" actId="20577"/>
        <pc:sldMkLst>
          <pc:docMk/>
          <pc:sldMk cId="644230223" sldId="264"/>
        </pc:sldMkLst>
        <pc:spChg chg="mod">
          <ac:chgData name="tenzin jangchup" userId="b2b93be281598d42" providerId="LiveId" clId="{733EF315-6953-4CB9-858F-3ADF7DD34183}" dt="2018-05-18T01:50:22.100" v="541" actId="20577"/>
          <ac:spMkLst>
            <pc:docMk/>
            <pc:sldMk cId="644230223" sldId="264"/>
            <ac:spMk id="2" creationId="{00000000-0000-0000-0000-000000000000}"/>
          </ac:spMkLst>
        </pc:spChg>
        <pc:spChg chg="mod">
          <ac:chgData name="tenzin jangchup" userId="b2b93be281598d42" providerId="LiveId" clId="{733EF315-6953-4CB9-858F-3ADF7DD34183}" dt="2018-05-18T00:33:55.747" v="343" actId="20577"/>
          <ac:spMkLst>
            <pc:docMk/>
            <pc:sldMk cId="644230223" sldId="264"/>
            <ac:spMk id="56" creationId="{00000000-0000-0000-0000-000000000000}"/>
          </ac:spMkLst>
        </pc:spChg>
      </pc:sldChg>
    </pc:docChg>
  </pc:docChgLst>
  <pc:docChgLst>
    <pc:chgData name="Guest User" providerId="Windows Live" clId="Web-{ABA8BE89-C479-472E-9EAC-189752FE94F3}"/>
    <pc:docChg chg="modSld">
      <pc:chgData name="Guest User" userId="" providerId="Windows Live" clId="Web-{ABA8BE89-C479-472E-9EAC-189752FE94F3}" dt="2018-05-18T01:20:35.010" v="231" actId="20577"/>
      <pc:docMkLst>
        <pc:docMk/>
      </pc:docMkLst>
      <pc:sldChg chg="modSp">
        <pc:chgData name="Guest User" userId="" providerId="Windows Live" clId="Web-{ABA8BE89-C479-472E-9EAC-189752FE94F3}" dt="2018-05-18T01:20:35.010" v="230" actId="20577"/>
        <pc:sldMkLst>
          <pc:docMk/>
          <pc:sldMk cId="644230223" sldId="264"/>
        </pc:sldMkLst>
        <pc:spChg chg="mod">
          <ac:chgData name="Guest User" userId="" providerId="Windows Live" clId="Web-{ABA8BE89-C479-472E-9EAC-189752FE94F3}" dt="2018-05-18T01:20:35.010" v="230" actId="20577"/>
          <ac:spMkLst>
            <pc:docMk/>
            <pc:sldMk cId="644230223" sldId="264"/>
            <ac:spMk id="55" creationId="{00000000-0000-0000-0000-000000000000}"/>
          </ac:spMkLst>
        </pc:spChg>
        <pc:picChg chg="mod">
          <ac:chgData name="Guest User" userId="" providerId="Windows Live" clId="Web-{ABA8BE89-C479-472E-9EAC-189752FE94F3}" dt="2018-05-18T00:56:08.081" v="1" actId="1076"/>
          <ac:picMkLst>
            <pc:docMk/>
            <pc:sldMk cId="644230223" sldId="264"/>
            <ac:picMk id="5" creationId="{46B5830E-E40C-4A45-BC41-85762BFD442E}"/>
          </ac:picMkLst>
        </pc:picChg>
        <pc:picChg chg="mod">
          <ac:chgData name="Guest User" userId="" providerId="Windows Live" clId="Web-{ABA8BE89-C479-472E-9EAC-189752FE94F3}" dt="2018-05-18T00:56:01.456" v="0" actId="1076"/>
          <ac:picMkLst>
            <pc:docMk/>
            <pc:sldMk cId="644230223" sldId="264"/>
            <ac:picMk id="6" creationId="{7112E366-1667-4965-8CD7-A2512EDAAE59}"/>
          </ac:picMkLst>
        </pc:picChg>
        <pc:picChg chg="mod">
          <ac:chgData name="Guest User" userId="" providerId="Windows Live" clId="Web-{ABA8BE89-C479-472E-9EAC-189752FE94F3}" dt="2018-05-18T00:56:16.676" v="3" actId="1076"/>
          <ac:picMkLst>
            <pc:docMk/>
            <pc:sldMk cId="644230223" sldId="264"/>
            <ac:picMk id="9" creationId="{7FA8BF40-1C1D-445C-8F7C-09625F857206}"/>
          </ac:picMkLst>
        </pc:picChg>
        <pc:picChg chg="mod">
          <ac:chgData name="Guest User" userId="" providerId="Windows Live" clId="Web-{ABA8BE89-C479-472E-9EAC-189752FE94F3}" dt="2018-05-18T00:56:10.941" v="2" actId="1076"/>
          <ac:picMkLst>
            <pc:docMk/>
            <pc:sldMk cId="644230223" sldId="264"/>
            <ac:picMk id="102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5/18/2018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ing.com/cr?IG=04EB4AB0E0EC4BEDBF8B88444976BA41&amp;CID=1E2D4A9FCE3868BC167D4176CF9769E7&amp;rd=1&amp;h=TWJQkiqvJe8dvV-xXAICcFjpXWfjs6zQx3IMCPO_Dis&amp;v=1&amp;r=https://www.researchgate.net/post/How_to_purify_contaminated_DNA&amp;p=DevEx.LB.1,5069.1" TargetMode="Externa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hyperlink" Target="http://www.idtdna.com/pages/education/decoded/article/could-your-pcr-be-affected-by-contamination" TargetMode="External"/><Relationship Id="rId7" Type="http://schemas.openxmlformats.org/officeDocument/2006/relationships/hyperlink" Target="http://www.globalissues.org/article/170/why-is-biodiversity-important-who-cares" TargetMode="External"/><Relationship Id="rId12" Type="http://schemas.openxmlformats.org/officeDocument/2006/relationships/image" Target="../media/image2.jpg"/><Relationship Id="rId17" Type="http://schemas.openxmlformats.org/officeDocument/2006/relationships/image" Target="../media/image7.jpe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sustainability.asu.edu/biodiversityoutcomes/biodiversity-introduction/" TargetMode="External"/><Relationship Id="rId11" Type="http://schemas.openxmlformats.org/officeDocument/2006/relationships/hyperlink" Target="https://www.ncbi.nlm.nih.gov/pmc/articles/PMC1691236/" TargetMode="External"/><Relationship Id="rId5" Type="http://schemas.openxmlformats.org/officeDocument/2006/relationships/hyperlink" Target="https://link.springer.com/article/10.1023/A:1008891901953" TargetMode="External"/><Relationship Id="rId15" Type="http://schemas.openxmlformats.org/officeDocument/2006/relationships/image" Target="../media/image5.png"/><Relationship Id="rId10" Type="http://schemas.openxmlformats.org/officeDocument/2006/relationships/hyperlink" Target="http://spasb.ro/index.php/spasb/article/view/2176" TargetMode="External"/><Relationship Id="rId19" Type="http://schemas.openxmlformats.org/officeDocument/2006/relationships/image" Target="../media/image9.png"/><Relationship Id="rId4" Type="http://schemas.openxmlformats.org/officeDocument/2006/relationships/hyperlink" Target="https://sustainableunh.unh.edu/beibackground" TargetMode="External"/><Relationship Id="rId9" Type="http://schemas.openxmlformats.org/officeDocument/2006/relationships/hyperlink" Target="http://rstb.royalsocietypublishing.org/content/360/1462/1847" TargetMode="Externa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a:t>                      </a:t>
            </a:r>
          </a:p>
          <a:p>
            <a:endParaRPr lang="en-US" dirty="0"/>
          </a:p>
        </p:txBody>
      </p:sp>
      <p:sp>
        <p:nvSpPr>
          <p:cNvPr id="12" name="Text Box 14"/>
          <p:cNvSpPr txBox="1">
            <a:spLocks noChangeArrowheads="1"/>
          </p:cNvSpPr>
          <p:nvPr/>
        </p:nvSpPr>
        <p:spPr bwMode="auto">
          <a:xfrm>
            <a:off x="10493375" y="188488"/>
            <a:ext cx="28886729" cy="4262705"/>
          </a:xfrm>
          <a:prstGeom prst="rect">
            <a:avLst/>
          </a:prstGeom>
          <a:noFill/>
          <a:ln w="9525">
            <a:noFill/>
            <a:miter lim="800000"/>
            <a:headEnd/>
            <a:tailEnd/>
          </a:ln>
          <a:effectLst/>
        </p:spPr>
        <p:txBody>
          <a:bodyPr wrap="square">
            <a:spAutoFit/>
          </a:bodyPr>
          <a:lstStyle/>
          <a:p>
            <a:pPr defTabSz="4389438"/>
            <a:r>
              <a:rPr lang="en-US" sz="9600" i="1" dirty="0"/>
              <a:t>The Biodiversity of Ants in Prospect Park</a:t>
            </a:r>
          </a:p>
          <a:p>
            <a:pPr defTabSz="4389438"/>
            <a:endParaRPr lang="en-US" sz="17500" dirty="0"/>
          </a:p>
        </p:txBody>
      </p:sp>
      <p:sp>
        <p:nvSpPr>
          <p:cNvPr id="25" name="TextBox 24"/>
          <p:cNvSpPr txBox="1"/>
          <p:nvPr/>
        </p:nvSpPr>
        <p:spPr>
          <a:xfrm>
            <a:off x="11399675" y="3848430"/>
            <a:ext cx="21257467" cy="840711"/>
          </a:xfrm>
          <a:prstGeom prst="rect">
            <a:avLst/>
          </a:prstGeom>
          <a:noFill/>
        </p:spPr>
        <p:txBody>
          <a:bodyPr wrap="square" lIns="101059" tIns="50530" rIns="101059" bIns="50530" rtlCol="0">
            <a:spAutoFit/>
          </a:bodyPr>
          <a:lstStyle/>
          <a:p>
            <a:r>
              <a:rPr lang="en-US" sz="4800" dirty="0"/>
              <a:t>High School for Health Professions and Human Services</a:t>
            </a:r>
            <a:r>
              <a:rPr lang="en-US" sz="4800" baseline="30000" dirty="0"/>
              <a:t>1</a:t>
            </a:r>
            <a:r>
              <a:rPr lang="en-US" sz="4800" dirty="0"/>
              <a:t>, Harlem DNA Lab</a:t>
            </a:r>
            <a:r>
              <a:rPr lang="en-US" sz="4800" baseline="30000" dirty="0"/>
              <a:t>2</a:t>
            </a:r>
            <a:r>
              <a:rPr lang="en-US" sz="4800" i="1" dirty="0"/>
              <a:t> </a:t>
            </a:r>
          </a:p>
        </p:txBody>
      </p:sp>
      <p:sp>
        <p:nvSpPr>
          <p:cNvPr id="26" name="TextBox 25"/>
          <p:cNvSpPr txBox="1"/>
          <p:nvPr/>
        </p:nvSpPr>
        <p:spPr>
          <a:xfrm>
            <a:off x="6832857" y="1930994"/>
            <a:ext cx="27497751" cy="3272146"/>
          </a:xfrm>
          <a:prstGeom prst="rect">
            <a:avLst/>
          </a:prstGeom>
          <a:noFill/>
        </p:spPr>
        <p:txBody>
          <a:bodyPr wrap="square" lIns="101059" tIns="50530" rIns="101059" bIns="50530" rtlCol="0">
            <a:spAutoFit/>
          </a:bodyPr>
          <a:lstStyle/>
          <a:p>
            <a:pPr algn="ctr"/>
            <a:r>
              <a:rPr lang="en-US" sz="6000" dirty="0" err="1"/>
              <a:t>Hawa</a:t>
            </a:r>
            <a:r>
              <a:rPr lang="en-US" sz="6000" dirty="0"/>
              <a:t> </a:t>
            </a:r>
            <a:r>
              <a:rPr lang="en-US" sz="6000" dirty="0" err="1"/>
              <a:t>Balde</a:t>
            </a:r>
            <a:r>
              <a:rPr lang="en-US" sz="6000" dirty="0"/>
              <a:t>, </a:t>
            </a:r>
            <a:r>
              <a:rPr lang="en-US" sz="6000" dirty="0" err="1"/>
              <a:t>Jhoana</a:t>
            </a:r>
            <a:r>
              <a:rPr lang="en-US" sz="6000" dirty="0"/>
              <a:t> Orellana, </a:t>
            </a:r>
            <a:r>
              <a:rPr lang="en-US" sz="6000" dirty="0" err="1"/>
              <a:t>Mahbub</a:t>
            </a:r>
            <a:r>
              <a:rPr lang="en-US" sz="6000" dirty="0"/>
              <a:t> </a:t>
            </a:r>
            <a:r>
              <a:rPr lang="en-US" sz="6000" dirty="0" err="1"/>
              <a:t>Haque</a:t>
            </a:r>
            <a:r>
              <a:rPr lang="en-US" sz="6000" dirty="0"/>
              <a:t>, Tenzin </a:t>
            </a:r>
            <a:r>
              <a:rPr lang="en-US" sz="6000" dirty="0" err="1"/>
              <a:t>Jangchup</a:t>
            </a:r>
            <a:endParaRPr lang="en-US" sz="6000" dirty="0"/>
          </a:p>
          <a:p>
            <a:pPr algn="ctr"/>
            <a:r>
              <a:rPr lang="en-US" sz="6000" dirty="0"/>
              <a:t> Mentor: Mrs. </a:t>
            </a:r>
            <a:r>
              <a:rPr lang="en-US" sz="6000" dirty="0" err="1"/>
              <a:t>Apilan</a:t>
            </a:r>
            <a:endParaRPr lang="en-US" sz="6000" dirty="0"/>
          </a:p>
          <a:p>
            <a:endParaRPr lang="en-US" dirty="0"/>
          </a:p>
        </p:txBody>
      </p:sp>
      <p:pic>
        <p:nvPicPr>
          <p:cNvPr id="28" name="Picture 27"/>
          <p:cNvPicPr>
            <a:picLocks noChangeAspect="1"/>
          </p:cNvPicPr>
          <p:nvPr/>
        </p:nvPicPr>
        <p:blipFill>
          <a:blip r:embed="rId2"/>
          <a:stretch>
            <a:fillRect/>
          </a:stretch>
        </p:blipFill>
        <p:spPr>
          <a:xfrm>
            <a:off x="856858" y="428069"/>
            <a:ext cx="5352977" cy="3138998"/>
          </a:xfrm>
          <a:prstGeom prst="rect">
            <a:avLst/>
          </a:prstGeom>
        </p:spPr>
      </p:pic>
      <p:sp>
        <p:nvSpPr>
          <p:cNvPr id="2" name="TextBox 1"/>
          <p:cNvSpPr txBox="1"/>
          <p:nvPr/>
        </p:nvSpPr>
        <p:spPr>
          <a:xfrm>
            <a:off x="1002344" y="6441535"/>
            <a:ext cx="9012513" cy="22590800"/>
          </a:xfrm>
          <a:prstGeom prst="rect">
            <a:avLst/>
          </a:prstGeom>
          <a:noFill/>
        </p:spPr>
        <p:txBody>
          <a:bodyPr wrap="square" rtlCol="0" anchor="t">
            <a:spAutoFit/>
          </a:bodyPr>
          <a:lstStyle/>
          <a:p>
            <a:r>
              <a:rPr lang="en-US" dirty="0"/>
              <a:t>Abstract</a:t>
            </a:r>
          </a:p>
          <a:p>
            <a:r>
              <a:rPr lang="en-US" sz="4800" dirty="0"/>
              <a:t>The research was done to find the balance between ants and the environment to increase the understanding of how the environment affects the ant species in the general area and vice versa by using DNA barcoding. After sequencing the samples they all turned out to be the same species of ants, </a:t>
            </a:r>
            <a:r>
              <a:rPr lang="en-US" sz="4800" i="1" dirty="0" err="1"/>
              <a:t>Prenolepis</a:t>
            </a:r>
            <a:r>
              <a:rPr lang="en-US" sz="4800" i="1" dirty="0"/>
              <a:t> </a:t>
            </a:r>
            <a:r>
              <a:rPr lang="en-US" sz="4800" i="1" dirty="0" err="1"/>
              <a:t>Imparis</a:t>
            </a:r>
            <a:r>
              <a:rPr lang="en-US" sz="4800" dirty="0"/>
              <a:t>.</a:t>
            </a:r>
          </a:p>
          <a:p>
            <a:endParaRPr lang="en-US" sz="5400" dirty="0"/>
          </a:p>
          <a:p>
            <a:r>
              <a:rPr lang="en-US" dirty="0"/>
              <a:t>Introduction</a:t>
            </a:r>
          </a:p>
          <a:p>
            <a:r>
              <a:rPr lang="en-US" sz="5400" dirty="0"/>
              <a:t>Ants are an integral part of most ecosystems, not only because they form a great part of the animal biomass but also because they are major ecosystem engineers. Therefore, observing the biodiversity of different ant species in different areas is critical. The research question is how are ant species affected by the different environments in Prospect Park and vice versa.</a:t>
            </a:r>
          </a:p>
        </p:txBody>
      </p:sp>
      <p:sp>
        <p:nvSpPr>
          <p:cNvPr id="54" name="TextBox 53"/>
          <p:cNvSpPr txBox="1"/>
          <p:nvPr/>
        </p:nvSpPr>
        <p:spPr>
          <a:xfrm>
            <a:off x="11404611" y="5635373"/>
            <a:ext cx="9916457" cy="11387733"/>
          </a:xfrm>
          <a:prstGeom prst="rect">
            <a:avLst/>
          </a:prstGeom>
          <a:noFill/>
        </p:spPr>
        <p:txBody>
          <a:bodyPr wrap="square" rtlCol="0" anchor="t">
            <a:spAutoFit/>
          </a:bodyPr>
          <a:lstStyle/>
          <a:p>
            <a:r>
              <a:rPr lang="en-US" dirty="0"/>
              <a:t>Materials &amp; Methods </a:t>
            </a:r>
          </a:p>
          <a:p>
            <a:r>
              <a:rPr lang="en-US" sz="5400" dirty="0">
                <a:cs typeface="Calibri"/>
              </a:rPr>
              <a:t>The primary question was answered by following the DNA Barcoding protocol. It consisted of several steps that needed to be done in order to obtain the results.</a:t>
            </a:r>
            <a:endParaRPr lang="en-US" dirty="0"/>
          </a:p>
          <a:p>
            <a:r>
              <a:rPr lang="en-US" sz="5400" dirty="0">
                <a:cs typeface="Calibri"/>
              </a:rPr>
              <a:t>The first step in the protocol is to collect the samples. The next step is DNA sample isolation. Finally the last step is to do a PCR Amplification, and Sequencing the</a:t>
            </a:r>
            <a:r>
              <a:rPr lang="en-US" sz="5400" dirty="0"/>
              <a:t> DNA. </a:t>
            </a:r>
          </a:p>
        </p:txBody>
      </p:sp>
      <p:sp>
        <p:nvSpPr>
          <p:cNvPr id="55" name="TextBox 54"/>
          <p:cNvSpPr txBox="1"/>
          <p:nvPr/>
        </p:nvSpPr>
        <p:spPr>
          <a:xfrm>
            <a:off x="22862916" y="6083241"/>
            <a:ext cx="9317743" cy="10710624"/>
          </a:xfrm>
          <a:prstGeom prst="rect">
            <a:avLst/>
          </a:prstGeom>
          <a:noFill/>
        </p:spPr>
        <p:txBody>
          <a:bodyPr wrap="square" rtlCol="0" anchor="t">
            <a:spAutoFit/>
          </a:bodyPr>
          <a:lstStyle/>
          <a:p>
            <a:r>
              <a:rPr lang="en-US" dirty="0"/>
              <a:t>Results</a:t>
            </a:r>
          </a:p>
          <a:p>
            <a:r>
              <a:rPr lang="en-US" sz="5400" dirty="0"/>
              <a:t>The results show that all the ants that were collected were </a:t>
            </a:r>
            <a:r>
              <a:rPr lang="en-US" sz="5400" dirty="0" err="1"/>
              <a:t>Prenolepis</a:t>
            </a:r>
            <a:r>
              <a:rPr lang="en-US" sz="5400" dirty="0"/>
              <a:t> </a:t>
            </a:r>
            <a:r>
              <a:rPr lang="en-US" sz="5400" dirty="0" err="1"/>
              <a:t>Imparis</a:t>
            </a:r>
            <a:r>
              <a:rPr lang="en-US" sz="5400" dirty="0"/>
              <a:t> which is more commonly known as winter ants.</a:t>
            </a:r>
          </a:p>
          <a:p>
            <a:endParaRPr lang="en-US" sz="5400" dirty="0"/>
          </a:p>
          <a:p>
            <a:endParaRPr lang="en-US" dirty="0"/>
          </a:p>
          <a:p>
            <a:r>
              <a:rPr lang="en-US" dirty="0"/>
              <a:t>Tables &amp; Figures</a:t>
            </a:r>
            <a:endParaRPr lang="en-US" sz="5400" dirty="0"/>
          </a:p>
          <a:p>
            <a:endParaRPr lang="en-US" sz="5400" dirty="0"/>
          </a:p>
          <a:p>
            <a:endParaRPr lang="en-US" sz="5400" dirty="0"/>
          </a:p>
        </p:txBody>
      </p:sp>
      <p:sp>
        <p:nvSpPr>
          <p:cNvPr id="56" name="TextBox 55"/>
          <p:cNvSpPr txBox="1"/>
          <p:nvPr/>
        </p:nvSpPr>
        <p:spPr>
          <a:xfrm>
            <a:off x="33761467" y="5889445"/>
            <a:ext cx="9317743" cy="29023330"/>
          </a:xfrm>
          <a:prstGeom prst="rect">
            <a:avLst/>
          </a:prstGeom>
          <a:noFill/>
        </p:spPr>
        <p:txBody>
          <a:bodyPr wrap="square" rtlCol="0" anchor="t">
            <a:spAutoFit/>
          </a:bodyPr>
          <a:lstStyle/>
          <a:p>
            <a:r>
              <a:rPr lang="en-US" dirty="0"/>
              <a:t>Discussion </a:t>
            </a:r>
          </a:p>
          <a:p>
            <a:r>
              <a:rPr lang="en-US" sz="3800" dirty="0"/>
              <a:t>Based on the results it shows how temperature and weather were a major factor not put to the account of before forming the research. This is because all of the ants were the same species, which only come out during the cold, therefore correlating to the time the samples were collected, late-fall to early-spring. So, the research would have yield varied results if taken during last spring or summer. Another problem was the stretched sample collection time. If the samples were taken at the same time, the data would have been more accurate.</a:t>
            </a:r>
          </a:p>
          <a:p>
            <a:r>
              <a:rPr lang="en-US" dirty="0"/>
              <a:t>References</a:t>
            </a:r>
            <a:endParaRPr lang="en-US" sz="5400" dirty="0"/>
          </a:p>
          <a:p>
            <a:pPr marL="285750" indent="-285750">
              <a:buChar char="•"/>
            </a:pPr>
            <a:r>
              <a:rPr lang="en-US" sz="1800" dirty="0" err="1"/>
              <a:t>Amissah</a:t>
            </a:r>
            <a:r>
              <a:rPr lang="en-US" sz="1800" dirty="0"/>
              <a:t>, N. B. (2015, August 5). Could your PCR be affected by contamination? Retrieved May 7, 2018, from</a:t>
            </a:r>
            <a:r>
              <a:rPr lang="en-US" sz="1800" dirty="0">
                <a:hlinkClick r:id="" action="ppaction://noaction"/>
              </a:rPr>
              <a:t> </a:t>
            </a:r>
            <a:r>
              <a:rPr lang="en-US" sz="1800" u="sng" dirty="0">
                <a:hlinkClick r:id="rId3"/>
              </a:rPr>
              <a:t>http://www.idtdna.com/pages/education/decoded/article/could-your-pcr-be-affected-by-contamination</a:t>
            </a:r>
            <a:endParaRPr lang="en-US" sz="1800" dirty="0">
              <a:cs typeface="Calibri"/>
            </a:endParaRPr>
          </a:p>
          <a:p>
            <a:pPr marL="285750" indent="-285750">
              <a:buChar char="•"/>
            </a:pPr>
            <a:r>
              <a:rPr lang="en-US" sz="1800" dirty="0"/>
              <a:t>Biodiversity Background. (2012, March 13). Retrieved from</a:t>
            </a:r>
            <a:r>
              <a:rPr lang="en-US" sz="1800" u="sng" dirty="0">
                <a:hlinkClick r:id="rId4"/>
              </a:rPr>
              <a:t> https://sustainableunh.unh.edu/beibackground</a:t>
            </a:r>
            <a:endParaRPr lang="en-US" sz="1800" dirty="0">
              <a:cs typeface="Calibri"/>
            </a:endParaRPr>
          </a:p>
          <a:p>
            <a:pPr marL="285750" indent="-285750">
              <a:buChar char="•"/>
            </a:pPr>
            <a:r>
              <a:rPr lang="en-US" sz="1800" dirty="0" err="1"/>
              <a:t>Folgarait</a:t>
            </a:r>
            <a:r>
              <a:rPr lang="en-US" sz="1800" dirty="0"/>
              <a:t>, P. J. (</a:t>
            </a:r>
            <a:r>
              <a:rPr lang="en-US" sz="1800" dirty="0" err="1"/>
              <a:t>n.d.</a:t>
            </a:r>
            <a:r>
              <a:rPr lang="en-US" sz="1800" dirty="0"/>
              <a:t>). Ant biodiversity and its relationship to ecosystem functioning: A review. Retrieved April 27, 1998, from</a:t>
            </a:r>
            <a:r>
              <a:rPr lang="en-US" sz="1800" u="sng" dirty="0">
                <a:hlinkClick r:id="rId5"/>
              </a:rPr>
              <a:t> https://link.springer.com/article/10.1023/A:1008891901953</a:t>
            </a:r>
            <a:endParaRPr lang="en-US" sz="1800" dirty="0">
              <a:cs typeface="Calibri"/>
            </a:endParaRPr>
          </a:p>
          <a:p>
            <a:pPr marL="285750" indent="-285750">
              <a:buChar char="•"/>
            </a:pPr>
            <a:r>
              <a:rPr lang="en-US" sz="1800" dirty="0"/>
              <a:t>Introduction to Biodiversity. (n.d.). Retrieved April 09, 2018, from</a:t>
            </a:r>
            <a:r>
              <a:rPr lang="en-US" sz="1800" u="sng" dirty="0">
                <a:hlinkClick r:id="rId6"/>
              </a:rPr>
              <a:t> https://sustainability.asu.edu/biodiversityout comes/biodiversity-introduction/</a:t>
            </a:r>
            <a:endParaRPr lang="en-US" sz="1800" dirty="0">
              <a:cs typeface="Calibri"/>
            </a:endParaRPr>
          </a:p>
          <a:p>
            <a:pPr marL="285750" indent="-285750">
              <a:buChar char="•"/>
            </a:pPr>
            <a:r>
              <a:rPr lang="en-US" sz="1800" dirty="0"/>
              <a:t>Shah, A. (n.d.). Why Is Biodiversity Important? Who Cares? Retrieved April 09, 2018, from</a:t>
            </a:r>
            <a:r>
              <a:rPr lang="en-US" sz="1800" u="sng" dirty="0">
                <a:hlinkClick r:id="rId7"/>
              </a:rPr>
              <a:t> http://www.globalissues.org/article/170/why-is-biodiversity-important-who-cares</a:t>
            </a:r>
            <a:endParaRPr lang="en-US" sz="1800" dirty="0">
              <a:cs typeface="Calibri"/>
            </a:endParaRPr>
          </a:p>
          <a:p>
            <a:pPr marL="285750" indent="-285750">
              <a:buChar char="•"/>
            </a:pPr>
            <a:r>
              <a:rPr lang="en-US" sz="1800" dirty="0"/>
              <a:t>Sundquist, T., &amp; </a:t>
            </a:r>
            <a:r>
              <a:rPr lang="en-US" sz="1800" dirty="0" err="1"/>
              <a:t>Bessetti</a:t>
            </a:r>
            <a:r>
              <a:rPr lang="en-US" sz="1800" dirty="0"/>
              <a:t>, J. (2005, September). Identifying and Preventing DNA Contamination in a DNA-Typing Laboratory. Retrieved May 7, 2018, from       </a:t>
            </a:r>
            <a:r>
              <a:rPr lang="en-US" sz="1800" u="sng" dirty="0">
                <a:hlinkClick r:id="rId8"/>
              </a:rPr>
              <a:t>https://www.bing.com/cr?IG=04EB4AB0E0EC4BEDBF8B88444976BA41&amp;CID=1E2D4A9FCE3868BC167D4176CF9769E7&amp;rd=1&amp;h=TWJQkiqvJe8dvV-xXAICcFjpXWfjs6zQx3IMCPO_Dis&amp;v=1&amp;r=https://www.researchgate.net/post/How_to_purify_contaminated_DNA&amp;p=DevEx.LB.1,5069.1</a:t>
            </a:r>
            <a:endParaRPr lang="en-US" sz="1800" dirty="0">
              <a:cs typeface="Calibri"/>
            </a:endParaRPr>
          </a:p>
          <a:p>
            <a:pPr marL="285750" indent="-285750">
              <a:buChar char="•"/>
            </a:pPr>
            <a:r>
              <a:rPr lang="en-US" sz="1800" dirty="0"/>
              <a:t>Ward, R. D., </a:t>
            </a:r>
            <a:r>
              <a:rPr lang="en-US" sz="1800" dirty="0" err="1"/>
              <a:t>Zemlak</a:t>
            </a:r>
            <a:r>
              <a:rPr lang="en-US" sz="1800" dirty="0"/>
              <a:t>, T. S., Innes, B. H., Last, P. R., &amp; Hebert, P. D. (2005, October 29). DNA barcoding Australia's fish species. Retrieved from</a:t>
            </a:r>
            <a:r>
              <a:rPr lang="en-US" sz="1800" u="sng" dirty="0">
                <a:hlinkClick r:id="rId9"/>
              </a:rPr>
              <a:t> http://rstb.royalsocietypublishing.org/content/360/1462/1847</a:t>
            </a:r>
            <a:r>
              <a:rPr lang="en-US" sz="1800" dirty="0">
                <a:hlinkClick r:id="" action="ppaction://noaction"/>
              </a:rPr>
              <a:t>         </a:t>
            </a:r>
            <a:endParaRPr lang="en-US" sz="1800" dirty="0">
              <a:cs typeface="Calibri"/>
            </a:endParaRPr>
          </a:p>
          <a:p>
            <a:pPr marL="285750" indent="-285750">
              <a:buChar char="•"/>
            </a:pPr>
            <a:r>
              <a:rPr lang="en-US" sz="1800" dirty="0"/>
              <a:t>Dudu, A., </a:t>
            </a:r>
            <a:r>
              <a:rPr lang="en-US" sz="1800" dirty="0" err="1"/>
              <a:t>Barbalata</a:t>
            </a:r>
            <a:r>
              <a:rPr lang="en-US" sz="1800" dirty="0"/>
              <a:t>, T., Popa, G. O., </a:t>
            </a:r>
            <a:r>
              <a:rPr lang="en-US" sz="1800" dirty="0" err="1"/>
              <a:t>Georgescu</a:t>
            </a:r>
            <a:r>
              <a:rPr lang="en-US" sz="1800" dirty="0"/>
              <a:t>, S. E., &amp; </a:t>
            </a:r>
            <a:r>
              <a:rPr lang="en-US" sz="1800" dirty="0" err="1"/>
              <a:t>Costache</a:t>
            </a:r>
            <a:r>
              <a:rPr lang="en-US" sz="1800" dirty="0"/>
              <a:t>, M. (</a:t>
            </a:r>
            <a:r>
              <a:rPr lang="en-US" sz="1800" dirty="0" err="1"/>
              <a:t>n.d.</a:t>
            </a:r>
            <a:r>
              <a:rPr lang="en-US" sz="1800" dirty="0"/>
              <a:t>). Advantages and limitations of DNA barcoding in identifying commercially-exploited fish species. Retrieved May 12, 2018, from</a:t>
            </a:r>
            <a:r>
              <a:rPr lang="en-US" sz="1800" dirty="0">
                <a:hlinkClick r:id="rId10"/>
              </a:rPr>
              <a:t> </a:t>
            </a:r>
            <a:r>
              <a:rPr lang="en-US" sz="1800" u="sng" dirty="0">
                <a:hlinkClick r:id="rId10"/>
              </a:rPr>
              <a:t>http://spasb.ro/index.php/spasb/article/view/2176</a:t>
            </a:r>
            <a:endParaRPr lang="en-US" sz="1800" dirty="0">
              <a:cs typeface="Calibri"/>
            </a:endParaRPr>
          </a:p>
          <a:p>
            <a:pPr marL="285750" indent="-285750">
              <a:buChar char="•"/>
            </a:pPr>
            <a:r>
              <a:rPr lang="en-US" sz="1800" dirty="0"/>
              <a:t>Hebert, P. D., </a:t>
            </a:r>
            <a:r>
              <a:rPr lang="en-US" sz="1800" dirty="0" err="1"/>
              <a:t>Cywinska</a:t>
            </a:r>
            <a:r>
              <a:rPr lang="en-US" sz="1800" dirty="0"/>
              <a:t>, A., Ball, S. L., &amp; </a:t>
            </a:r>
            <a:r>
              <a:rPr lang="en-US" sz="1800" dirty="0" err="1"/>
              <a:t>DeWaard</a:t>
            </a:r>
            <a:r>
              <a:rPr lang="en-US" sz="1800" dirty="0"/>
              <a:t>, J. R. (2003, February 07). Biological identifications through DNA barcodes. Retrieved May 12, 2018, from</a:t>
            </a:r>
            <a:r>
              <a:rPr lang="en-US" sz="1800" dirty="0">
                <a:hlinkClick r:id="rId11"/>
              </a:rPr>
              <a:t> </a:t>
            </a:r>
            <a:r>
              <a:rPr lang="en-US" sz="1800" u="sng" dirty="0">
                <a:hlinkClick r:id="rId11"/>
              </a:rPr>
              <a:t>https://www.ncbi.nlm.nih.</a:t>
            </a:r>
            <a:r>
              <a:rPr lang="en-US" sz="1800" u="sng" dirty="0">
                <a:cs typeface="Calibri"/>
                <a:hlinkClick r:id="rId11"/>
              </a:rPr>
              <a:t>gov/pmc/articles/PMC1691236/</a:t>
            </a:r>
            <a:endParaRPr lang="en-US" sz="1800" dirty="0">
              <a:cs typeface="Calibri"/>
            </a:endParaRPr>
          </a:p>
          <a:p>
            <a:r>
              <a:rPr lang="en-US" dirty="0"/>
              <a:t>Acknowledgements</a:t>
            </a:r>
          </a:p>
          <a:p>
            <a:r>
              <a:rPr lang="en-US" sz="5400" dirty="0"/>
              <a:t>We</a:t>
            </a:r>
            <a:r>
              <a:rPr lang="en-US" sz="5400" dirty="0">
                <a:cs typeface="Calibri"/>
              </a:rPr>
              <a:t> would like to thank our mentor Ms. Apilan  for her guidance and support throughout this experiment. We would also like to thank the UBP organization because they helped provide the necessary equipment that was needed for this experiment.</a:t>
            </a:r>
          </a:p>
          <a:p>
            <a:endParaRPr lang="en-US" sz="5400" dirty="0"/>
          </a:p>
          <a:p>
            <a:endParaRPr lang="en-US" sz="54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a:cs typeface="Arial"/>
              </a:rPr>
              <a:t>Funded by the</a:t>
            </a:r>
          </a:p>
          <a:p>
            <a:pPr algn="r"/>
            <a:r>
              <a:rPr lang="en-US" sz="4400" dirty="0">
                <a:cs typeface="Arial"/>
              </a:rPr>
              <a:t>Thompson Family Foundation </a:t>
            </a:r>
          </a:p>
        </p:txBody>
      </p:sp>
      <p:pic>
        <p:nvPicPr>
          <p:cNvPr id="16" name="Picture 15">
            <a:extLst>
              <a:ext uri="{FF2B5EF4-FFF2-40B4-BE49-F238E27FC236}">
                <a16:creationId xmlns:a16="http://schemas.microsoft.com/office/drawing/2014/main" id="{800692DF-3ABB-41CA-B166-724289C9F4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72834" y="563788"/>
            <a:ext cx="5456902" cy="2263009"/>
          </a:xfrm>
          <a:prstGeom prst="rect">
            <a:avLst/>
          </a:prstGeom>
        </p:spPr>
      </p:pic>
      <p:pic>
        <p:nvPicPr>
          <p:cNvPr id="1026" name="Picture 2" descr="https://lh5.googleusercontent.com/ZR7DcxKIayZDRwhlzm0IwBplL_EHr3k8slkI13hAsMCNDzi6zS7bniMWU6NhiGEdM-O7_la-HMUd3TLn5pQl8NwttzZhMHmvMr1RA4z9NpMgSUqbY3lZp8oa_RGyUnhzjTXItdQ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87243" y="16011905"/>
            <a:ext cx="7689392" cy="4994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spofKwQMnut_NxQFVpNL7_WNYhTeLjmbLpSPWCzCcJ1L5qx8tBUMnkqru7qFhKULDKfIvu5bX9VIX-kyNZ0JGp3JxXlR2N8b_J60kDRYrR3UqybFT8Bsrr7E78e5OE50IiYaLxJ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66373" y="16201252"/>
            <a:ext cx="6432133" cy="9510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748371692"/>
              </p:ext>
            </p:extLst>
          </p:nvPr>
        </p:nvGraphicFramePr>
        <p:xfrm>
          <a:off x="18169424" y="26479136"/>
          <a:ext cx="14500366" cy="4849240"/>
        </p:xfrm>
        <a:graphic>
          <a:graphicData uri="http://schemas.openxmlformats.org/drawingml/2006/table">
            <a:tbl>
              <a:tblPr firstRow="1" bandRow="1">
                <a:tableStyleId>{5C22544A-7EE6-4342-B048-85BDC9FD1C3A}</a:tableStyleId>
              </a:tblPr>
              <a:tblGrid>
                <a:gridCol w="6006201">
                  <a:extLst>
                    <a:ext uri="{9D8B030D-6E8A-4147-A177-3AD203B41FA5}">
                      <a16:colId xmlns:a16="http://schemas.microsoft.com/office/drawing/2014/main" val="20000"/>
                    </a:ext>
                  </a:extLst>
                </a:gridCol>
                <a:gridCol w="8494165">
                  <a:extLst>
                    <a:ext uri="{9D8B030D-6E8A-4147-A177-3AD203B41FA5}">
                      <a16:colId xmlns:a16="http://schemas.microsoft.com/office/drawing/2014/main" val="20001"/>
                    </a:ext>
                  </a:extLst>
                </a:gridCol>
              </a:tblGrid>
              <a:tr h="1212310">
                <a:tc>
                  <a:txBody>
                    <a:bodyPr/>
                    <a:lstStyle/>
                    <a:p>
                      <a:pPr>
                        <a:buNone/>
                      </a:pPr>
                      <a:r>
                        <a:rPr lang="en-US" sz="5400" dirty="0"/>
                        <a:t>Location</a:t>
                      </a:r>
                    </a:p>
                  </a:txBody>
                  <a:tcPr/>
                </a:tc>
                <a:tc>
                  <a:txBody>
                    <a:bodyPr/>
                    <a:lstStyle/>
                    <a:p>
                      <a:r>
                        <a:rPr lang="en-US" sz="5400" dirty="0"/>
                        <a:t>Types of Ants</a:t>
                      </a:r>
                      <a:r>
                        <a:rPr lang="en-US" sz="5400" baseline="0" dirty="0"/>
                        <a:t> found</a:t>
                      </a:r>
                      <a:endParaRPr lang="en-US" sz="5400" dirty="0"/>
                    </a:p>
                  </a:txBody>
                  <a:tcPr/>
                </a:tc>
                <a:extLst>
                  <a:ext uri="{0D108BD9-81ED-4DB2-BD59-A6C34878D82A}">
                    <a16:rowId xmlns:a16="http://schemas.microsoft.com/office/drawing/2014/main" val="10000"/>
                  </a:ext>
                </a:extLst>
              </a:tr>
              <a:tr h="1212310">
                <a:tc>
                  <a:txBody>
                    <a:bodyPr/>
                    <a:lstStyle/>
                    <a:p>
                      <a:r>
                        <a:rPr lang="en-US" sz="5400" dirty="0"/>
                        <a:t>Location</a:t>
                      </a:r>
                      <a:r>
                        <a:rPr lang="en-US" sz="5400" baseline="0" dirty="0"/>
                        <a:t> A</a:t>
                      </a:r>
                      <a:endParaRPr lang="en-US" sz="5400" dirty="0"/>
                    </a:p>
                  </a:txBody>
                  <a:tcPr/>
                </a:tc>
                <a:tc>
                  <a:txBody>
                    <a:bodyPr/>
                    <a:lstStyle/>
                    <a:p>
                      <a:r>
                        <a:rPr lang="en-US" sz="5400" b="0" i="0" u="none" strike="noStrike" kern="1200" dirty="0" err="1">
                          <a:solidFill>
                            <a:schemeClr val="dk1"/>
                          </a:solidFill>
                          <a:effectLst/>
                          <a:latin typeface="+mn-lt"/>
                          <a:ea typeface="+mn-ea"/>
                          <a:cs typeface="+mn-cs"/>
                        </a:rPr>
                        <a:t>Prenolepis</a:t>
                      </a:r>
                      <a:r>
                        <a:rPr lang="en-US" sz="5400" b="0" i="0" u="none" strike="noStrike" kern="1200" dirty="0">
                          <a:solidFill>
                            <a:schemeClr val="dk1"/>
                          </a:solidFill>
                          <a:effectLst/>
                          <a:latin typeface="+mn-lt"/>
                          <a:ea typeface="+mn-ea"/>
                          <a:cs typeface="+mn-cs"/>
                        </a:rPr>
                        <a:t> </a:t>
                      </a:r>
                      <a:r>
                        <a:rPr lang="en-US" sz="5400" b="0" i="0" u="none" strike="noStrike" kern="1200" dirty="0" err="1">
                          <a:solidFill>
                            <a:schemeClr val="dk1"/>
                          </a:solidFill>
                          <a:effectLst/>
                          <a:latin typeface="+mn-lt"/>
                          <a:ea typeface="+mn-ea"/>
                          <a:cs typeface="+mn-cs"/>
                        </a:rPr>
                        <a:t>Imparis</a:t>
                      </a:r>
                      <a:endParaRPr lang="en-US" sz="5400" dirty="0"/>
                    </a:p>
                  </a:txBody>
                  <a:tcPr/>
                </a:tc>
                <a:extLst>
                  <a:ext uri="{0D108BD9-81ED-4DB2-BD59-A6C34878D82A}">
                    <a16:rowId xmlns:a16="http://schemas.microsoft.com/office/drawing/2014/main" val="10001"/>
                  </a:ext>
                </a:extLst>
              </a:tr>
              <a:tr h="1212310">
                <a:tc>
                  <a:txBody>
                    <a:bodyPr/>
                    <a:lstStyle/>
                    <a:p>
                      <a:r>
                        <a:rPr lang="en-US" sz="5400" dirty="0"/>
                        <a:t>Location B</a:t>
                      </a:r>
                    </a:p>
                  </a:txBody>
                  <a:tcPr/>
                </a:tc>
                <a:tc>
                  <a:txBody>
                    <a:bodyPr/>
                    <a:lstStyle/>
                    <a:p>
                      <a:r>
                        <a:rPr lang="en-US" sz="5400" b="0" i="0" u="none" strike="noStrike" kern="1200" dirty="0" err="1">
                          <a:solidFill>
                            <a:schemeClr val="dk1"/>
                          </a:solidFill>
                          <a:effectLst/>
                          <a:latin typeface="+mn-lt"/>
                          <a:ea typeface="+mn-ea"/>
                          <a:cs typeface="+mn-cs"/>
                        </a:rPr>
                        <a:t>Prenolepis</a:t>
                      </a:r>
                      <a:r>
                        <a:rPr lang="en-US" sz="5400" b="0" i="0" u="none" strike="noStrike" kern="1200" dirty="0">
                          <a:solidFill>
                            <a:schemeClr val="dk1"/>
                          </a:solidFill>
                          <a:effectLst/>
                          <a:latin typeface="+mn-lt"/>
                          <a:ea typeface="+mn-ea"/>
                          <a:cs typeface="+mn-cs"/>
                        </a:rPr>
                        <a:t> </a:t>
                      </a:r>
                      <a:r>
                        <a:rPr lang="en-US" sz="5400" b="0" i="0" u="none" strike="noStrike" kern="1200" dirty="0" err="1">
                          <a:solidFill>
                            <a:schemeClr val="dk1"/>
                          </a:solidFill>
                          <a:effectLst/>
                          <a:latin typeface="+mn-lt"/>
                          <a:ea typeface="+mn-ea"/>
                          <a:cs typeface="+mn-cs"/>
                        </a:rPr>
                        <a:t>Imparis</a:t>
                      </a:r>
                      <a:endParaRPr lang="en-US" sz="5400" dirty="0"/>
                    </a:p>
                  </a:txBody>
                  <a:tcPr/>
                </a:tc>
                <a:extLst>
                  <a:ext uri="{0D108BD9-81ED-4DB2-BD59-A6C34878D82A}">
                    <a16:rowId xmlns:a16="http://schemas.microsoft.com/office/drawing/2014/main" val="10002"/>
                  </a:ext>
                </a:extLst>
              </a:tr>
              <a:tr h="1212310">
                <a:tc>
                  <a:txBody>
                    <a:bodyPr/>
                    <a:lstStyle/>
                    <a:p>
                      <a:r>
                        <a:rPr lang="en-US" sz="5400" dirty="0"/>
                        <a:t>Location C</a:t>
                      </a:r>
                    </a:p>
                  </a:txBody>
                  <a:tcPr/>
                </a:tc>
                <a:tc>
                  <a:txBody>
                    <a:bodyPr/>
                    <a:lstStyle/>
                    <a:p>
                      <a:r>
                        <a:rPr lang="en-US" sz="5400" b="0" i="0" u="none" strike="noStrike" kern="1200" dirty="0" err="1">
                          <a:solidFill>
                            <a:schemeClr val="dk1"/>
                          </a:solidFill>
                          <a:effectLst/>
                          <a:latin typeface="+mn-lt"/>
                          <a:ea typeface="+mn-ea"/>
                          <a:cs typeface="+mn-cs"/>
                        </a:rPr>
                        <a:t>Prenolepis</a:t>
                      </a:r>
                      <a:r>
                        <a:rPr lang="en-US" sz="5400" b="0" i="0" u="none" strike="noStrike" kern="1200" dirty="0">
                          <a:solidFill>
                            <a:schemeClr val="dk1"/>
                          </a:solidFill>
                          <a:effectLst/>
                          <a:latin typeface="+mn-lt"/>
                          <a:ea typeface="+mn-ea"/>
                          <a:cs typeface="+mn-cs"/>
                        </a:rPr>
                        <a:t> </a:t>
                      </a:r>
                      <a:r>
                        <a:rPr lang="en-US" sz="5400" b="0" i="0" u="none" strike="noStrike" kern="1200" dirty="0" err="1">
                          <a:solidFill>
                            <a:schemeClr val="dk1"/>
                          </a:solidFill>
                          <a:effectLst/>
                          <a:latin typeface="+mn-lt"/>
                          <a:ea typeface="+mn-ea"/>
                          <a:cs typeface="+mn-cs"/>
                        </a:rPr>
                        <a:t>Imparis</a:t>
                      </a:r>
                      <a:endParaRPr lang="en-US" sz="5400" dirty="0"/>
                    </a:p>
                  </a:txBody>
                  <a:tcPr/>
                </a:tc>
                <a:extLst>
                  <a:ext uri="{0D108BD9-81ED-4DB2-BD59-A6C34878D82A}">
                    <a16:rowId xmlns:a16="http://schemas.microsoft.com/office/drawing/2014/main" val="10003"/>
                  </a:ext>
                </a:extLst>
              </a:tr>
            </a:tbl>
          </a:graphicData>
        </a:graphic>
      </p:graphicFrame>
      <p:pic>
        <p:nvPicPr>
          <p:cNvPr id="5" name="Picture 5" descr="A picture containing indoor, electronics, monitor&#10;&#10;Description generated with high confidence">
            <a:extLst>
              <a:ext uri="{FF2B5EF4-FFF2-40B4-BE49-F238E27FC236}">
                <a16:creationId xmlns:a16="http://schemas.microsoft.com/office/drawing/2014/main" id="{46B5830E-E40C-4A45-BC41-85762BFD442E}"/>
              </a:ext>
            </a:extLst>
          </p:cNvPr>
          <p:cNvPicPr>
            <a:picLocks noChangeAspect="1"/>
          </p:cNvPicPr>
          <p:nvPr/>
        </p:nvPicPr>
        <p:blipFill>
          <a:blip r:embed="rId15"/>
          <a:stretch>
            <a:fillRect/>
          </a:stretch>
        </p:blipFill>
        <p:spPr>
          <a:xfrm>
            <a:off x="24774945" y="21190626"/>
            <a:ext cx="7828348" cy="4662907"/>
          </a:xfrm>
          <a:prstGeom prst="rect">
            <a:avLst/>
          </a:prstGeom>
        </p:spPr>
      </p:pic>
      <p:pic>
        <p:nvPicPr>
          <p:cNvPr id="6" name="Picture 7" descr="A blurry photo of a plant&#10;&#10;Description generated with very high confidence">
            <a:extLst>
              <a:ext uri="{FF2B5EF4-FFF2-40B4-BE49-F238E27FC236}">
                <a16:creationId xmlns:a16="http://schemas.microsoft.com/office/drawing/2014/main" id="{7112E366-1667-4965-8CD7-A2512EDAAE59}"/>
              </a:ext>
            </a:extLst>
          </p:cNvPr>
          <p:cNvPicPr>
            <a:picLocks noChangeAspect="1"/>
          </p:cNvPicPr>
          <p:nvPr/>
        </p:nvPicPr>
        <p:blipFill>
          <a:blip r:embed="rId16"/>
          <a:stretch>
            <a:fillRect/>
          </a:stretch>
        </p:blipFill>
        <p:spPr>
          <a:xfrm>
            <a:off x="11288573" y="16806321"/>
            <a:ext cx="5573840" cy="2938217"/>
          </a:xfrm>
          <a:prstGeom prst="rect">
            <a:avLst/>
          </a:prstGeom>
        </p:spPr>
      </p:pic>
      <p:pic>
        <p:nvPicPr>
          <p:cNvPr id="9" name="Picture 12" descr="A pile of wood in a forest&#10;&#10;Description generated with very high confidence">
            <a:extLst>
              <a:ext uri="{FF2B5EF4-FFF2-40B4-BE49-F238E27FC236}">
                <a16:creationId xmlns:a16="http://schemas.microsoft.com/office/drawing/2014/main" id="{7FA8BF40-1C1D-445C-8F7C-09625F857206}"/>
              </a:ext>
            </a:extLst>
          </p:cNvPr>
          <p:cNvPicPr>
            <a:picLocks noChangeAspect="1"/>
          </p:cNvPicPr>
          <p:nvPr/>
        </p:nvPicPr>
        <p:blipFill>
          <a:blip r:embed="rId17"/>
          <a:stretch>
            <a:fillRect/>
          </a:stretch>
        </p:blipFill>
        <p:spPr>
          <a:xfrm>
            <a:off x="11289953" y="19731744"/>
            <a:ext cx="5552456" cy="2989503"/>
          </a:xfrm>
          <a:prstGeom prst="rect">
            <a:avLst/>
          </a:prstGeom>
        </p:spPr>
      </p:pic>
      <p:pic>
        <p:nvPicPr>
          <p:cNvPr id="14" name="Picture 14" descr="A tree in a forest&#10;&#10;Description generated with very high confidence">
            <a:extLst>
              <a:ext uri="{FF2B5EF4-FFF2-40B4-BE49-F238E27FC236}">
                <a16:creationId xmlns:a16="http://schemas.microsoft.com/office/drawing/2014/main" id="{B45DB07A-B3C1-444E-A96A-E36DCF9F410F}"/>
              </a:ext>
            </a:extLst>
          </p:cNvPr>
          <p:cNvPicPr>
            <a:picLocks noChangeAspect="1"/>
          </p:cNvPicPr>
          <p:nvPr/>
        </p:nvPicPr>
        <p:blipFill>
          <a:blip r:embed="rId18"/>
          <a:stretch>
            <a:fillRect/>
          </a:stretch>
        </p:blipFill>
        <p:spPr>
          <a:xfrm>
            <a:off x="11255968" y="22689523"/>
            <a:ext cx="5566330" cy="3073214"/>
          </a:xfrm>
          <a:prstGeom prst="rect">
            <a:avLst/>
          </a:prstGeom>
        </p:spPr>
      </p:pic>
      <p:pic>
        <p:nvPicPr>
          <p:cNvPr id="8" name="Picture 12" descr="A screenshot of a cell phone&#10;&#10;Description generated with very high confidence">
            <a:extLst>
              <a:ext uri="{FF2B5EF4-FFF2-40B4-BE49-F238E27FC236}">
                <a16:creationId xmlns:a16="http://schemas.microsoft.com/office/drawing/2014/main" id="{163BF65E-86B4-4AA8-8614-5B55ACFE0460}"/>
              </a:ext>
            </a:extLst>
          </p:cNvPr>
          <p:cNvPicPr>
            <a:picLocks noChangeAspect="1"/>
          </p:cNvPicPr>
          <p:nvPr/>
        </p:nvPicPr>
        <p:blipFill>
          <a:blip r:embed="rId19"/>
          <a:stretch>
            <a:fillRect/>
          </a:stretch>
        </p:blipFill>
        <p:spPr>
          <a:xfrm>
            <a:off x="10610386" y="26050333"/>
            <a:ext cx="6939253" cy="5337033"/>
          </a:xfrm>
          <a:prstGeom prst="rect">
            <a:avLst/>
          </a:prstGeom>
        </p:spPr>
      </p:pic>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1854</TotalTime>
  <Words>584</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tenzin jangchup</cp:lastModifiedBy>
  <cp:revision>54</cp:revision>
  <cp:lastPrinted>2016-03-28T20:27:59Z</cp:lastPrinted>
  <dcterms:created xsi:type="dcterms:W3CDTF">2011-05-13T20:15:01Z</dcterms:created>
  <dcterms:modified xsi:type="dcterms:W3CDTF">2018-05-18T17:17:31Z</dcterms:modified>
</cp:coreProperties>
</file>