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Lst>
  <p:sldSz cx="43891200" cy="32918400"/>
  <p:notesSz cx="6858000" cy="9144000"/>
  <p:defaultTextStyle>
    <a:defPPr>
      <a:defRPr lang="en-US"/>
    </a:defPPr>
    <a:lvl1pPr marL="0" algn="l" defTabSz="2194406" rtl="0" eaLnBrk="1" latinLnBrk="0" hangingPunct="1">
      <a:defRPr sz="8600" kern="1200">
        <a:solidFill>
          <a:schemeClr val="tx1"/>
        </a:solidFill>
        <a:latin typeface="+mn-lt"/>
        <a:ea typeface="+mn-ea"/>
        <a:cs typeface="+mn-cs"/>
      </a:defRPr>
    </a:lvl1pPr>
    <a:lvl2pPr marL="2194406" algn="l" defTabSz="2194406" rtl="0" eaLnBrk="1" latinLnBrk="0" hangingPunct="1">
      <a:defRPr sz="8600" kern="1200">
        <a:solidFill>
          <a:schemeClr val="tx1"/>
        </a:solidFill>
        <a:latin typeface="+mn-lt"/>
        <a:ea typeface="+mn-ea"/>
        <a:cs typeface="+mn-cs"/>
      </a:defRPr>
    </a:lvl2pPr>
    <a:lvl3pPr marL="4388811" algn="l" defTabSz="2194406" rtl="0" eaLnBrk="1" latinLnBrk="0" hangingPunct="1">
      <a:defRPr sz="8600" kern="1200">
        <a:solidFill>
          <a:schemeClr val="tx1"/>
        </a:solidFill>
        <a:latin typeface="+mn-lt"/>
        <a:ea typeface="+mn-ea"/>
        <a:cs typeface="+mn-cs"/>
      </a:defRPr>
    </a:lvl3pPr>
    <a:lvl4pPr marL="6583217" algn="l" defTabSz="2194406" rtl="0" eaLnBrk="1" latinLnBrk="0" hangingPunct="1">
      <a:defRPr sz="8600" kern="1200">
        <a:solidFill>
          <a:schemeClr val="tx1"/>
        </a:solidFill>
        <a:latin typeface="+mn-lt"/>
        <a:ea typeface="+mn-ea"/>
        <a:cs typeface="+mn-cs"/>
      </a:defRPr>
    </a:lvl4pPr>
    <a:lvl5pPr marL="8777623" algn="l" defTabSz="2194406" rtl="0" eaLnBrk="1" latinLnBrk="0" hangingPunct="1">
      <a:defRPr sz="8600" kern="1200">
        <a:solidFill>
          <a:schemeClr val="tx1"/>
        </a:solidFill>
        <a:latin typeface="+mn-lt"/>
        <a:ea typeface="+mn-ea"/>
        <a:cs typeface="+mn-cs"/>
      </a:defRPr>
    </a:lvl5pPr>
    <a:lvl6pPr marL="10972029" algn="l" defTabSz="2194406" rtl="0" eaLnBrk="1" latinLnBrk="0" hangingPunct="1">
      <a:defRPr sz="8600" kern="1200">
        <a:solidFill>
          <a:schemeClr val="tx1"/>
        </a:solidFill>
        <a:latin typeface="+mn-lt"/>
        <a:ea typeface="+mn-ea"/>
        <a:cs typeface="+mn-cs"/>
      </a:defRPr>
    </a:lvl6pPr>
    <a:lvl7pPr marL="13166434" algn="l" defTabSz="2194406" rtl="0" eaLnBrk="1" latinLnBrk="0" hangingPunct="1">
      <a:defRPr sz="8600" kern="1200">
        <a:solidFill>
          <a:schemeClr val="tx1"/>
        </a:solidFill>
        <a:latin typeface="+mn-lt"/>
        <a:ea typeface="+mn-ea"/>
        <a:cs typeface="+mn-cs"/>
      </a:defRPr>
    </a:lvl7pPr>
    <a:lvl8pPr marL="15360840" algn="l" defTabSz="2194406" rtl="0" eaLnBrk="1" latinLnBrk="0" hangingPunct="1">
      <a:defRPr sz="8600" kern="1200">
        <a:solidFill>
          <a:schemeClr val="tx1"/>
        </a:solidFill>
        <a:latin typeface="+mn-lt"/>
        <a:ea typeface="+mn-ea"/>
        <a:cs typeface="+mn-cs"/>
      </a:defRPr>
    </a:lvl8pPr>
    <a:lvl9pPr marL="17555245" algn="l" defTabSz="2194406" rtl="0" eaLnBrk="1" latinLnBrk="0" hangingPunct="1">
      <a:defRPr sz="86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4"/>
          </p14:sldIdLst>
        </p14:section>
      </p14:sectionLst>
    </p:ext>
    <p:ext uri="{EFAFB233-063F-42B5-8137-9DF3F51BA10A}">
      <p15:sldGuideLst xmlns:p15="http://schemas.microsoft.com/office/powerpoint/2012/main">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20412">
          <p15:clr>
            <a:srgbClr val="A4A3A4"/>
          </p15:clr>
        </p15:guide>
        <p15:guide id="6" orient="horz" pos="324">
          <p15:clr>
            <a:srgbClr val="A4A3A4"/>
          </p15:clr>
        </p15:guide>
        <p15:guide id="7" pos="313">
          <p15:clr>
            <a:srgbClr val="A4A3A4"/>
          </p15:clr>
        </p15:guide>
        <p15:guide id="8" pos="2733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82" autoAdjust="0"/>
  </p:normalViewPr>
  <p:slideViewPr>
    <p:cSldViewPr snapToGrid="0" snapToObjects="1">
      <p:cViewPr varScale="1">
        <p:scale>
          <a:sx n="23" d="100"/>
          <a:sy n="23" d="100"/>
        </p:scale>
        <p:origin x="18" y="-288"/>
      </p:cViewPr>
      <p:guideLst>
        <p:guide orient="horz" pos="18144"/>
        <p:guide orient="horz" pos="288"/>
        <p:guide pos="287"/>
        <p:guide pos="25055"/>
        <p:guide orient="horz" pos="20412"/>
        <p:guide orient="horz" pos="324"/>
        <p:guide pos="313"/>
        <p:guide pos="2733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3"/>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406" indent="0" algn="ctr">
              <a:buNone/>
              <a:defRPr>
                <a:solidFill>
                  <a:schemeClr val="tx1">
                    <a:tint val="75000"/>
                  </a:schemeClr>
                </a:solidFill>
              </a:defRPr>
            </a:lvl2pPr>
            <a:lvl3pPr marL="4388811" indent="0" algn="ctr">
              <a:buNone/>
              <a:defRPr>
                <a:solidFill>
                  <a:schemeClr val="tx1">
                    <a:tint val="75000"/>
                  </a:schemeClr>
                </a:solidFill>
              </a:defRPr>
            </a:lvl3pPr>
            <a:lvl4pPr marL="6583217" indent="0" algn="ctr">
              <a:buNone/>
              <a:defRPr>
                <a:solidFill>
                  <a:schemeClr val="tx1">
                    <a:tint val="75000"/>
                  </a:schemeClr>
                </a:solidFill>
              </a:defRPr>
            </a:lvl4pPr>
            <a:lvl5pPr marL="8777623" indent="0" algn="ctr">
              <a:buNone/>
              <a:defRPr>
                <a:solidFill>
                  <a:schemeClr val="tx1">
                    <a:tint val="75000"/>
                  </a:schemeClr>
                </a:solidFill>
              </a:defRPr>
            </a:lvl5pPr>
            <a:lvl6pPr marL="10972029" indent="0" algn="ctr">
              <a:buNone/>
              <a:defRPr>
                <a:solidFill>
                  <a:schemeClr val="tx1">
                    <a:tint val="75000"/>
                  </a:schemeClr>
                </a:solidFill>
              </a:defRPr>
            </a:lvl6pPr>
            <a:lvl7pPr marL="13166434" indent="0" algn="ctr">
              <a:buNone/>
              <a:defRPr>
                <a:solidFill>
                  <a:schemeClr val="tx1">
                    <a:tint val="75000"/>
                  </a:schemeClr>
                </a:solidFill>
              </a:defRPr>
            </a:lvl7pPr>
            <a:lvl8pPr marL="15360840" indent="0" algn="ctr">
              <a:buNone/>
              <a:defRPr>
                <a:solidFill>
                  <a:schemeClr val="tx1">
                    <a:tint val="75000"/>
                  </a:schemeClr>
                </a:solidFill>
              </a:defRPr>
            </a:lvl8pPr>
            <a:lvl9pPr marL="1755524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A8DA9FA-688F-B042-A36A-9CF7AA496E45}" type="datetimeFigureOut">
              <a:rPr lang="en-US" smtClean="0"/>
              <a:pPr/>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6"/>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6"/>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406" indent="0">
              <a:buNone/>
              <a:defRPr sz="8600">
                <a:solidFill>
                  <a:schemeClr val="tx1">
                    <a:tint val="75000"/>
                  </a:schemeClr>
                </a:solidFill>
              </a:defRPr>
            </a:lvl2pPr>
            <a:lvl3pPr marL="4388811" indent="0">
              <a:buNone/>
              <a:defRPr sz="7600">
                <a:solidFill>
                  <a:schemeClr val="tx1">
                    <a:tint val="75000"/>
                  </a:schemeClr>
                </a:solidFill>
              </a:defRPr>
            </a:lvl3pPr>
            <a:lvl4pPr marL="6583217" indent="0">
              <a:buNone/>
              <a:defRPr sz="6700">
                <a:solidFill>
                  <a:schemeClr val="tx1">
                    <a:tint val="75000"/>
                  </a:schemeClr>
                </a:solidFill>
              </a:defRPr>
            </a:lvl4pPr>
            <a:lvl5pPr marL="8777623" indent="0">
              <a:buNone/>
              <a:defRPr sz="6700">
                <a:solidFill>
                  <a:schemeClr val="tx1">
                    <a:tint val="75000"/>
                  </a:schemeClr>
                </a:solidFill>
              </a:defRPr>
            </a:lvl5pPr>
            <a:lvl6pPr marL="10972029" indent="0">
              <a:buNone/>
              <a:defRPr sz="6700">
                <a:solidFill>
                  <a:schemeClr val="tx1">
                    <a:tint val="75000"/>
                  </a:schemeClr>
                </a:solidFill>
              </a:defRPr>
            </a:lvl6pPr>
            <a:lvl7pPr marL="13166434" indent="0">
              <a:buNone/>
              <a:defRPr sz="6700">
                <a:solidFill>
                  <a:schemeClr val="tx1">
                    <a:tint val="75000"/>
                  </a:schemeClr>
                </a:solidFill>
              </a:defRPr>
            </a:lvl7pPr>
            <a:lvl8pPr marL="15360840" indent="0">
              <a:buNone/>
              <a:defRPr sz="6700">
                <a:solidFill>
                  <a:schemeClr val="tx1">
                    <a:tint val="75000"/>
                  </a:schemeClr>
                </a:solidFill>
              </a:defRPr>
            </a:lvl8pPr>
            <a:lvl9pPr marL="17555245"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3"/>
            <a:ext cx="19385280" cy="21724622"/>
          </a:xfrm>
        </p:spPr>
        <p:txBody>
          <a:bodyPr/>
          <a:lstStyle>
            <a:lvl1pPr>
              <a:defRPr sz="135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3"/>
            <a:ext cx="19385280" cy="21724622"/>
          </a:xfrm>
        </p:spPr>
        <p:txBody>
          <a:bodyPr/>
          <a:lstStyle>
            <a:lvl1pPr>
              <a:defRPr sz="135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8DA9FA-688F-B042-A36A-9CF7AA496E45}" type="datetimeFigureOut">
              <a:rPr lang="en-US" smtClean="0"/>
              <a:pPr/>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1" y="7368544"/>
            <a:ext cx="19392902" cy="3070857"/>
          </a:xfrm>
        </p:spPr>
        <p:txBody>
          <a:bodyPr anchor="b"/>
          <a:lstStyle>
            <a:lvl1pPr marL="0" indent="0">
              <a:buNone/>
              <a:defRPr sz="11500" b="1"/>
            </a:lvl1pPr>
            <a:lvl2pPr marL="2194406" indent="0">
              <a:buNone/>
              <a:defRPr sz="9600" b="1"/>
            </a:lvl2pPr>
            <a:lvl3pPr marL="4388811" indent="0">
              <a:buNone/>
              <a:defRPr sz="8600" b="1"/>
            </a:lvl3pPr>
            <a:lvl4pPr marL="6583217" indent="0">
              <a:buNone/>
              <a:defRPr sz="7600" b="1"/>
            </a:lvl4pPr>
            <a:lvl5pPr marL="8777623" indent="0">
              <a:buNone/>
              <a:defRPr sz="7600" b="1"/>
            </a:lvl5pPr>
            <a:lvl6pPr marL="10972029" indent="0">
              <a:buNone/>
              <a:defRPr sz="7600" b="1"/>
            </a:lvl6pPr>
            <a:lvl7pPr marL="13166434" indent="0">
              <a:buNone/>
              <a:defRPr sz="7600" b="1"/>
            </a:lvl7pPr>
            <a:lvl8pPr marL="15360840" indent="0">
              <a:buNone/>
              <a:defRPr sz="7600" b="1"/>
            </a:lvl8pPr>
            <a:lvl9pPr marL="17555245" indent="0">
              <a:buNone/>
              <a:defRPr sz="7600" b="1"/>
            </a:lvl9pPr>
          </a:lstStyle>
          <a:p>
            <a:pPr lvl="0"/>
            <a:r>
              <a:rPr lang="en-US"/>
              <a:t>Click to edit Master text styles</a:t>
            </a:r>
          </a:p>
        </p:txBody>
      </p:sp>
      <p:sp>
        <p:nvSpPr>
          <p:cNvPr id="4" name="Content Placeholder 3"/>
          <p:cNvSpPr>
            <a:spLocks noGrp="1"/>
          </p:cNvSpPr>
          <p:nvPr>
            <p:ph sz="half" idx="2"/>
          </p:nvPr>
        </p:nvSpPr>
        <p:spPr>
          <a:xfrm>
            <a:off x="2194561" y="10439401"/>
            <a:ext cx="19392902" cy="18966183"/>
          </a:xfrm>
        </p:spPr>
        <p:txBody>
          <a:bodyPr/>
          <a:lstStyle>
            <a:lvl1pPr>
              <a:defRPr sz="11500"/>
            </a:lvl1pPr>
            <a:lvl2pPr>
              <a:defRPr sz="9600"/>
            </a:lvl2pPr>
            <a:lvl3pPr>
              <a:defRPr sz="8600"/>
            </a:lvl3pPr>
            <a:lvl4pPr>
              <a:defRPr sz="7600"/>
            </a:lvl4pPr>
            <a:lvl5pPr>
              <a:defRPr sz="7600"/>
            </a:lvl5pPr>
            <a:lvl6pPr>
              <a:defRPr sz="7600"/>
            </a:lvl6pPr>
            <a:lvl7pPr>
              <a:defRPr sz="7600"/>
            </a:lvl7pPr>
            <a:lvl8pPr>
              <a:defRPr sz="7600"/>
            </a:lvl8pPr>
            <a:lvl9pPr>
              <a:defRPr sz="7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4"/>
            <a:ext cx="19400520" cy="3070857"/>
          </a:xfrm>
        </p:spPr>
        <p:txBody>
          <a:bodyPr anchor="b"/>
          <a:lstStyle>
            <a:lvl1pPr marL="0" indent="0">
              <a:buNone/>
              <a:defRPr sz="11500" b="1"/>
            </a:lvl1pPr>
            <a:lvl2pPr marL="2194406" indent="0">
              <a:buNone/>
              <a:defRPr sz="9600" b="1"/>
            </a:lvl2pPr>
            <a:lvl3pPr marL="4388811" indent="0">
              <a:buNone/>
              <a:defRPr sz="8600" b="1"/>
            </a:lvl3pPr>
            <a:lvl4pPr marL="6583217" indent="0">
              <a:buNone/>
              <a:defRPr sz="7600" b="1"/>
            </a:lvl4pPr>
            <a:lvl5pPr marL="8777623" indent="0">
              <a:buNone/>
              <a:defRPr sz="7600" b="1"/>
            </a:lvl5pPr>
            <a:lvl6pPr marL="10972029" indent="0">
              <a:buNone/>
              <a:defRPr sz="7600" b="1"/>
            </a:lvl6pPr>
            <a:lvl7pPr marL="13166434" indent="0">
              <a:buNone/>
              <a:defRPr sz="7600" b="1"/>
            </a:lvl7pPr>
            <a:lvl8pPr marL="15360840" indent="0">
              <a:buNone/>
              <a:defRPr sz="7600" b="1"/>
            </a:lvl8pPr>
            <a:lvl9pPr marL="17555245" indent="0">
              <a:buNone/>
              <a:defRPr sz="7600" b="1"/>
            </a:lvl9pPr>
          </a:lstStyle>
          <a:p>
            <a:pPr lvl="0"/>
            <a:r>
              <a:rPr lang="en-US"/>
              <a:t>Click to edit Master text styles</a:t>
            </a:r>
          </a:p>
        </p:txBody>
      </p:sp>
      <p:sp>
        <p:nvSpPr>
          <p:cNvPr id="6" name="Content Placeholder 5"/>
          <p:cNvSpPr>
            <a:spLocks noGrp="1"/>
          </p:cNvSpPr>
          <p:nvPr>
            <p:ph sz="quarter" idx="4"/>
          </p:nvPr>
        </p:nvSpPr>
        <p:spPr>
          <a:xfrm>
            <a:off x="22296122" y="10439401"/>
            <a:ext cx="19400520" cy="18966183"/>
          </a:xfrm>
        </p:spPr>
        <p:txBody>
          <a:bodyPr/>
          <a:lstStyle>
            <a:lvl1pPr>
              <a:defRPr sz="11500"/>
            </a:lvl1pPr>
            <a:lvl2pPr>
              <a:defRPr sz="9600"/>
            </a:lvl2pPr>
            <a:lvl3pPr>
              <a:defRPr sz="8600"/>
            </a:lvl3pPr>
            <a:lvl4pPr>
              <a:defRPr sz="7600"/>
            </a:lvl4pPr>
            <a:lvl5pPr>
              <a:defRPr sz="7600"/>
            </a:lvl5pPr>
            <a:lvl6pPr>
              <a:defRPr sz="7600"/>
            </a:lvl6pPr>
            <a:lvl7pPr>
              <a:defRPr sz="7600"/>
            </a:lvl7pPr>
            <a:lvl8pPr>
              <a:defRPr sz="7600"/>
            </a:lvl8pPr>
            <a:lvl9pPr>
              <a:defRPr sz="7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8DA9FA-688F-B042-A36A-9CF7AA496E45}" type="datetimeFigureOut">
              <a:rPr lang="en-US" smtClean="0"/>
              <a:pPr/>
              <a:t>5/17/2018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8DA9FA-688F-B042-A36A-9CF7AA496E45}" type="datetimeFigureOut">
              <a:rPr lang="en-US" smtClean="0"/>
              <a:pPr/>
              <a:t>5/17/2018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5/17/2018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5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406" indent="0">
              <a:buNone/>
              <a:defRPr sz="5700"/>
            </a:lvl2pPr>
            <a:lvl3pPr marL="4388811" indent="0">
              <a:buNone/>
              <a:defRPr sz="4800"/>
            </a:lvl3pPr>
            <a:lvl4pPr marL="6583217" indent="0">
              <a:buNone/>
              <a:defRPr sz="4300"/>
            </a:lvl4pPr>
            <a:lvl5pPr marL="8777623" indent="0">
              <a:buNone/>
              <a:defRPr sz="4300"/>
            </a:lvl5pPr>
            <a:lvl6pPr marL="10972029" indent="0">
              <a:buNone/>
              <a:defRPr sz="4300"/>
            </a:lvl6pPr>
            <a:lvl7pPr marL="13166434" indent="0">
              <a:buNone/>
              <a:defRPr sz="4300"/>
            </a:lvl7pPr>
            <a:lvl8pPr marL="15360840" indent="0">
              <a:buNone/>
              <a:defRPr sz="4300"/>
            </a:lvl8pPr>
            <a:lvl9pPr marL="17555245"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406" indent="0">
              <a:buNone/>
              <a:defRPr sz="13500"/>
            </a:lvl2pPr>
            <a:lvl3pPr marL="4388811" indent="0">
              <a:buNone/>
              <a:defRPr sz="11500"/>
            </a:lvl3pPr>
            <a:lvl4pPr marL="6583217" indent="0">
              <a:buNone/>
              <a:defRPr sz="9600"/>
            </a:lvl4pPr>
            <a:lvl5pPr marL="8777623" indent="0">
              <a:buNone/>
              <a:defRPr sz="9600"/>
            </a:lvl5pPr>
            <a:lvl6pPr marL="10972029" indent="0">
              <a:buNone/>
              <a:defRPr sz="9600"/>
            </a:lvl6pPr>
            <a:lvl7pPr marL="13166434" indent="0">
              <a:buNone/>
              <a:defRPr sz="9600"/>
            </a:lvl7pPr>
            <a:lvl8pPr marL="15360840" indent="0">
              <a:buNone/>
              <a:defRPr sz="9600"/>
            </a:lvl8pPr>
            <a:lvl9pPr marL="17555245"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406" indent="0">
              <a:buNone/>
              <a:defRPr sz="5700"/>
            </a:lvl2pPr>
            <a:lvl3pPr marL="4388811" indent="0">
              <a:buNone/>
              <a:defRPr sz="4800"/>
            </a:lvl3pPr>
            <a:lvl4pPr marL="6583217" indent="0">
              <a:buNone/>
              <a:defRPr sz="4300"/>
            </a:lvl4pPr>
            <a:lvl5pPr marL="8777623" indent="0">
              <a:buNone/>
              <a:defRPr sz="4300"/>
            </a:lvl5pPr>
            <a:lvl6pPr marL="10972029" indent="0">
              <a:buNone/>
              <a:defRPr sz="4300"/>
            </a:lvl6pPr>
            <a:lvl7pPr marL="13166434" indent="0">
              <a:buNone/>
              <a:defRPr sz="4300"/>
            </a:lvl7pPr>
            <a:lvl8pPr marL="15360840" indent="0">
              <a:buNone/>
              <a:defRPr sz="4300"/>
            </a:lvl8pPr>
            <a:lvl9pPr marL="17555245"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3"/>
            <a:ext cx="39502080" cy="5486400"/>
          </a:xfrm>
          <a:prstGeom prst="rect">
            <a:avLst/>
          </a:prstGeom>
        </p:spPr>
        <p:txBody>
          <a:bodyPr vert="horz" lIns="438882" tIns="219441" rIns="438882" bIns="219441"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882" tIns="219441" rIns="438882" bIns="2194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3"/>
            <a:ext cx="10241280" cy="1752600"/>
          </a:xfrm>
          <a:prstGeom prst="rect">
            <a:avLst/>
          </a:prstGeom>
        </p:spPr>
        <p:txBody>
          <a:bodyPr vert="horz" lIns="438882" tIns="219441" rIns="438882" bIns="219441" rtlCol="0" anchor="ctr"/>
          <a:lstStyle>
            <a:lvl1pPr algn="l">
              <a:defRPr sz="5700">
                <a:solidFill>
                  <a:schemeClr val="tx1">
                    <a:tint val="75000"/>
                  </a:schemeClr>
                </a:solidFill>
              </a:defRPr>
            </a:lvl1pPr>
          </a:lstStyle>
          <a:p>
            <a:fld id="{9A8DA9FA-688F-B042-A36A-9CF7AA496E45}" type="datetimeFigureOut">
              <a:rPr lang="en-US" smtClean="0"/>
              <a:pPr/>
              <a:t>5/17/2018</a:t>
            </a:fld>
            <a:endParaRPr lang="en-US"/>
          </a:p>
        </p:txBody>
      </p:sp>
      <p:sp>
        <p:nvSpPr>
          <p:cNvPr id="5" name="Footer Placeholder 4"/>
          <p:cNvSpPr>
            <a:spLocks noGrp="1"/>
          </p:cNvSpPr>
          <p:nvPr>
            <p:ph type="ftr" sz="quarter" idx="3"/>
          </p:nvPr>
        </p:nvSpPr>
        <p:spPr>
          <a:xfrm>
            <a:off x="14996160" y="30510483"/>
            <a:ext cx="13898880" cy="1752600"/>
          </a:xfrm>
          <a:prstGeom prst="rect">
            <a:avLst/>
          </a:prstGeom>
        </p:spPr>
        <p:txBody>
          <a:bodyPr vert="horz" lIns="438882" tIns="219441" rIns="438882" bIns="219441" rtlCol="0" anchor="ctr"/>
          <a:lstStyle>
            <a:lvl1pPr algn="ctr">
              <a:defRPr sz="5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3"/>
            <a:ext cx="10241280" cy="1752600"/>
          </a:xfrm>
          <a:prstGeom prst="rect">
            <a:avLst/>
          </a:prstGeom>
        </p:spPr>
        <p:txBody>
          <a:bodyPr vert="horz" lIns="438882" tIns="219441" rIns="438882" bIns="219441" rtlCol="0" anchor="ctr"/>
          <a:lstStyle>
            <a:lvl1pPr algn="r">
              <a:defRPr sz="5700">
                <a:solidFill>
                  <a:schemeClr val="tx1">
                    <a:tint val="75000"/>
                  </a:schemeClr>
                </a:solidFill>
              </a:defRPr>
            </a:lvl1pPr>
          </a:lstStyle>
          <a:p>
            <a:fld id="{872285E6-2BB0-0B48-8A73-14014F7917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406" rtl="0" eaLnBrk="1" latinLnBrk="0" hangingPunct="1">
        <a:spcBef>
          <a:spcPct val="0"/>
        </a:spcBef>
        <a:buNone/>
        <a:defRPr sz="21100" kern="1200">
          <a:solidFill>
            <a:schemeClr val="tx1"/>
          </a:solidFill>
          <a:latin typeface="+mj-lt"/>
          <a:ea typeface="+mj-ea"/>
          <a:cs typeface="+mj-cs"/>
        </a:defRPr>
      </a:lvl1pPr>
    </p:titleStyle>
    <p:bodyStyle>
      <a:lvl1pPr marL="1645804" indent="-1645804" algn="l" defTabSz="2194406" rtl="0" eaLnBrk="1" latinLnBrk="0" hangingPunct="1">
        <a:spcBef>
          <a:spcPct val="20000"/>
        </a:spcBef>
        <a:buFont typeface="Arial"/>
        <a:buChar char="•"/>
        <a:defRPr sz="15400" kern="1200">
          <a:solidFill>
            <a:schemeClr val="tx1"/>
          </a:solidFill>
          <a:latin typeface="+mn-lt"/>
          <a:ea typeface="+mn-ea"/>
          <a:cs typeface="+mn-cs"/>
        </a:defRPr>
      </a:lvl1pPr>
      <a:lvl2pPr marL="3565909" indent="-1371503" algn="l" defTabSz="2194406" rtl="0" eaLnBrk="1" latinLnBrk="0" hangingPunct="1">
        <a:spcBef>
          <a:spcPct val="20000"/>
        </a:spcBef>
        <a:buFont typeface="Arial"/>
        <a:buChar char="–"/>
        <a:defRPr sz="13500" kern="1200">
          <a:solidFill>
            <a:schemeClr val="tx1"/>
          </a:solidFill>
          <a:latin typeface="+mn-lt"/>
          <a:ea typeface="+mn-ea"/>
          <a:cs typeface="+mn-cs"/>
        </a:defRPr>
      </a:lvl2pPr>
      <a:lvl3pPr marL="5486014" indent="-1097203" algn="l" defTabSz="2194406" rtl="0" eaLnBrk="1" latinLnBrk="0" hangingPunct="1">
        <a:spcBef>
          <a:spcPct val="20000"/>
        </a:spcBef>
        <a:buFont typeface="Arial"/>
        <a:buChar char="•"/>
        <a:defRPr sz="11500" kern="1200">
          <a:solidFill>
            <a:schemeClr val="tx1"/>
          </a:solidFill>
          <a:latin typeface="+mn-lt"/>
          <a:ea typeface="+mn-ea"/>
          <a:cs typeface="+mn-cs"/>
        </a:defRPr>
      </a:lvl3pPr>
      <a:lvl4pPr marL="7680421" indent="-1097203" algn="l" defTabSz="2194406" rtl="0" eaLnBrk="1" latinLnBrk="0" hangingPunct="1">
        <a:spcBef>
          <a:spcPct val="20000"/>
        </a:spcBef>
        <a:buFont typeface="Arial"/>
        <a:buChar char="–"/>
        <a:defRPr sz="9600" kern="1200">
          <a:solidFill>
            <a:schemeClr val="tx1"/>
          </a:solidFill>
          <a:latin typeface="+mn-lt"/>
          <a:ea typeface="+mn-ea"/>
          <a:cs typeface="+mn-cs"/>
        </a:defRPr>
      </a:lvl4pPr>
      <a:lvl5pPr marL="9874826" indent="-1097203" algn="l" defTabSz="2194406" rtl="0" eaLnBrk="1" latinLnBrk="0" hangingPunct="1">
        <a:spcBef>
          <a:spcPct val="20000"/>
        </a:spcBef>
        <a:buFont typeface="Arial"/>
        <a:buChar char="»"/>
        <a:defRPr sz="9600" kern="1200">
          <a:solidFill>
            <a:schemeClr val="tx1"/>
          </a:solidFill>
          <a:latin typeface="+mn-lt"/>
          <a:ea typeface="+mn-ea"/>
          <a:cs typeface="+mn-cs"/>
        </a:defRPr>
      </a:lvl5pPr>
      <a:lvl6pPr marL="12069232" indent="-1097203" algn="l" defTabSz="2194406" rtl="0" eaLnBrk="1" latinLnBrk="0" hangingPunct="1">
        <a:spcBef>
          <a:spcPct val="20000"/>
        </a:spcBef>
        <a:buFont typeface="Arial"/>
        <a:buChar char="•"/>
        <a:defRPr sz="9600" kern="1200">
          <a:solidFill>
            <a:schemeClr val="tx1"/>
          </a:solidFill>
          <a:latin typeface="+mn-lt"/>
          <a:ea typeface="+mn-ea"/>
          <a:cs typeface="+mn-cs"/>
        </a:defRPr>
      </a:lvl6pPr>
      <a:lvl7pPr marL="14263637" indent="-1097203" algn="l" defTabSz="2194406" rtl="0" eaLnBrk="1" latinLnBrk="0" hangingPunct="1">
        <a:spcBef>
          <a:spcPct val="20000"/>
        </a:spcBef>
        <a:buFont typeface="Arial"/>
        <a:buChar char="•"/>
        <a:defRPr sz="9600" kern="1200">
          <a:solidFill>
            <a:schemeClr val="tx1"/>
          </a:solidFill>
          <a:latin typeface="+mn-lt"/>
          <a:ea typeface="+mn-ea"/>
          <a:cs typeface="+mn-cs"/>
        </a:defRPr>
      </a:lvl7pPr>
      <a:lvl8pPr marL="16458043" indent="-1097203" algn="l" defTabSz="2194406" rtl="0" eaLnBrk="1" latinLnBrk="0" hangingPunct="1">
        <a:spcBef>
          <a:spcPct val="20000"/>
        </a:spcBef>
        <a:buFont typeface="Arial"/>
        <a:buChar char="•"/>
        <a:defRPr sz="9600" kern="1200">
          <a:solidFill>
            <a:schemeClr val="tx1"/>
          </a:solidFill>
          <a:latin typeface="+mn-lt"/>
          <a:ea typeface="+mn-ea"/>
          <a:cs typeface="+mn-cs"/>
        </a:defRPr>
      </a:lvl8pPr>
      <a:lvl9pPr marL="18652448" indent="-1097203" algn="l" defTabSz="2194406"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406" rtl="0" eaLnBrk="1" latinLnBrk="0" hangingPunct="1">
        <a:defRPr sz="8600" kern="1200">
          <a:solidFill>
            <a:schemeClr val="tx1"/>
          </a:solidFill>
          <a:latin typeface="+mn-lt"/>
          <a:ea typeface="+mn-ea"/>
          <a:cs typeface="+mn-cs"/>
        </a:defRPr>
      </a:lvl1pPr>
      <a:lvl2pPr marL="2194406" algn="l" defTabSz="2194406" rtl="0" eaLnBrk="1" latinLnBrk="0" hangingPunct="1">
        <a:defRPr sz="8600" kern="1200">
          <a:solidFill>
            <a:schemeClr val="tx1"/>
          </a:solidFill>
          <a:latin typeface="+mn-lt"/>
          <a:ea typeface="+mn-ea"/>
          <a:cs typeface="+mn-cs"/>
        </a:defRPr>
      </a:lvl2pPr>
      <a:lvl3pPr marL="4388811" algn="l" defTabSz="2194406" rtl="0" eaLnBrk="1" latinLnBrk="0" hangingPunct="1">
        <a:defRPr sz="8600" kern="1200">
          <a:solidFill>
            <a:schemeClr val="tx1"/>
          </a:solidFill>
          <a:latin typeface="+mn-lt"/>
          <a:ea typeface="+mn-ea"/>
          <a:cs typeface="+mn-cs"/>
        </a:defRPr>
      </a:lvl3pPr>
      <a:lvl4pPr marL="6583217" algn="l" defTabSz="2194406" rtl="0" eaLnBrk="1" latinLnBrk="0" hangingPunct="1">
        <a:defRPr sz="8600" kern="1200">
          <a:solidFill>
            <a:schemeClr val="tx1"/>
          </a:solidFill>
          <a:latin typeface="+mn-lt"/>
          <a:ea typeface="+mn-ea"/>
          <a:cs typeface="+mn-cs"/>
        </a:defRPr>
      </a:lvl4pPr>
      <a:lvl5pPr marL="8777623" algn="l" defTabSz="2194406" rtl="0" eaLnBrk="1" latinLnBrk="0" hangingPunct="1">
        <a:defRPr sz="8600" kern="1200">
          <a:solidFill>
            <a:schemeClr val="tx1"/>
          </a:solidFill>
          <a:latin typeface="+mn-lt"/>
          <a:ea typeface="+mn-ea"/>
          <a:cs typeface="+mn-cs"/>
        </a:defRPr>
      </a:lvl5pPr>
      <a:lvl6pPr marL="10972029" algn="l" defTabSz="2194406" rtl="0" eaLnBrk="1" latinLnBrk="0" hangingPunct="1">
        <a:defRPr sz="8600" kern="1200">
          <a:solidFill>
            <a:schemeClr val="tx1"/>
          </a:solidFill>
          <a:latin typeface="+mn-lt"/>
          <a:ea typeface="+mn-ea"/>
          <a:cs typeface="+mn-cs"/>
        </a:defRPr>
      </a:lvl6pPr>
      <a:lvl7pPr marL="13166434" algn="l" defTabSz="2194406" rtl="0" eaLnBrk="1" latinLnBrk="0" hangingPunct="1">
        <a:defRPr sz="8600" kern="1200">
          <a:solidFill>
            <a:schemeClr val="tx1"/>
          </a:solidFill>
          <a:latin typeface="+mn-lt"/>
          <a:ea typeface="+mn-ea"/>
          <a:cs typeface="+mn-cs"/>
        </a:defRPr>
      </a:lvl7pPr>
      <a:lvl8pPr marL="15360840" algn="l" defTabSz="2194406" rtl="0" eaLnBrk="1" latinLnBrk="0" hangingPunct="1">
        <a:defRPr sz="8600" kern="1200">
          <a:solidFill>
            <a:schemeClr val="tx1"/>
          </a:solidFill>
          <a:latin typeface="+mn-lt"/>
          <a:ea typeface="+mn-ea"/>
          <a:cs typeface="+mn-cs"/>
        </a:defRPr>
      </a:lvl8pPr>
      <a:lvl9pPr marL="17555245" algn="l" defTabSz="2194406"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http://www.dnabaroding101.org/" TargetMode="Externa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0"/>
          <p:cNvSpPr>
            <a:spLocks noChangeArrowheads="1"/>
          </p:cNvSpPr>
          <p:nvPr/>
        </p:nvSpPr>
        <p:spPr bwMode="auto">
          <a:xfrm>
            <a:off x="33423394" y="6096000"/>
            <a:ext cx="9882188" cy="25984200"/>
          </a:xfrm>
          <a:prstGeom prst="rect">
            <a:avLst/>
          </a:prstGeom>
          <a:solidFill>
            <a:schemeClr val="bg1"/>
          </a:solidFill>
          <a:ln w="9525">
            <a:solidFill>
              <a:schemeClr val="tx1"/>
            </a:solidFill>
            <a:round/>
            <a:headEnd/>
            <a:tailEnd/>
          </a:ln>
          <a:effectLst/>
        </p:spPr>
        <p:txBody>
          <a:bodyPr wrap="none" anchor="ctr"/>
          <a:lstStyle/>
          <a:p>
            <a:endParaRPr lang="en-US"/>
          </a:p>
        </p:txBody>
      </p:sp>
      <p:sp>
        <p:nvSpPr>
          <p:cNvPr id="7" name="AutoShape 4"/>
          <p:cNvSpPr>
            <a:spLocks noChangeArrowheads="1"/>
          </p:cNvSpPr>
          <p:nvPr/>
        </p:nvSpPr>
        <p:spPr bwMode="auto">
          <a:xfrm>
            <a:off x="609600" y="6096000"/>
            <a:ext cx="9883775" cy="25984200"/>
          </a:xfrm>
          <a:prstGeom prst="rect">
            <a:avLst/>
          </a:prstGeom>
          <a:solidFill>
            <a:schemeClr val="bg1"/>
          </a:solidFill>
          <a:ln w="9525">
            <a:solidFill>
              <a:schemeClr val="tx1"/>
            </a:solidFill>
            <a:round/>
            <a:headEnd/>
            <a:tailEnd/>
          </a:ln>
          <a:effectLst/>
        </p:spPr>
        <p:txBody>
          <a:bodyPr wrap="none" anchor="ctr"/>
          <a:lstStyle/>
          <a:p>
            <a:endParaRPr lang="en-US"/>
          </a:p>
        </p:txBody>
      </p:sp>
      <p:sp>
        <p:nvSpPr>
          <p:cNvPr id="11" name="AutoShape 13"/>
          <p:cNvSpPr>
            <a:spLocks noChangeArrowheads="1"/>
          </p:cNvSpPr>
          <p:nvPr/>
        </p:nvSpPr>
        <p:spPr bwMode="auto">
          <a:xfrm>
            <a:off x="609600" y="381000"/>
            <a:ext cx="42695982" cy="5257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dirty="0"/>
              <a:t>                      </a:t>
            </a:r>
          </a:p>
          <a:p>
            <a:endParaRPr lang="en-US" dirty="0"/>
          </a:p>
        </p:txBody>
      </p:sp>
      <p:sp>
        <p:nvSpPr>
          <p:cNvPr id="12" name="Text Box 14"/>
          <p:cNvSpPr txBox="1">
            <a:spLocks noChangeArrowheads="1"/>
          </p:cNvSpPr>
          <p:nvPr/>
        </p:nvSpPr>
        <p:spPr bwMode="auto">
          <a:xfrm>
            <a:off x="6857994" y="253440"/>
            <a:ext cx="28886729" cy="4816703"/>
          </a:xfrm>
          <a:prstGeom prst="rect">
            <a:avLst/>
          </a:prstGeom>
          <a:noFill/>
          <a:ln w="9525">
            <a:noFill/>
            <a:miter lim="800000"/>
            <a:headEnd/>
            <a:tailEnd/>
          </a:ln>
          <a:effectLst/>
        </p:spPr>
        <p:txBody>
          <a:bodyPr wrap="square">
            <a:spAutoFit/>
          </a:bodyPr>
          <a:lstStyle/>
          <a:p>
            <a:r>
              <a:rPr lang="en-US" sz="6600" dirty="0"/>
              <a:t>How Can We Use DNA Barcoding In Determining the Biodiversity of Aquatic Plants Within Prospect Park?</a:t>
            </a:r>
          </a:p>
          <a:p>
            <a:endParaRPr lang="en-US" sz="17500" dirty="0"/>
          </a:p>
        </p:txBody>
      </p:sp>
      <p:sp>
        <p:nvSpPr>
          <p:cNvPr id="25" name="TextBox 24"/>
          <p:cNvSpPr txBox="1"/>
          <p:nvPr/>
        </p:nvSpPr>
        <p:spPr>
          <a:xfrm>
            <a:off x="6941123" y="4368208"/>
            <a:ext cx="21257467" cy="1025377"/>
          </a:xfrm>
          <a:prstGeom prst="rect">
            <a:avLst/>
          </a:prstGeom>
          <a:noFill/>
        </p:spPr>
        <p:txBody>
          <a:bodyPr wrap="square" lIns="101059" tIns="50530" rIns="101059" bIns="50530" rtlCol="0">
            <a:spAutoFit/>
          </a:bodyPr>
          <a:lstStyle/>
          <a:p>
            <a:r>
              <a:rPr lang="en-US" sz="6000" i="1" dirty="0" smtClean="0"/>
              <a:t>	High school for Health Professions and Human Services </a:t>
            </a:r>
            <a:endParaRPr lang="en-US" sz="6000" i="1" dirty="0"/>
          </a:p>
        </p:txBody>
      </p:sp>
      <p:sp>
        <p:nvSpPr>
          <p:cNvPr id="26" name="TextBox 25"/>
          <p:cNvSpPr txBox="1"/>
          <p:nvPr/>
        </p:nvSpPr>
        <p:spPr>
          <a:xfrm>
            <a:off x="6941123" y="2826798"/>
            <a:ext cx="27497751" cy="1425486"/>
          </a:xfrm>
          <a:prstGeom prst="rect">
            <a:avLst/>
          </a:prstGeom>
          <a:noFill/>
        </p:spPr>
        <p:txBody>
          <a:bodyPr wrap="square" lIns="101059" tIns="50530" rIns="101059" bIns="50530" rtlCol="0">
            <a:spAutoFit/>
          </a:bodyPr>
          <a:lstStyle/>
          <a:p>
            <a:r>
              <a:rPr lang="en-US" dirty="0" smtClean="0"/>
              <a:t>Shahryar </a:t>
            </a:r>
            <a:r>
              <a:rPr lang="en-US" dirty="0" err="1" smtClean="0"/>
              <a:t>Rahat</a:t>
            </a:r>
            <a:r>
              <a:rPr lang="en-US" dirty="0" smtClean="0"/>
              <a:t>  and Victor Roy Mrs. </a:t>
            </a:r>
            <a:r>
              <a:rPr lang="en-US" dirty="0" err="1" smtClean="0"/>
              <a:t>Apilan</a:t>
            </a:r>
            <a:r>
              <a:rPr lang="en-US" dirty="0" smtClean="0"/>
              <a:t> </a:t>
            </a:r>
            <a:endParaRPr lang="en-US" dirty="0"/>
          </a:p>
        </p:txBody>
      </p:sp>
      <p:pic>
        <p:nvPicPr>
          <p:cNvPr id="27" name="Shape 243"/>
          <p:cNvPicPr preferRelativeResize="0"/>
          <p:nvPr/>
        </p:nvPicPr>
        <p:blipFill rotWithShape="1">
          <a:blip r:embed="rId2">
            <a:alphaModFix/>
          </a:blip>
          <a:srcRect/>
          <a:stretch/>
        </p:blipFill>
        <p:spPr>
          <a:xfrm>
            <a:off x="36347872" y="789711"/>
            <a:ext cx="6593157" cy="1307967"/>
          </a:xfrm>
          <a:prstGeom prst="rect">
            <a:avLst/>
          </a:prstGeom>
          <a:noFill/>
          <a:ln>
            <a:noFill/>
          </a:ln>
        </p:spPr>
      </p:pic>
      <p:pic>
        <p:nvPicPr>
          <p:cNvPr id="28" name="Picture 27"/>
          <p:cNvPicPr>
            <a:picLocks noChangeAspect="1"/>
          </p:cNvPicPr>
          <p:nvPr/>
        </p:nvPicPr>
        <p:blipFill>
          <a:blip r:embed="rId3"/>
          <a:stretch>
            <a:fillRect/>
          </a:stretch>
        </p:blipFill>
        <p:spPr>
          <a:xfrm>
            <a:off x="856858" y="428069"/>
            <a:ext cx="5352977" cy="3138998"/>
          </a:xfrm>
          <a:prstGeom prst="rect">
            <a:avLst/>
          </a:prstGeom>
        </p:spPr>
      </p:pic>
      <p:sp>
        <p:nvSpPr>
          <p:cNvPr id="2" name="TextBox 1"/>
          <p:cNvSpPr txBox="1"/>
          <p:nvPr/>
        </p:nvSpPr>
        <p:spPr>
          <a:xfrm>
            <a:off x="1002344" y="6441535"/>
            <a:ext cx="9012513" cy="27176670"/>
          </a:xfrm>
          <a:prstGeom prst="rect">
            <a:avLst/>
          </a:prstGeom>
          <a:noFill/>
        </p:spPr>
        <p:txBody>
          <a:bodyPr wrap="square" rtlCol="0">
            <a:spAutoFit/>
          </a:bodyPr>
          <a:lstStyle/>
          <a:p>
            <a:r>
              <a:rPr lang="en-US" dirty="0"/>
              <a:t>Abstract</a:t>
            </a:r>
          </a:p>
          <a:p>
            <a:endParaRPr lang="en-US" sz="5400" dirty="0"/>
          </a:p>
          <a:p>
            <a:r>
              <a:rPr lang="en-US" sz="2400" dirty="0"/>
              <a:t>Between seventy to eighty percent of the world’s oxygen is generated by marine plants and most of this comes from algae. Therefore, understanding the biodiversity of aquatic plants is as essential as conserving the balance of our ecosystem. Our study is focused on the determination of the biodiversity of aquatic plants found at Prospect Park using DNA barcoding. Samples were collected from four different locations within Prospect Park in January. These samples were taken to the Harlem DNA Lab center for DNA barcoding. Extensive procedure involved the isolation of DNA, amplification of the DNA by polymerase chain reaction (PCR), separation of DNA mixture by gel electrophoresis, and identification of sequences in databases. The sequence alignment search tools revealed that one uncultured eukaryote and </a:t>
            </a:r>
            <a:r>
              <a:rPr lang="en-US" sz="2400" i="1" dirty="0" smtClean="0"/>
              <a:t>Musca </a:t>
            </a:r>
            <a:r>
              <a:rPr lang="en-US" sz="2400" i="1" dirty="0"/>
              <a:t>ammoniate </a:t>
            </a:r>
            <a:r>
              <a:rPr lang="en-US" sz="2400" dirty="0"/>
              <a:t>were present in our </a:t>
            </a:r>
            <a:r>
              <a:rPr lang="en-US" sz="2400" dirty="0" smtClean="0"/>
              <a:t>samples. Interestingly, </a:t>
            </a:r>
            <a:r>
              <a:rPr lang="en-US" sz="2400" dirty="0"/>
              <a:t>there were two sequences of our samples that were not available in the database and thus were not identified.</a:t>
            </a:r>
          </a:p>
          <a:p>
            <a:r>
              <a:rPr lang="en-US" sz="5400" dirty="0"/>
              <a:t/>
            </a:r>
            <a:br>
              <a:rPr lang="en-US" sz="5400" dirty="0"/>
            </a:br>
            <a:endParaRPr lang="en-US" sz="5400" dirty="0"/>
          </a:p>
          <a:p>
            <a:r>
              <a:rPr lang="en-US" dirty="0"/>
              <a:t>Introduction</a:t>
            </a:r>
          </a:p>
          <a:p>
            <a:endParaRPr lang="en-US" sz="5400" i="1" dirty="0"/>
          </a:p>
          <a:p>
            <a:r>
              <a:rPr lang="en-US" sz="2400" dirty="0"/>
              <a:t>The wildlife in prospect park hosts a variety of species within its lakes and rivers. Prospect park is the home of several different species from birds, mammals and insects. However what often gets overlooked includes the plant life and fish inside the lakes and other bodies of water in prospect park. The conservation of the ecosystem within the lakes of prospect park is vital to the maintenance of an expansive food web and the thriving of diverse wildlife. One very essential plant is algae for the sole reason that they produce more oxygen than anything else. Their is a variety of different algae that look almost identical to one another. We will use DNA barcoding in order to determine the different algae located in the waters of prospect park. DNA barcoding is a method that uses a short genetic marker in an organism's DNA to identify it and the species it falls under. The DNA barcoding will help us categorize and identify the algae.</a:t>
            </a:r>
          </a:p>
          <a:p>
            <a:r>
              <a:rPr lang="en-US" sz="2400" dirty="0"/>
              <a:t>        The algae in the ponds of prospect park appear to look almost identical to one another. However there is the chance of the algae located in the park to have subtle differences. Algae, being such an important part of the food web in the ecosystem of Prospect Park, must be identified and preserved. DNA barcoding is a helpful way to determine the biodiversity within the ponds of Prospect Park and the different types of algae in Prospect Park. This will ultimately help in identifying the algae and preserving it so animals that rely on the production of oxygen will not be harmed. If the algae were to vanish then it would have a dramatic impact on the food chain.</a:t>
            </a:r>
          </a:p>
          <a:p>
            <a:r>
              <a:rPr lang="en-US" sz="2400" dirty="0"/>
              <a:t>We hypothesize that there will most likely be different varieties of algae and other organisms in the pond, despite most ponds in prospect park having algae that look alike with the use of DNA barcoding we will be able to determine if there are different varieties. </a:t>
            </a:r>
          </a:p>
          <a:p>
            <a:r>
              <a:rPr lang="en-US" sz="2400" dirty="0"/>
              <a:t>Our goals are to determine the biodiversity, specifically, at prospect park pond and help maintain the biodiversity of microorganisms there. Biodiversity boosts ecosystem productivity where each species, including microorganisms, all have an important role to play. For example, A larger number of plant species means a greater variety of </a:t>
            </a:r>
            <a:r>
              <a:rPr lang="en-US" sz="2400" dirty="0" smtClean="0"/>
              <a:t>crops. We </a:t>
            </a:r>
            <a:r>
              <a:rPr lang="en-US" sz="2400" dirty="0"/>
              <a:t>will ultimately attempt to identify the species of aquatic plants in prospect park and help in maintaining it. </a:t>
            </a:r>
          </a:p>
          <a:p>
            <a:r>
              <a:rPr lang="en-US" dirty="0"/>
              <a:t/>
            </a:r>
            <a:br>
              <a:rPr lang="en-US" dirty="0"/>
            </a:br>
            <a:endParaRPr lang="en-US" dirty="0"/>
          </a:p>
        </p:txBody>
      </p:sp>
      <p:sp>
        <p:nvSpPr>
          <p:cNvPr id="54" name="TextBox 53"/>
          <p:cNvSpPr txBox="1"/>
          <p:nvPr/>
        </p:nvSpPr>
        <p:spPr>
          <a:xfrm>
            <a:off x="11942057" y="6441535"/>
            <a:ext cx="9535888" cy="21821358"/>
          </a:xfrm>
          <a:prstGeom prst="rect">
            <a:avLst/>
          </a:prstGeom>
          <a:noFill/>
        </p:spPr>
        <p:txBody>
          <a:bodyPr wrap="square" rtlCol="0">
            <a:spAutoFit/>
          </a:bodyPr>
          <a:lstStyle/>
          <a:p>
            <a:r>
              <a:rPr lang="en-US" dirty="0"/>
              <a:t>Materials &amp; Methods </a:t>
            </a:r>
          </a:p>
          <a:p>
            <a:r>
              <a:rPr lang="en-US" sz="4000" dirty="0" smtClean="0"/>
              <a:t>The </a:t>
            </a:r>
            <a:r>
              <a:rPr lang="en-US" sz="4000" dirty="0"/>
              <a:t>first step of the procedure is to collect the specimens. The samples we gathered were quite small and we choose our samples in order to find subtle differences in variety of aquatic plant.  We gathered data from four different locations in prospect park consisting of algae. The ponds are shallow and the samples were collected from the edge of the ponds. Then we collected the specimen in a large container for each location. In order to determine the specific location we used GPS enabled phone or camera which stores latitude, longitude and altitude coordinates.   We then documented the specimen by taking a picture. The picture contained metadata which consists of the exact location of the plant</a:t>
            </a:r>
            <a:r>
              <a:rPr lang="en-US" sz="4000" dirty="0" smtClean="0"/>
              <a:t>. This </a:t>
            </a:r>
            <a:r>
              <a:rPr lang="en-US" sz="4000" dirty="0"/>
              <a:t>was located in the sample database. The samples were then taken to a lab in four containers. Then we isolated the DNA from the aquatic plant and fungal samples. After this the DNA is amplified by PCR. The samples were then analyzed by gel electrophoresis. After this we  added an ITS primer specifically used to identify algae and fungi. The sample was then sent for sequencing and analyzed. Blasting was used to find DNA sequences in the database with the use of </a:t>
            </a:r>
            <a:r>
              <a:rPr lang="en-US" sz="4000" dirty="0" smtClean="0"/>
              <a:t>DNA subway</a:t>
            </a:r>
            <a:r>
              <a:rPr lang="en-US" sz="4000" dirty="0"/>
              <a:t>. </a:t>
            </a:r>
            <a:endParaRPr lang="en-US" sz="4000" dirty="0" smtClean="0"/>
          </a:p>
          <a:p>
            <a:endParaRPr lang="en-US" sz="4000" dirty="0"/>
          </a:p>
          <a:p>
            <a:r>
              <a:rPr lang="en-US" sz="4000" dirty="0"/>
              <a:t/>
            </a:r>
            <a:br>
              <a:rPr lang="en-US" sz="4000" dirty="0"/>
            </a:br>
            <a:endParaRPr lang="en-US" sz="4000" dirty="0"/>
          </a:p>
        </p:txBody>
      </p:sp>
      <p:sp>
        <p:nvSpPr>
          <p:cNvPr id="55" name="TextBox 54"/>
          <p:cNvSpPr txBox="1"/>
          <p:nvPr/>
        </p:nvSpPr>
        <p:spPr>
          <a:xfrm>
            <a:off x="45391111" y="31182823"/>
            <a:ext cx="9317743" cy="4893647"/>
          </a:xfrm>
          <a:prstGeom prst="rect">
            <a:avLst/>
          </a:prstGeom>
          <a:noFill/>
        </p:spPr>
        <p:txBody>
          <a:bodyPr wrap="square" rtlCol="0">
            <a:spAutoFit/>
          </a:bodyPr>
          <a:lstStyle/>
          <a:p>
            <a:endParaRPr lang="en-US" dirty="0" smtClean="0"/>
          </a:p>
          <a:p>
            <a:endParaRPr lang="en-US" dirty="0" smtClean="0"/>
          </a:p>
          <a:p>
            <a:endParaRPr lang="en-US" dirty="0"/>
          </a:p>
          <a:p>
            <a:endParaRPr lang="en-US" sz="5400" dirty="0"/>
          </a:p>
        </p:txBody>
      </p:sp>
      <p:sp>
        <p:nvSpPr>
          <p:cNvPr id="56" name="TextBox 55"/>
          <p:cNvSpPr txBox="1"/>
          <p:nvPr/>
        </p:nvSpPr>
        <p:spPr>
          <a:xfrm>
            <a:off x="33761467" y="6441535"/>
            <a:ext cx="9317743" cy="23729573"/>
          </a:xfrm>
          <a:prstGeom prst="rect">
            <a:avLst/>
          </a:prstGeom>
          <a:noFill/>
        </p:spPr>
        <p:txBody>
          <a:bodyPr wrap="square" rtlCol="0">
            <a:spAutoFit/>
          </a:bodyPr>
          <a:lstStyle/>
          <a:p>
            <a:r>
              <a:rPr lang="en-US" dirty="0"/>
              <a:t>Discussion </a:t>
            </a:r>
          </a:p>
          <a:p>
            <a:r>
              <a:rPr lang="en-US" sz="5400" dirty="0"/>
              <a:t/>
            </a:r>
            <a:br>
              <a:rPr lang="en-US" sz="5400" dirty="0"/>
            </a:br>
            <a:r>
              <a:rPr lang="en-US" sz="2400" dirty="0"/>
              <a:t>The purpose of the results we gathered  was supposed to answer how DNA Barcoding could be used on determining the biodiversity of aquatic plants within prospect park</a:t>
            </a:r>
            <a:r>
              <a:rPr lang="en-US" sz="2400" dirty="0" smtClean="0"/>
              <a:t>? Our </a:t>
            </a:r>
            <a:r>
              <a:rPr lang="en-US" sz="2400" dirty="0"/>
              <a:t>results were quite fascinating. This is due to the fact that </a:t>
            </a:r>
            <a:r>
              <a:rPr lang="en-US" sz="2400" dirty="0" err="1"/>
              <a:t>musa</a:t>
            </a:r>
            <a:r>
              <a:rPr lang="en-US" sz="2400" dirty="0"/>
              <a:t> </a:t>
            </a:r>
            <a:r>
              <a:rPr lang="en-US" sz="2400" dirty="0" err="1"/>
              <a:t>acuminata</a:t>
            </a:r>
            <a:r>
              <a:rPr lang="en-US" sz="2400" dirty="0"/>
              <a:t> is a plant related to banana leaves found in Southeast Asia. So the sample KJE-003 was highly unlikely to be Musa </a:t>
            </a:r>
            <a:r>
              <a:rPr lang="en-US" sz="2400" dirty="0" err="1"/>
              <a:t>Acuminata</a:t>
            </a:r>
            <a:r>
              <a:rPr lang="en-US" sz="2400" dirty="0"/>
              <a:t> but it may have been uncultured eukaryote, which is a single celled organism in other words bacteria. It had several matched to choose from which can be seen in the appendix in figure 1. While KJE-004 had no matches. KJE 001 was low quality and KJE-002 also had no matches. KJE-002 and KJE-004 probably had low matches due to the fact that many microorganisms sequences are not recorded in the database.  We predicted that there would be a variety of different algae samples and we would be able to identify them. But our results did not determine this. Our study had not worked as intended this could have been the cause of several factors such as cold weather. The lakes were frozen thus gathering samples was difficult . For future studies one should try to gather samples at an ideal time since algae can not survive in the winter. </a:t>
            </a:r>
          </a:p>
          <a:p>
            <a:endParaRPr lang="en-US" sz="5400" dirty="0"/>
          </a:p>
          <a:p>
            <a:r>
              <a:rPr lang="en-US" dirty="0"/>
              <a:t>References</a:t>
            </a:r>
            <a:endParaRPr lang="en-US" sz="5400" dirty="0"/>
          </a:p>
          <a:p>
            <a:pPr fontAlgn="base"/>
            <a:r>
              <a:rPr lang="en-US" sz="2400" dirty="0" smtClean="0"/>
              <a:t>1.Chapman</a:t>
            </a:r>
            <a:r>
              <a:rPr lang="en-US" sz="2400" dirty="0"/>
              <a:t>, R. L. (2013). Algae: the world’s most important “plants”—an introduction. </a:t>
            </a:r>
            <a:r>
              <a:rPr lang="en-US" sz="2400" i="1" dirty="0"/>
              <a:t>Mitigation and Adaptation Strategies for Global Change</a:t>
            </a:r>
            <a:r>
              <a:rPr lang="en-US" sz="2400" dirty="0"/>
              <a:t>, </a:t>
            </a:r>
            <a:r>
              <a:rPr lang="en-US" sz="2400" i="1" dirty="0"/>
              <a:t>18</a:t>
            </a:r>
            <a:r>
              <a:rPr lang="en-US" sz="2400" dirty="0"/>
              <a:t>(1), 5-12.</a:t>
            </a:r>
          </a:p>
          <a:p>
            <a:pPr fontAlgn="base"/>
            <a:r>
              <a:rPr lang="en-US" sz="2400" dirty="0" smtClean="0"/>
              <a:t>2.Gelpi</a:t>
            </a:r>
            <a:r>
              <a:rPr lang="en-US" sz="2400" dirty="0"/>
              <a:t>, E., Schneider, H., Mann, J., &amp; Oro, J. (1970). Hydrocarbons of geochemical significance in microscopic algae. </a:t>
            </a:r>
            <a:r>
              <a:rPr lang="en-US" sz="2400" i="1" dirty="0" err="1"/>
              <a:t>Phytochemistry</a:t>
            </a:r>
            <a:r>
              <a:rPr lang="en-US" sz="2400" dirty="0"/>
              <a:t>, </a:t>
            </a:r>
            <a:r>
              <a:rPr lang="en-US" sz="2400" i="1" dirty="0"/>
              <a:t>9</a:t>
            </a:r>
            <a:r>
              <a:rPr lang="en-US" sz="2400" dirty="0"/>
              <a:t>(3), 603-612.</a:t>
            </a:r>
          </a:p>
          <a:p>
            <a:pPr fontAlgn="base"/>
            <a:r>
              <a:rPr lang="en-US" sz="2400" dirty="0" smtClean="0"/>
              <a:t>3.Hebert</a:t>
            </a:r>
            <a:r>
              <a:rPr lang="en-US" sz="2400" dirty="0"/>
              <a:t>, P. D., Penton, E. H., Burns, J. M., Janzen, D. H., &amp; </a:t>
            </a:r>
            <a:r>
              <a:rPr lang="en-US" sz="2400" dirty="0" err="1"/>
              <a:t>Hallwachs</a:t>
            </a:r>
            <a:r>
              <a:rPr lang="en-US" sz="2400" dirty="0"/>
              <a:t>, W. (2004). Ten species in one: DNA barcoding reveals cryptic species in the </a:t>
            </a:r>
            <a:r>
              <a:rPr lang="en-US" sz="2400" dirty="0" err="1"/>
              <a:t>neotropical</a:t>
            </a:r>
            <a:r>
              <a:rPr lang="en-US" sz="2400" dirty="0"/>
              <a:t> skipper butterfly </a:t>
            </a:r>
            <a:r>
              <a:rPr lang="en-US" sz="2400" dirty="0" err="1"/>
              <a:t>Astraptes</a:t>
            </a:r>
            <a:r>
              <a:rPr lang="en-US" sz="2400" dirty="0"/>
              <a:t> </a:t>
            </a:r>
            <a:r>
              <a:rPr lang="en-US" sz="2400" dirty="0" err="1"/>
              <a:t>fulgerator</a:t>
            </a:r>
            <a:r>
              <a:rPr lang="en-US" sz="2400" dirty="0"/>
              <a:t>. </a:t>
            </a:r>
            <a:r>
              <a:rPr lang="en-US" sz="2400" i="1" dirty="0"/>
              <a:t>Proceedings of the National Academy of Sciences of the United States of America</a:t>
            </a:r>
            <a:r>
              <a:rPr lang="en-US" sz="2400" dirty="0"/>
              <a:t>, </a:t>
            </a:r>
            <a:r>
              <a:rPr lang="en-US" sz="2400" i="1" dirty="0"/>
              <a:t>101</a:t>
            </a:r>
            <a:r>
              <a:rPr lang="en-US" sz="2400" dirty="0"/>
              <a:t>(41), 14812-14817.</a:t>
            </a:r>
          </a:p>
          <a:p>
            <a:pPr fontAlgn="base"/>
            <a:r>
              <a:rPr lang="en-US" sz="2400" dirty="0" smtClean="0"/>
              <a:t>4.Palmer</a:t>
            </a:r>
            <a:r>
              <a:rPr lang="en-US" sz="2400" dirty="0"/>
              <a:t>, C. M. (1980). Algae and water pollution: the identification, significance, and control of algae in water supplies and in polluted water. In </a:t>
            </a:r>
            <a:r>
              <a:rPr lang="en-US" sz="2400" i="1" dirty="0"/>
              <a:t>Algae and water pollution: the identification, significance, and control of algae in water supplies and in polluted water</a:t>
            </a:r>
            <a:r>
              <a:rPr lang="en-US" sz="2400" dirty="0"/>
              <a:t>. Castle House Publications.</a:t>
            </a:r>
          </a:p>
          <a:p>
            <a:pPr fontAlgn="base"/>
            <a:r>
              <a:rPr lang="en-US" sz="2400" dirty="0" smtClean="0"/>
              <a:t>5.Romera</a:t>
            </a:r>
            <a:r>
              <a:rPr lang="en-US" sz="2400" dirty="0"/>
              <a:t>, E., González, F., </a:t>
            </a:r>
            <a:r>
              <a:rPr lang="en-US" sz="2400" dirty="0" err="1"/>
              <a:t>Ballester</a:t>
            </a:r>
            <a:r>
              <a:rPr lang="en-US" sz="2400" dirty="0"/>
              <a:t>, A., </a:t>
            </a:r>
            <a:r>
              <a:rPr lang="en-US" sz="2400" dirty="0" err="1"/>
              <a:t>Blázquez</a:t>
            </a:r>
            <a:r>
              <a:rPr lang="en-US" sz="2400" dirty="0"/>
              <a:t>, M. L., &amp; Munoz, J. A. (2007). Comparative study of </a:t>
            </a:r>
            <a:r>
              <a:rPr lang="en-US" sz="2400" dirty="0" err="1"/>
              <a:t>biosorption</a:t>
            </a:r>
            <a:r>
              <a:rPr lang="en-US" sz="2400" dirty="0"/>
              <a:t> of heavy metals using different types of algae. </a:t>
            </a:r>
            <a:r>
              <a:rPr lang="en-US" sz="2400" i="1" dirty="0" err="1"/>
              <a:t>Bioresource</a:t>
            </a:r>
            <a:r>
              <a:rPr lang="en-US" sz="2400" i="1" dirty="0"/>
              <a:t> Technology</a:t>
            </a:r>
            <a:r>
              <a:rPr lang="en-US" sz="2400" dirty="0"/>
              <a:t>, </a:t>
            </a:r>
            <a:r>
              <a:rPr lang="en-US" sz="2400" i="1" dirty="0"/>
              <a:t>98</a:t>
            </a:r>
            <a:r>
              <a:rPr lang="en-US" sz="2400" dirty="0"/>
              <a:t>(17), 3344-3353.</a:t>
            </a:r>
          </a:p>
          <a:p>
            <a:pPr fontAlgn="base"/>
            <a:r>
              <a:rPr lang="en-US" sz="2400" dirty="0" smtClean="0"/>
              <a:t>6.Will</a:t>
            </a:r>
            <a:r>
              <a:rPr lang="en-US" sz="2400" dirty="0"/>
              <a:t>, K. W., </a:t>
            </a:r>
            <a:r>
              <a:rPr lang="en-US" sz="2400" dirty="0" err="1"/>
              <a:t>Mishler</a:t>
            </a:r>
            <a:r>
              <a:rPr lang="en-US" sz="2400" dirty="0"/>
              <a:t>, B. D., &amp; Wheeler, Q. D. (2005). The perils of DNA barcoding and the need for integrative taxonomy. </a:t>
            </a:r>
            <a:r>
              <a:rPr lang="en-US" sz="2400" i="1" dirty="0"/>
              <a:t>Systematic biology</a:t>
            </a:r>
            <a:r>
              <a:rPr lang="en-US" sz="2400" dirty="0"/>
              <a:t>, </a:t>
            </a:r>
            <a:r>
              <a:rPr lang="en-US" sz="2400" i="1" dirty="0"/>
              <a:t>54</a:t>
            </a:r>
            <a:r>
              <a:rPr lang="en-US" sz="2400" dirty="0"/>
              <a:t>(5), 844-851.</a:t>
            </a:r>
          </a:p>
          <a:p>
            <a:pPr fontAlgn="base"/>
            <a:r>
              <a:rPr lang="en-US" sz="2400" dirty="0" smtClean="0"/>
              <a:t>7.http</a:t>
            </a:r>
            <a:r>
              <a:rPr lang="en-US" sz="2400" dirty="0"/>
              <a:t>://www.dnabarcoding101.org/files/using-dna-barcodes.pdf</a:t>
            </a:r>
          </a:p>
          <a:p>
            <a:r>
              <a:rPr lang="en-US" sz="5400" dirty="0"/>
              <a:t/>
            </a:r>
            <a:br>
              <a:rPr lang="en-US" sz="5400" dirty="0"/>
            </a:br>
            <a:endParaRPr lang="en-US" sz="5400" dirty="0"/>
          </a:p>
          <a:p>
            <a:r>
              <a:rPr lang="en-US" dirty="0"/>
              <a:t>Acknowledgements</a:t>
            </a:r>
          </a:p>
          <a:p>
            <a:r>
              <a:rPr lang="en-US" sz="2400" dirty="0"/>
              <a:t> </a:t>
            </a:r>
            <a:r>
              <a:rPr lang="en-US" sz="2400" dirty="0" smtClean="0"/>
              <a:t>Harlem Lab</a:t>
            </a:r>
            <a:endParaRPr lang="en-US" sz="2400" dirty="0"/>
          </a:p>
          <a:p>
            <a:endParaRPr lang="en-US" sz="5400" dirty="0"/>
          </a:p>
        </p:txBody>
      </p:sp>
      <p:sp>
        <p:nvSpPr>
          <p:cNvPr id="3" name="TextBox 2"/>
          <p:cNvSpPr txBox="1"/>
          <p:nvPr/>
        </p:nvSpPr>
        <p:spPr>
          <a:xfrm>
            <a:off x="37180240" y="2757238"/>
            <a:ext cx="5184093" cy="2123658"/>
          </a:xfrm>
          <a:prstGeom prst="rect">
            <a:avLst/>
          </a:prstGeom>
          <a:noFill/>
        </p:spPr>
        <p:txBody>
          <a:bodyPr wrap="square" rtlCol="0">
            <a:spAutoFit/>
          </a:bodyPr>
          <a:lstStyle/>
          <a:p>
            <a:pPr algn="r"/>
            <a:r>
              <a:rPr lang="en-US" sz="4400" dirty="0">
                <a:cs typeface="Arial"/>
              </a:rPr>
              <a:t>Funded by the</a:t>
            </a:r>
          </a:p>
          <a:p>
            <a:pPr algn="r"/>
            <a:r>
              <a:rPr lang="en-US" sz="4400" dirty="0">
                <a:cs typeface="Arial"/>
              </a:rPr>
              <a:t>Thompson Family Foundation </a:t>
            </a:r>
          </a:p>
        </p:txBody>
      </p:sp>
      <p:graphicFrame>
        <p:nvGraphicFramePr>
          <p:cNvPr id="6" name="Table 5"/>
          <p:cNvGraphicFramePr>
            <a:graphicFrameLocks noGrp="1"/>
          </p:cNvGraphicFramePr>
          <p:nvPr>
            <p:extLst>
              <p:ext uri="{D42A27DB-BD31-4B8C-83A1-F6EECF244321}">
                <p14:modId xmlns:p14="http://schemas.microsoft.com/office/powerpoint/2010/main" val="102481801"/>
              </p:ext>
            </p:extLst>
          </p:nvPr>
        </p:nvGraphicFramePr>
        <p:xfrm>
          <a:off x="22773343" y="15586364"/>
          <a:ext cx="5943600" cy="2618509"/>
        </p:xfrm>
        <a:graphic>
          <a:graphicData uri="http://schemas.openxmlformats.org/drawingml/2006/table">
            <a:tbl>
              <a:tblPr/>
              <a:tblGrid>
                <a:gridCol w="2871421"/>
                <a:gridCol w="3072179"/>
              </a:tblGrid>
              <a:tr h="550400">
                <a:tc>
                  <a:txBody>
                    <a:bodyPr/>
                    <a:lstStyle/>
                    <a:p>
                      <a:pPr rtl="0" fontAlgn="t">
                        <a:spcBef>
                          <a:spcPts val="0"/>
                        </a:spcBef>
                        <a:spcAft>
                          <a:spcPts val="0"/>
                        </a:spcAft>
                      </a:pPr>
                      <a:r>
                        <a:rPr lang="en-US" sz="1200" b="0" i="0" u="none" strike="noStrike" dirty="0">
                          <a:solidFill>
                            <a:srgbClr val="000000"/>
                          </a:solidFill>
                          <a:effectLst/>
                          <a:latin typeface="Times New Roman" panose="02020603050405020304" pitchFamily="18" charset="0"/>
                        </a:rPr>
                        <a:t>Sample </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a:solidFill>
                            <a:srgbClr val="000000"/>
                          </a:solidFill>
                          <a:effectLst/>
                          <a:latin typeface="Times New Roman" panose="02020603050405020304" pitchFamily="18" charset="0"/>
                        </a:rPr>
                        <a:t>Closest matches</a:t>
                      </a:r>
                      <a:endParaRPr lang="en-US">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245">
                <a:tc>
                  <a:txBody>
                    <a:bodyPr/>
                    <a:lstStyle/>
                    <a:p>
                      <a:pPr rtl="0" fontAlgn="t">
                        <a:spcBef>
                          <a:spcPts val="0"/>
                        </a:spcBef>
                        <a:spcAft>
                          <a:spcPts val="0"/>
                        </a:spcAft>
                      </a:pPr>
                      <a:r>
                        <a:rPr lang="en-US" sz="1200" b="0" i="0" u="none" strike="noStrike" dirty="0">
                          <a:solidFill>
                            <a:srgbClr val="000000"/>
                          </a:solidFill>
                          <a:effectLst/>
                          <a:latin typeface="Times New Roman" panose="02020603050405020304" pitchFamily="18" charset="0"/>
                        </a:rPr>
                        <a:t>KJE-001</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dirty="0">
                          <a:solidFill>
                            <a:srgbClr val="000000"/>
                          </a:solidFill>
                          <a:effectLst/>
                          <a:latin typeface="Times New Roman" panose="02020603050405020304" pitchFamily="18" charset="0"/>
                        </a:rPr>
                        <a:t>Low quality score</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245">
                <a:tc>
                  <a:txBody>
                    <a:bodyPr/>
                    <a:lstStyle/>
                    <a:p>
                      <a:pPr rtl="0" fontAlgn="t">
                        <a:spcBef>
                          <a:spcPts val="0"/>
                        </a:spcBef>
                        <a:spcAft>
                          <a:spcPts val="0"/>
                        </a:spcAft>
                      </a:pPr>
                      <a:r>
                        <a:rPr lang="en-US" sz="1200" b="0" i="0" u="none" strike="noStrike" dirty="0">
                          <a:solidFill>
                            <a:srgbClr val="000000"/>
                          </a:solidFill>
                          <a:effectLst/>
                          <a:latin typeface="Times New Roman" panose="02020603050405020304" pitchFamily="18" charset="0"/>
                        </a:rPr>
                        <a:t>KJE-002</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dirty="0">
                          <a:solidFill>
                            <a:srgbClr val="000000"/>
                          </a:solidFill>
                          <a:effectLst/>
                          <a:latin typeface="Times New Roman" panose="02020603050405020304" pitchFamily="18" charset="0"/>
                        </a:rPr>
                        <a:t>No Matches</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245">
                <a:tc>
                  <a:txBody>
                    <a:bodyPr/>
                    <a:lstStyle/>
                    <a:p>
                      <a:pPr rtl="0" fontAlgn="t">
                        <a:spcBef>
                          <a:spcPts val="0"/>
                        </a:spcBef>
                        <a:spcAft>
                          <a:spcPts val="0"/>
                        </a:spcAft>
                      </a:pPr>
                      <a:r>
                        <a:rPr lang="en-US" sz="1200" b="0" i="0" u="none" strike="noStrike" dirty="0">
                          <a:solidFill>
                            <a:srgbClr val="000000"/>
                          </a:solidFill>
                          <a:effectLst/>
                          <a:latin typeface="Times New Roman" panose="02020603050405020304" pitchFamily="18" charset="0"/>
                        </a:rPr>
                        <a:t>KJE-003</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dirty="0">
                          <a:solidFill>
                            <a:srgbClr val="000000"/>
                          </a:solidFill>
                          <a:effectLst/>
                          <a:latin typeface="Times New Roman" panose="02020603050405020304" pitchFamily="18" charset="0"/>
                        </a:rPr>
                        <a:t>Uncultured eukaryote/Musa </a:t>
                      </a:r>
                      <a:r>
                        <a:rPr lang="en-US" sz="1200" b="0" i="0" u="none" strike="noStrike" dirty="0" err="1">
                          <a:solidFill>
                            <a:srgbClr val="000000"/>
                          </a:solidFill>
                          <a:effectLst/>
                          <a:latin typeface="Times New Roman" panose="02020603050405020304" pitchFamily="18" charset="0"/>
                        </a:rPr>
                        <a:t>acuminata</a:t>
                      </a:r>
                      <a:r>
                        <a:rPr lang="en-US" sz="1200" b="0" i="0" u="none" strike="noStrike" dirty="0">
                          <a:solidFill>
                            <a:srgbClr val="000000"/>
                          </a:solidFill>
                          <a:effectLst/>
                          <a:latin typeface="Times New Roman" panose="02020603050405020304" pitchFamily="18" charset="0"/>
                        </a:rPr>
                        <a:t> </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9374">
                <a:tc>
                  <a:txBody>
                    <a:bodyPr/>
                    <a:lstStyle/>
                    <a:p>
                      <a:pPr rtl="0" fontAlgn="t">
                        <a:spcBef>
                          <a:spcPts val="0"/>
                        </a:spcBef>
                        <a:spcAft>
                          <a:spcPts val="0"/>
                        </a:spcAft>
                      </a:pPr>
                      <a:r>
                        <a:rPr lang="en-US" sz="1200" b="0" i="0" u="none" strike="noStrike" dirty="0">
                          <a:solidFill>
                            <a:srgbClr val="000000"/>
                          </a:solidFill>
                          <a:effectLst/>
                          <a:latin typeface="Times New Roman" panose="02020603050405020304" pitchFamily="18" charset="0"/>
                        </a:rPr>
                        <a:t>KJE-004</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200" b="0" i="0" u="none" strike="noStrike" dirty="0">
                          <a:solidFill>
                            <a:srgbClr val="000000"/>
                          </a:solidFill>
                          <a:effectLst/>
                          <a:latin typeface="Times New Roman" panose="02020603050405020304" pitchFamily="18" charset="0"/>
                        </a:rPr>
                        <a:t>No matches </a:t>
                      </a:r>
                      <a:endParaRPr lang="en-US"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7"/>
          <p:cNvSpPr>
            <a:spLocks noChangeArrowheads="1"/>
          </p:cNvSpPr>
          <p:nvPr/>
        </p:nvSpPr>
        <p:spPr bwMode="auto">
          <a:xfrm>
            <a:off x="22773343" y="15641312"/>
            <a:ext cx="438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1028" name="Picture 4" descr="https://lh3.googleusercontent.com/vtaxejiRDZDbHwKM1QJWhBNxVdhlK-Qay-6P_5qF0nTYPJzQRxhZ-t2dsFG5_8YjRM7mn3a5OslvOYYw746LYPQM-6l2ULmpHtSYLF5wunN8FvV9pRKdrYlCnp-6hZRa87nCJTw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4629" y="20383117"/>
            <a:ext cx="5943600" cy="32575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lh3.googleusercontent.com/oZE-1fTZEt4dzc4CVhuyYTytzJPyFUQ4lYDJtMkHokq874oV6dCBk3q-DFPNDezRvRrAQZkbQEpnbhH3lHe995JlHMf6LZrmzP0ryGrOfz6ivhJwRo2fD-XyGnMXbWaDJu_Kgym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988625" y="26447951"/>
            <a:ext cx="5819604" cy="3486972"/>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22897380" y="6164352"/>
            <a:ext cx="9433829" cy="7909858"/>
          </a:xfrm>
          <a:prstGeom prst="rect">
            <a:avLst/>
          </a:prstGeom>
        </p:spPr>
        <p:txBody>
          <a:bodyPr wrap="square">
            <a:spAutoFit/>
          </a:bodyPr>
          <a:lstStyle/>
          <a:p>
            <a:pPr indent="457200"/>
            <a:r>
              <a:rPr lang="en-US" dirty="0" smtClean="0">
                <a:solidFill>
                  <a:srgbClr val="000000"/>
                </a:solidFill>
                <a:latin typeface="Times New Roman" panose="02020603050405020304" pitchFamily="18" charset="0"/>
              </a:rPr>
              <a:t>Results</a:t>
            </a:r>
            <a:r>
              <a:rPr lang="en-US" sz="8000" dirty="0" smtClean="0">
                <a:solidFill>
                  <a:srgbClr val="000000"/>
                </a:solidFill>
                <a:latin typeface="Times New Roman" panose="02020603050405020304" pitchFamily="18" charset="0"/>
              </a:rPr>
              <a:t> </a:t>
            </a:r>
          </a:p>
          <a:p>
            <a:pPr indent="457200"/>
            <a:r>
              <a:rPr lang="en-US" sz="2400" dirty="0" smtClean="0">
                <a:solidFill>
                  <a:srgbClr val="000000"/>
                </a:solidFill>
                <a:latin typeface="+mj-lt"/>
              </a:rPr>
              <a:t>Results </a:t>
            </a:r>
            <a:r>
              <a:rPr lang="en-US" sz="2400" dirty="0">
                <a:solidFill>
                  <a:srgbClr val="000000"/>
                </a:solidFill>
                <a:latin typeface="+mj-lt"/>
              </a:rPr>
              <a:t>where gathered within a couple weeks after all the procedures had been done. A tracking number was received which was found on the website which had our database(</a:t>
            </a:r>
            <a:r>
              <a:rPr lang="en-US" sz="2400" u="sng" dirty="0">
                <a:solidFill>
                  <a:srgbClr val="1155CC"/>
                </a:solidFill>
                <a:latin typeface="+mj-lt"/>
                <a:hlinkClick r:id="rId6"/>
              </a:rPr>
              <a:t>www.dnabaroding101.org</a:t>
            </a:r>
            <a:r>
              <a:rPr lang="en-US" sz="2400" dirty="0">
                <a:solidFill>
                  <a:srgbClr val="000000"/>
                </a:solidFill>
                <a:latin typeface="+mj-lt"/>
              </a:rPr>
              <a:t>). The tracking number was then used in the </a:t>
            </a:r>
            <a:r>
              <a:rPr lang="en-US" sz="2400" dirty="0" smtClean="0">
                <a:solidFill>
                  <a:srgbClr val="000000"/>
                </a:solidFill>
                <a:latin typeface="+mj-lt"/>
              </a:rPr>
              <a:t>DNA </a:t>
            </a:r>
            <a:r>
              <a:rPr lang="en-US" sz="2400" dirty="0">
                <a:solidFill>
                  <a:srgbClr val="000000"/>
                </a:solidFill>
                <a:latin typeface="+mj-lt"/>
              </a:rPr>
              <a:t>subway where we found only three of the eight samples which did not have a low score quality. These three had  been further examined in order to find matches. Only one of the three samples had matches. The </a:t>
            </a:r>
            <a:r>
              <a:rPr lang="en-US" sz="2400" dirty="0" smtClean="0">
                <a:solidFill>
                  <a:srgbClr val="000000"/>
                </a:solidFill>
                <a:latin typeface="+mj-lt"/>
              </a:rPr>
              <a:t>closet </a:t>
            </a:r>
            <a:r>
              <a:rPr lang="en-US" sz="2400" dirty="0">
                <a:solidFill>
                  <a:srgbClr val="000000"/>
                </a:solidFill>
                <a:latin typeface="+mj-lt"/>
              </a:rPr>
              <a:t>match possible was called the </a:t>
            </a:r>
            <a:r>
              <a:rPr lang="en-US" sz="2400" dirty="0" err="1">
                <a:solidFill>
                  <a:srgbClr val="000000"/>
                </a:solidFill>
                <a:latin typeface="+mj-lt"/>
              </a:rPr>
              <a:t>musa</a:t>
            </a:r>
            <a:r>
              <a:rPr lang="en-US" sz="2400" dirty="0">
                <a:solidFill>
                  <a:srgbClr val="000000"/>
                </a:solidFill>
                <a:latin typeface="+mj-lt"/>
              </a:rPr>
              <a:t> </a:t>
            </a:r>
            <a:r>
              <a:rPr lang="en-US" sz="2400" dirty="0" err="1">
                <a:solidFill>
                  <a:srgbClr val="000000"/>
                </a:solidFill>
                <a:latin typeface="+mj-lt"/>
              </a:rPr>
              <a:t>acuminata</a:t>
            </a:r>
            <a:r>
              <a:rPr lang="en-US" sz="2400" dirty="0">
                <a:solidFill>
                  <a:srgbClr val="000000"/>
                </a:solidFill>
                <a:latin typeface="+mj-lt"/>
              </a:rPr>
              <a:t> for samples KJE-003 another really close match was </a:t>
            </a:r>
            <a:r>
              <a:rPr lang="en-US" sz="2400" dirty="0" smtClean="0">
                <a:solidFill>
                  <a:srgbClr val="000000"/>
                </a:solidFill>
                <a:latin typeface="+mj-lt"/>
              </a:rPr>
              <a:t>uncultured eukaryote </a:t>
            </a:r>
            <a:r>
              <a:rPr lang="en-US" sz="2400" dirty="0">
                <a:solidFill>
                  <a:srgbClr val="000000"/>
                </a:solidFill>
                <a:latin typeface="+mj-lt"/>
              </a:rPr>
              <a:t>which is a single </a:t>
            </a:r>
            <a:r>
              <a:rPr lang="en-US" sz="2400" dirty="0" smtClean="0">
                <a:solidFill>
                  <a:srgbClr val="000000"/>
                </a:solidFill>
                <a:latin typeface="+mj-lt"/>
              </a:rPr>
              <a:t>celled organisms.</a:t>
            </a:r>
            <a:r>
              <a:rPr lang="en-US" sz="2400" dirty="0">
                <a:solidFill>
                  <a:srgbClr val="000000"/>
                </a:solidFill>
                <a:latin typeface="+mj-lt"/>
              </a:rPr>
              <a:t> Above is a map of the locations the samples were taken from. KJE-001 was taken from the blue indicator close to </a:t>
            </a:r>
            <a:r>
              <a:rPr lang="en-US" sz="2400" dirty="0" smtClean="0">
                <a:solidFill>
                  <a:srgbClr val="000000"/>
                </a:solidFill>
                <a:latin typeface="+mj-lt"/>
              </a:rPr>
              <a:t>Brooklyn </a:t>
            </a:r>
            <a:r>
              <a:rPr lang="en-US" sz="2400" dirty="0">
                <a:solidFill>
                  <a:srgbClr val="000000"/>
                </a:solidFill>
                <a:latin typeface="+mj-lt"/>
              </a:rPr>
              <a:t>museum. While KJE-002 was taken from the red indicator. KJE-003 was taken from the yellow indicator which was both around the ravine area. KJE-004 was gathered from the green indicator around the prospect park subway. </a:t>
            </a:r>
            <a:endParaRPr lang="en-US" sz="2400" dirty="0">
              <a:latin typeface="+mj-lt"/>
            </a:endParaRPr>
          </a:p>
          <a:p>
            <a:pPr indent="457200"/>
            <a:endParaRPr lang="en-US" dirty="0" smtClean="0"/>
          </a:p>
        </p:txBody>
      </p:sp>
      <p:sp>
        <p:nvSpPr>
          <p:cNvPr id="10" name="TextBox 9"/>
          <p:cNvSpPr txBox="1"/>
          <p:nvPr/>
        </p:nvSpPr>
        <p:spPr>
          <a:xfrm>
            <a:off x="22901620" y="12704605"/>
            <a:ext cx="6815058" cy="2739211"/>
          </a:xfrm>
          <a:prstGeom prst="rect">
            <a:avLst/>
          </a:prstGeom>
          <a:noFill/>
        </p:spPr>
        <p:txBody>
          <a:bodyPr wrap="square" rtlCol="0">
            <a:spAutoFit/>
          </a:bodyPr>
          <a:lstStyle/>
          <a:p>
            <a:r>
              <a:rPr lang="en-US" dirty="0" smtClean="0"/>
              <a:t>Tables and Figures</a:t>
            </a:r>
            <a:endParaRPr lang="en-US" dirty="0"/>
          </a:p>
        </p:txBody>
      </p:sp>
      <p:sp>
        <p:nvSpPr>
          <p:cNvPr id="14" name="TextBox 13"/>
          <p:cNvSpPr txBox="1"/>
          <p:nvPr/>
        </p:nvSpPr>
        <p:spPr>
          <a:xfrm>
            <a:off x="22769813" y="24461908"/>
            <a:ext cx="7774391" cy="1200329"/>
          </a:xfrm>
          <a:prstGeom prst="rect">
            <a:avLst/>
          </a:prstGeom>
          <a:noFill/>
        </p:spPr>
        <p:txBody>
          <a:bodyPr wrap="square" rtlCol="0">
            <a:spAutoFit/>
          </a:bodyPr>
          <a:lstStyle/>
          <a:p>
            <a:pPr indent="457200"/>
            <a:r>
              <a:rPr lang="en-US" sz="2400" dirty="0" smtClean="0">
                <a:solidFill>
                  <a:srgbClr val="000000"/>
                </a:solidFill>
                <a:latin typeface="Times New Roman" panose="02020603050405020304" pitchFamily="18" charset="0"/>
              </a:rPr>
              <a:t>Figure 2 is located above </a:t>
            </a:r>
          </a:p>
          <a:p>
            <a:pPr indent="457200"/>
            <a:r>
              <a:rPr lang="en-US" sz="2400" dirty="0" smtClean="0">
                <a:solidFill>
                  <a:srgbClr val="000000"/>
                </a:solidFill>
                <a:latin typeface="Times New Roman" panose="02020603050405020304" pitchFamily="18" charset="0"/>
              </a:rPr>
              <a:t>The figure shows the four locations where we gathered our samples </a:t>
            </a:r>
          </a:p>
        </p:txBody>
      </p:sp>
      <p:sp>
        <p:nvSpPr>
          <p:cNvPr id="15" name="TextBox 14"/>
          <p:cNvSpPr txBox="1"/>
          <p:nvPr/>
        </p:nvSpPr>
        <p:spPr>
          <a:xfrm>
            <a:off x="22773343" y="18768623"/>
            <a:ext cx="5186386" cy="1200329"/>
          </a:xfrm>
          <a:prstGeom prst="rect">
            <a:avLst/>
          </a:prstGeom>
          <a:noFill/>
        </p:spPr>
        <p:txBody>
          <a:bodyPr wrap="square" rtlCol="0">
            <a:spAutoFit/>
          </a:bodyPr>
          <a:lstStyle/>
          <a:p>
            <a:r>
              <a:rPr lang="en-US" sz="2400" dirty="0" smtClean="0"/>
              <a:t>Figure 1 located above </a:t>
            </a:r>
          </a:p>
          <a:p>
            <a:r>
              <a:rPr lang="en-US" sz="2400" dirty="0" smtClean="0"/>
              <a:t>Shows that only KJE-003 had possible matches .</a:t>
            </a:r>
            <a:endParaRPr lang="en-US" sz="2400" dirty="0"/>
          </a:p>
        </p:txBody>
      </p:sp>
      <p:sp>
        <p:nvSpPr>
          <p:cNvPr id="17" name="TextBox 16"/>
          <p:cNvSpPr txBox="1"/>
          <p:nvPr/>
        </p:nvSpPr>
        <p:spPr>
          <a:xfrm>
            <a:off x="22988625" y="30503500"/>
            <a:ext cx="6396866" cy="830997"/>
          </a:xfrm>
          <a:prstGeom prst="rect">
            <a:avLst/>
          </a:prstGeom>
          <a:noFill/>
        </p:spPr>
        <p:txBody>
          <a:bodyPr wrap="square" rtlCol="0">
            <a:spAutoFit/>
          </a:bodyPr>
          <a:lstStyle/>
          <a:p>
            <a:r>
              <a:rPr lang="en-US" sz="2400" dirty="0" smtClean="0"/>
              <a:t>Figure 3 is located above </a:t>
            </a:r>
          </a:p>
          <a:p>
            <a:r>
              <a:rPr lang="en-US" sz="2400" dirty="0" smtClean="0"/>
              <a:t>The figure is one of our four samples </a:t>
            </a:r>
            <a:endParaRPr lang="en-US" sz="2400" dirty="0"/>
          </a:p>
        </p:txBody>
      </p:sp>
    </p:spTree>
    <p:extLst>
      <p:ext uri="{BB962C8B-B14F-4D97-AF65-F5344CB8AC3E}">
        <p14:creationId xmlns:p14="http://schemas.microsoft.com/office/powerpoint/2010/main" val="644230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1757</TotalTime>
  <Words>361</Words>
  <Application>Microsoft Office PowerPoint</Application>
  <PresentationFormat>Custom</PresentationFormat>
  <Paragraphs>57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AMNH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Levine</dc:creator>
  <cp:lastModifiedBy>New York City Department of Education</cp:lastModifiedBy>
  <cp:revision>57</cp:revision>
  <cp:lastPrinted>2016-03-28T20:27:59Z</cp:lastPrinted>
  <dcterms:created xsi:type="dcterms:W3CDTF">2011-05-13T20:15:01Z</dcterms:created>
  <dcterms:modified xsi:type="dcterms:W3CDTF">2018-05-17T17:50:09Z</dcterms:modified>
</cp:coreProperties>
</file>