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sldIdLst>
    <p:sldId id="256" r:id="rId2"/>
  </p:sldIdLst>
  <p:sldSz cx="43891200" cy="32918400"/>
  <p:notesSz cx="6858000" cy="9144000"/>
  <p:defaultTextStyle>
    <a:defPPr>
      <a:defRPr lang="en-US"/>
    </a:defPPr>
    <a:lvl1pPr marL="0" algn="l" defTabSz="2194210" rtl="0" eaLnBrk="1" latinLnBrk="0" hangingPunct="1">
      <a:defRPr sz="8600" kern="1200">
        <a:solidFill>
          <a:schemeClr val="tx1"/>
        </a:solidFill>
        <a:latin typeface="+mn-lt"/>
        <a:ea typeface="+mn-ea"/>
        <a:cs typeface="+mn-cs"/>
      </a:defRPr>
    </a:lvl1pPr>
    <a:lvl2pPr marL="2194210" algn="l" defTabSz="2194210" rtl="0" eaLnBrk="1" latinLnBrk="0" hangingPunct="1">
      <a:defRPr sz="8600" kern="1200">
        <a:solidFill>
          <a:schemeClr val="tx1"/>
        </a:solidFill>
        <a:latin typeface="+mn-lt"/>
        <a:ea typeface="+mn-ea"/>
        <a:cs typeface="+mn-cs"/>
      </a:defRPr>
    </a:lvl2pPr>
    <a:lvl3pPr marL="4388419" algn="l" defTabSz="2194210" rtl="0" eaLnBrk="1" latinLnBrk="0" hangingPunct="1">
      <a:defRPr sz="8600" kern="1200">
        <a:solidFill>
          <a:schemeClr val="tx1"/>
        </a:solidFill>
        <a:latin typeface="+mn-lt"/>
        <a:ea typeface="+mn-ea"/>
        <a:cs typeface="+mn-cs"/>
      </a:defRPr>
    </a:lvl3pPr>
    <a:lvl4pPr marL="6582629" algn="l" defTabSz="2194210" rtl="0" eaLnBrk="1" latinLnBrk="0" hangingPunct="1">
      <a:defRPr sz="8600" kern="1200">
        <a:solidFill>
          <a:schemeClr val="tx1"/>
        </a:solidFill>
        <a:latin typeface="+mn-lt"/>
        <a:ea typeface="+mn-ea"/>
        <a:cs typeface="+mn-cs"/>
      </a:defRPr>
    </a:lvl4pPr>
    <a:lvl5pPr marL="8776834" algn="l" defTabSz="2194210" rtl="0" eaLnBrk="1" latinLnBrk="0" hangingPunct="1">
      <a:defRPr sz="8600" kern="1200">
        <a:solidFill>
          <a:schemeClr val="tx1"/>
        </a:solidFill>
        <a:latin typeface="+mn-lt"/>
        <a:ea typeface="+mn-ea"/>
        <a:cs typeface="+mn-cs"/>
      </a:defRPr>
    </a:lvl5pPr>
    <a:lvl6pPr marL="10971043" algn="l" defTabSz="2194210" rtl="0" eaLnBrk="1" latinLnBrk="0" hangingPunct="1">
      <a:defRPr sz="8600" kern="1200">
        <a:solidFill>
          <a:schemeClr val="tx1"/>
        </a:solidFill>
        <a:latin typeface="+mn-lt"/>
        <a:ea typeface="+mn-ea"/>
        <a:cs typeface="+mn-cs"/>
      </a:defRPr>
    </a:lvl6pPr>
    <a:lvl7pPr marL="13165253" algn="l" defTabSz="2194210" rtl="0" eaLnBrk="1" latinLnBrk="0" hangingPunct="1">
      <a:defRPr sz="8600" kern="1200">
        <a:solidFill>
          <a:schemeClr val="tx1"/>
        </a:solidFill>
        <a:latin typeface="+mn-lt"/>
        <a:ea typeface="+mn-ea"/>
        <a:cs typeface="+mn-cs"/>
      </a:defRPr>
    </a:lvl7pPr>
    <a:lvl8pPr marL="15359462" algn="l" defTabSz="2194210" rtl="0" eaLnBrk="1" latinLnBrk="0" hangingPunct="1">
      <a:defRPr sz="8600" kern="1200">
        <a:solidFill>
          <a:schemeClr val="tx1"/>
        </a:solidFill>
        <a:latin typeface="+mn-lt"/>
        <a:ea typeface="+mn-ea"/>
        <a:cs typeface="+mn-cs"/>
      </a:defRPr>
    </a:lvl8pPr>
    <a:lvl9pPr marL="17553672" algn="l" defTabSz="219421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129" autoAdjust="0"/>
  </p:normalViewPr>
  <p:slideViewPr>
    <p:cSldViewPr snapToGrid="0" snapToObjects="1">
      <p:cViewPr varScale="1">
        <p:scale>
          <a:sx n="19" d="100"/>
          <a:sy n="19" d="100"/>
        </p:scale>
        <p:origin x="-688" y="-11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210" indent="0" algn="ctr">
              <a:buNone/>
              <a:defRPr>
                <a:solidFill>
                  <a:schemeClr val="tx1">
                    <a:tint val="75000"/>
                  </a:schemeClr>
                </a:solidFill>
              </a:defRPr>
            </a:lvl2pPr>
            <a:lvl3pPr marL="4388419" indent="0" algn="ctr">
              <a:buNone/>
              <a:defRPr>
                <a:solidFill>
                  <a:schemeClr val="tx1">
                    <a:tint val="75000"/>
                  </a:schemeClr>
                </a:solidFill>
              </a:defRPr>
            </a:lvl3pPr>
            <a:lvl4pPr marL="6582629" indent="0" algn="ctr">
              <a:buNone/>
              <a:defRPr>
                <a:solidFill>
                  <a:schemeClr val="tx1">
                    <a:tint val="75000"/>
                  </a:schemeClr>
                </a:solidFill>
              </a:defRPr>
            </a:lvl4pPr>
            <a:lvl5pPr marL="8776834" indent="0" algn="ctr">
              <a:buNone/>
              <a:defRPr>
                <a:solidFill>
                  <a:schemeClr val="tx1">
                    <a:tint val="75000"/>
                  </a:schemeClr>
                </a:solidFill>
              </a:defRPr>
            </a:lvl5pPr>
            <a:lvl6pPr marL="10971043" indent="0" algn="ctr">
              <a:buNone/>
              <a:defRPr>
                <a:solidFill>
                  <a:schemeClr val="tx1">
                    <a:tint val="75000"/>
                  </a:schemeClr>
                </a:solidFill>
              </a:defRPr>
            </a:lvl6pPr>
            <a:lvl7pPr marL="13165253" indent="0" algn="ctr">
              <a:buNone/>
              <a:defRPr>
                <a:solidFill>
                  <a:schemeClr val="tx1">
                    <a:tint val="75000"/>
                  </a:schemeClr>
                </a:solidFill>
              </a:defRPr>
            </a:lvl7pPr>
            <a:lvl8pPr marL="15359462" indent="0" algn="ctr">
              <a:buNone/>
              <a:defRPr>
                <a:solidFill>
                  <a:schemeClr val="tx1">
                    <a:tint val="75000"/>
                  </a:schemeClr>
                </a:solidFill>
              </a:defRPr>
            </a:lvl8pPr>
            <a:lvl9pPr marL="175536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66346-8D72-2049-9387-ECC440AEB6E5}" type="datetimeFigureOut">
              <a:rPr lang="en-US" smtClean="0"/>
              <a:t>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0C23D-EBC2-D146-8EE3-FC4E5B81CC95}" type="slidenum">
              <a:rPr lang="en-US" smtClean="0"/>
              <a:t>‹#›</a:t>
            </a:fld>
            <a:endParaRPr lang="en-US"/>
          </a:p>
        </p:txBody>
      </p:sp>
    </p:spTree>
    <p:extLst>
      <p:ext uri="{BB962C8B-B14F-4D97-AF65-F5344CB8AC3E}">
        <p14:creationId xmlns:p14="http://schemas.microsoft.com/office/powerpoint/2010/main" val="2707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66346-8D72-2049-9387-ECC440AEB6E5}" type="datetimeFigureOut">
              <a:rPr lang="en-US" smtClean="0"/>
              <a:t>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8266B-4478-C54B-963B-070C27E1A321}" type="slidenum">
              <a:rPr lang="en-US" smtClean="0"/>
              <a:t>‹#›</a:t>
            </a:fld>
            <a:endParaRPr lang="en-US"/>
          </a:p>
        </p:txBody>
      </p:sp>
    </p:spTree>
    <p:extLst>
      <p:ext uri="{BB962C8B-B14F-4D97-AF65-F5344CB8AC3E}">
        <p14:creationId xmlns:p14="http://schemas.microsoft.com/office/powerpoint/2010/main" val="331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0"/>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70"/>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66346-8D72-2049-9387-ECC440AEB6E5}" type="datetimeFigureOut">
              <a:rPr lang="en-US" smtClean="0"/>
              <a:t>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8266B-4478-C54B-963B-070C27E1A321}" type="slidenum">
              <a:rPr lang="en-US" smtClean="0"/>
              <a:t>‹#›</a:t>
            </a:fld>
            <a:endParaRPr lang="en-US"/>
          </a:p>
        </p:txBody>
      </p:sp>
    </p:spTree>
    <p:extLst>
      <p:ext uri="{BB962C8B-B14F-4D97-AF65-F5344CB8AC3E}">
        <p14:creationId xmlns:p14="http://schemas.microsoft.com/office/powerpoint/2010/main" val="14108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66346-8D72-2049-9387-ECC440AEB6E5}" type="datetimeFigureOut">
              <a:rPr lang="en-US" smtClean="0"/>
              <a:t>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8266B-4478-C54B-963B-070C27E1A321}" type="slidenum">
              <a:rPr lang="en-US" smtClean="0"/>
              <a:t>‹#›</a:t>
            </a:fld>
            <a:endParaRPr lang="en-US"/>
          </a:p>
        </p:txBody>
      </p:sp>
    </p:spTree>
    <p:extLst>
      <p:ext uri="{BB962C8B-B14F-4D97-AF65-F5344CB8AC3E}">
        <p14:creationId xmlns:p14="http://schemas.microsoft.com/office/powerpoint/2010/main" val="297086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4210" indent="0">
              <a:buNone/>
              <a:defRPr sz="8600">
                <a:solidFill>
                  <a:schemeClr val="tx1">
                    <a:tint val="75000"/>
                  </a:schemeClr>
                </a:solidFill>
              </a:defRPr>
            </a:lvl2pPr>
            <a:lvl3pPr marL="4388419" indent="0">
              <a:buNone/>
              <a:defRPr sz="7700">
                <a:solidFill>
                  <a:schemeClr val="tx1">
                    <a:tint val="75000"/>
                  </a:schemeClr>
                </a:solidFill>
              </a:defRPr>
            </a:lvl3pPr>
            <a:lvl4pPr marL="6582629" indent="0">
              <a:buNone/>
              <a:defRPr sz="6700">
                <a:solidFill>
                  <a:schemeClr val="tx1">
                    <a:tint val="75000"/>
                  </a:schemeClr>
                </a:solidFill>
              </a:defRPr>
            </a:lvl4pPr>
            <a:lvl5pPr marL="8776834" indent="0">
              <a:buNone/>
              <a:defRPr sz="6700">
                <a:solidFill>
                  <a:schemeClr val="tx1">
                    <a:tint val="75000"/>
                  </a:schemeClr>
                </a:solidFill>
              </a:defRPr>
            </a:lvl5pPr>
            <a:lvl6pPr marL="10971043" indent="0">
              <a:buNone/>
              <a:defRPr sz="6700">
                <a:solidFill>
                  <a:schemeClr val="tx1">
                    <a:tint val="75000"/>
                  </a:schemeClr>
                </a:solidFill>
              </a:defRPr>
            </a:lvl6pPr>
            <a:lvl7pPr marL="13165253" indent="0">
              <a:buNone/>
              <a:defRPr sz="6700">
                <a:solidFill>
                  <a:schemeClr val="tx1">
                    <a:tint val="75000"/>
                  </a:schemeClr>
                </a:solidFill>
              </a:defRPr>
            </a:lvl7pPr>
            <a:lvl8pPr marL="15359462" indent="0">
              <a:buNone/>
              <a:defRPr sz="6700">
                <a:solidFill>
                  <a:schemeClr val="tx1">
                    <a:tint val="75000"/>
                  </a:schemeClr>
                </a:solidFill>
              </a:defRPr>
            </a:lvl8pPr>
            <a:lvl9pPr marL="17553672"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66346-8D72-2049-9387-ECC440AEB6E5}" type="datetimeFigureOut">
              <a:rPr lang="en-US" smtClean="0"/>
              <a:t>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8266B-4478-C54B-963B-070C27E1A321}" type="slidenum">
              <a:rPr lang="en-US" smtClean="0"/>
              <a:t>‹#›</a:t>
            </a:fld>
            <a:endParaRPr lang="en-US"/>
          </a:p>
        </p:txBody>
      </p:sp>
    </p:spTree>
    <p:extLst>
      <p:ext uri="{BB962C8B-B14F-4D97-AF65-F5344CB8AC3E}">
        <p14:creationId xmlns:p14="http://schemas.microsoft.com/office/powerpoint/2010/main" val="283693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7"/>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7"/>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D66346-8D72-2049-9387-ECC440AEB6E5}" type="datetimeFigureOut">
              <a:rPr lang="en-US" smtClean="0"/>
              <a:t>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8266B-4478-C54B-963B-070C27E1A321}" type="slidenum">
              <a:rPr lang="en-US" smtClean="0"/>
              <a:t>‹#›</a:t>
            </a:fld>
            <a:endParaRPr lang="en-US"/>
          </a:p>
        </p:txBody>
      </p:sp>
    </p:spTree>
    <p:extLst>
      <p:ext uri="{BB962C8B-B14F-4D97-AF65-F5344CB8AC3E}">
        <p14:creationId xmlns:p14="http://schemas.microsoft.com/office/powerpoint/2010/main" val="45045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D66346-8D72-2049-9387-ECC440AEB6E5}" type="datetimeFigureOut">
              <a:rPr lang="en-US" smtClean="0"/>
              <a:t>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28266B-4478-C54B-963B-070C27E1A321}" type="slidenum">
              <a:rPr lang="en-US" smtClean="0"/>
              <a:t>‹#›</a:t>
            </a:fld>
            <a:endParaRPr lang="en-US"/>
          </a:p>
        </p:txBody>
      </p:sp>
    </p:spTree>
    <p:extLst>
      <p:ext uri="{BB962C8B-B14F-4D97-AF65-F5344CB8AC3E}">
        <p14:creationId xmlns:p14="http://schemas.microsoft.com/office/powerpoint/2010/main" val="426555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66346-8D72-2049-9387-ECC440AEB6E5}" type="datetimeFigureOut">
              <a:rPr lang="en-US" smtClean="0"/>
              <a:t>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28266B-4478-C54B-963B-070C27E1A321}" type="slidenum">
              <a:rPr lang="en-US" smtClean="0"/>
              <a:t>‹#›</a:t>
            </a:fld>
            <a:endParaRPr lang="en-US"/>
          </a:p>
        </p:txBody>
      </p:sp>
    </p:spTree>
    <p:extLst>
      <p:ext uri="{BB962C8B-B14F-4D97-AF65-F5344CB8AC3E}">
        <p14:creationId xmlns:p14="http://schemas.microsoft.com/office/powerpoint/2010/main" val="268332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66346-8D72-2049-9387-ECC440AEB6E5}" type="datetimeFigureOut">
              <a:rPr lang="en-US" smtClean="0"/>
              <a:t>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28266B-4478-C54B-963B-070C27E1A321}" type="slidenum">
              <a:rPr lang="en-US" smtClean="0"/>
              <a:t>‹#›</a:t>
            </a:fld>
            <a:endParaRPr lang="en-US"/>
          </a:p>
        </p:txBody>
      </p:sp>
    </p:spTree>
    <p:extLst>
      <p:ext uri="{BB962C8B-B14F-4D97-AF65-F5344CB8AC3E}">
        <p14:creationId xmlns:p14="http://schemas.microsoft.com/office/powerpoint/2010/main" val="1450375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66346-8D72-2049-9387-ECC440AEB6E5}" type="datetimeFigureOut">
              <a:rPr lang="en-US" smtClean="0"/>
              <a:t>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8266B-4478-C54B-963B-070C27E1A321}" type="slidenum">
              <a:rPr lang="en-US" smtClean="0"/>
              <a:t>‹#›</a:t>
            </a:fld>
            <a:endParaRPr lang="en-US"/>
          </a:p>
        </p:txBody>
      </p:sp>
    </p:spTree>
    <p:extLst>
      <p:ext uri="{BB962C8B-B14F-4D97-AF65-F5344CB8AC3E}">
        <p14:creationId xmlns:p14="http://schemas.microsoft.com/office/powerpoint/2010/main" val="196176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210" indent="0">
              <a:buNone/>
              <a:defRPr sz="13400"/>
            </a:lvl2pPr>
            <a:lvl3pPr marL="4388419" indent="0">
              <a:buNone/>
              <a:defRPr sz="11500"/>
            </a:lvl3pPr>
            <a:lvl4pPr marL="6582629" indent="0">
              <a:buNone/>
              <a:defRPr sz="9600"/>
            </a:lvl4pPr>
            <a:lvl5pPr marL="8776834" indent="0">
              <a:buNone/>
              <a:defRPr sz="9600"/>
            </a:lvl5pPr>
            <a:lvl6pPr marL="10971043" indent="0">
              <a:buNone/>
              <a:defRPr sz="9600"/>
            </a:lvl6pPr>
            <a:lvl7pPr marL="13165253" indent="0">
              <a:buNone/>
              <a:defRPr sz="9600"/>
            </a:lvl7pPr>
            <a:lvl8pPr marL="15359462" indent="0">
              <a:buNone/>
              <a:defRPr sz="9600"/>
            </a:lvl8pPr>
            <a:lvl9pPr marL="17553672"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66346-8D72-2049-9387-ECC440AEB6E5}" type="datetimeFigureOut">
              <a:rPr lang="en-US" smtClean="0"/>
              <a:t>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8266B-4478-C54B-963B-070C27E1A321}" type="slidenum">
              <a:rPr lang="en-US" smtClean="0"/>
              <a:t>‹#›</a:t>
            </a:fld>
            <a:endParaRPr lang="en-US"/>
          </a:p>
        </p:txBody>
      </p:sp>
    </p:spTree>
    <p:extLst>
      <p:ext uri="{BB962C8B-B14F-4D97-AF65-F5344CB8AC3E}">
        <p14:creationId xmlns:p14="http://schemas.microsoft.com/office/powerpoint/2010/main" val="1681368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840" tIns="219422" rIns="438840" bIns="21942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7"/>
            <a:ext cx="39502080" cy="21724622"/>
          </a:xfrm>
          <a:prstGeom prst="rect">
            <a:avLst/>
          </a:prstGeom>
        </p:spPr>
        <p:txBody>
          <a:bodyPr vert="horz" lIns="438840" tIns="219422" rIns="438840" bIns="219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840" tIns="219422" rIns="438840" bIns="219422" rtlCol="0" anchor="ctr"/>
          <a:lstStyle>
            <a:lvl1pPr algn="l">
              <a:defRPr sz="5800">
                <a:solidFill>
                  <a:schemeClr val="tx1">
                    <a:tint val="75000"/>
                  </a:schemeClr>
                </a:solidFill>
              </a:defRPr>
            </a:lvl1pPr>
          </a:lstStyle>
          <a:p>
            <a:fld id="{00D66346-8D72-2049-9387-ECC440AEB6E5}" type="datetimeFigureOut">
              <a:rPr lang="en-US" smtClean="0"/>
              <a:t>5/20/17</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840" tIns="219422" rIns="438840" bIns="219422"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840" tIns="219422" rIns="438840" bIns="219422" rtlCol="0" anchor="ctr"/>
          <a:lstStyle>
            <a:lvl1pPr algn="r">
              <a:defRPr sz="5800">
                <a:solidFill>
                  <a:schemeClr val="tx1">
                    <a:tint val="75000"/>
                  </a:schemeClr>
                </a:solidFill>
              </a:defRPr>
            </a:lvl1pPr>
          </a:lstStyle>
          <a:p>
            <a:fld id="{4328266B-4478-C54B-963B-070C27E1A321}" type="slidenum">
              <a:rPr lang="en-US" smtClean="0"/>
              <a:t>‹#›</a:t>
            </a:fld>
            <a:endParaRPr lang="en-US"/>
          </a:p>
        </p:txBody>
      </p:sp>
    </p:spTree>
    <p:extLst>
      <p:ext uri="{BB962C8B-B14F-4D97-AF65-F5344CB8AC3E}">
        <p14:creationId xmlns:p14="http://schemas.microsoft.com/office/powerpoint/2010/main" val="301252013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2194210" rtl="0" eaLnBrk="1" latinLnBrk="0" hangingPunct="1">
        <a:spcBef>
          <a:spcPct val="0"/>
        </a:spcBef>
        <a:buNone/>
        <a:defRPr sz="21100" kern="1200">
          <a:solidFill>
            <a:schemeClr val="tx1"/>
          </a:solidFill>
          <a:latin typeface="+mj-lt"/>
          <a:ea typeface="+mj-ea"/>
          <a:cs typeface="+mj-cs"/>
        </a:defRPr>
      </a:lvl1pPr>
    </p:titleStyle>
    <p:bodyStyle>
      <a:lvl1pPr marL="1645656" indent="-1645656" algn="l" defTabSz="2194210" rtl="0" eaLnBrk="1" latinLnBrk="0" hangingPunct="1">
        <a:spcBef>
          <a:spcPct val="20000"/>
        </a:spcBef>
        <a:buFont typeface="Arial"/>
        <a:buChar char="•"/>
        <a:defRPr sz="15400" kern="1200">
          <a:solidFill>
            <a:schemeClr val="tx1"/>
          </a:solidFill>
          <a:latin typeface="+mn-lt"/>
          <a:ea typeface="+mn-ea"/>
          <a:cs typeface="+mn-cs"/>
        </a:defRPr>
      </a:lvl1pPr>
      <a:lvl2pPr marL="3565589" indent="-1371379" algn="l" defTabSz="2194210" rtl="0" eaLnBrk="1" latinLnBrk="0" hangingPunct="1">
        <a:spcBef>
          <a:spcPct val="20000"/>
        </a:spcBef>
        <a:buFont typeface="Arial"/>
        <a:buChar char="–"/>
        <a:defRPr sz="13400" kern="1200">
          <a:solidFill>
            <a:schemeClr val="tx1"/>
          </a:solidFill>
          <a:latin typeface="+mn-lt"/>
          <a:ea typeface="+mn-ea"/>
          <a:cs typeface="+mn-cs"/>
        </a:defRPr>
      </a:lvl2pPr>
      <a:lvl3pPr marL="5485522" indent="-1097102" algn="l" defTabSz="2194210" rtl="0" eaLnBrk="1" latinLnBrk="0" hangingPunct="1">
        <a:spcBef>
          <a:spcPct val="20000"/>
        </a:spcBef>
        <a:buFont typeface="Arial"/>
        <a:buChar char="•"/>
        <a:defRPr sz="11500" kern="1200">
          <a:solidFill>
            <a:schemeClr val="tx1"/>
          </a:solidFill>
          <a:latin typeface="+mn-lt"/>
          <a:ea typeface="+mn-ea"/>
          <a:cs typeface="+mn-cs"/>
        </a:defRPr>
      </a:lvl3pPr>
      <a:lvl4pPr marL="7679731" indent="-1097102" algn="l" defTabSz="2194210" rtl="0" eaLnBrk="1" latinLnBrk="0" hangingPunct="1">
        <a:spcBef>
          <a:spcPct val="20000"/>
        </a:spcBef>
        <a:buFont typeface="Arial"/>
        <a:buChar char="–"/>
        <a:defRPr sz="9600" kern="1200">
          <a:solidFill>
            <a:schemeClr val="tx1"/>
          </a:solidFill>
          <a:latin typeface="+mn-lt"/>
          <a:ea typeface="+mn-ea"/>
          <a:cs typeface="+mn-cs"/>
        </a:defRPr>
      </a:lvl4pPr>
      <a:lvl5pPr marL="9873941" indent="-1097102" algn="l" defTabSz="2194210" rtl="0" eaLnBrk="1" latinLnBrk="0" hangingPunct="1">
        <a:spcBef>
          <a:spcPct val="20000"/>
        </a:spcBef>
        <a:buFont typeface="Arial"/>
        <a:buChar char="»"/>
        <a:defRPr sz="9600" kern="1200">
          <a:solidFill>
            <a:schemeClr val="tx1"/>
          </a:solidFill>
          <a:latin typeface="+mn-lt"/>
          <a:ea typeface="+mn-ea"/>
          <a:cs typeface="+mn-cs"/>
        </a:defRPr>
      </a:lvl5pPr>
      <a:lvl6pPr marL="12068150" indent="-1097102" algn="l" defTabSz="2194210" rtl="0" eaLnBrk="1" latinLnBrk="0" hangingPunct="1">
        <a:spcBef>
          <a:spcPct val="20000"/>
        </a:spcBef>
        <a:buFont typeface="Arial"/>
        <a:buChar char="•"/>
        <a:defRPr sz="9600" kern="1200">
          <a:solidFill>
            <a:schemeClr val="tx1"/>
          </a:solidFill>
          <a:latin typeface="+mn-lt"/>
          <a:ea typeface="+mn-ea"/>
          <a:cs typeface="+mn-cs"/>
        </a:defRPr>
      </a:lvl6pPr>
      <a:lvl7pPr marL="14262360" indent="-1097102" algn="l" defTabSz="2194210" rtl="0" eaLnBrk="1" latinLnBrk="0" hangingPunct="1">
        <a:spcBef>
          <a:spcPct val="20000"/>
        </a:spcBef>
        <a:buFont typeface="Arial"/>
        <a:buChar char="•"/>
        <a:defRPr sz="9600" kern="1200">
          <a:solidFill>
            <a:schemeClr val="tx1"/>
          </a:solidFill>
          <a:latin typeface="+mn-lt"/>
          <a:ea typeface="+mn-ea"/>
          <a:cs typeface="+mn-cs"/>
        </a:defRPr>
      </a:lvl7pPr>
      <a:lvl8pPr marL="16456565" indent="-1097102" algn="l" defTabSz="2194210" rtl="0" eaLnBrk="1" latinLnBrk="0" hangingPunct="1">
        <a:spcBef>
          <a:spcPct val="20000"/>
        </a:spcBef>
        <a:buFont typeface="Arial"/>
        <a:buChar char="•"/>
        <a:defRPr sz="9600" kern="1200">
          <a:solidFill>
            <a:schemeClr val="tx1"/>
          </a:solidFill>
          <a:latin typeface="+mn-lt"/>
          <a:ea typeface="+mn-ea"/>
          <a:cs typeface="+mn-cs"/>
        </a:defRPr>
      </a:lvl8pPr>
      <a:lvl9pPr marL="18650774" indent="-1097102" algn="l" defTabSz="219421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210" rtl="0" eaLnBrk="1" latinLnBrk="0" hangingPunct="1">
        <a:defRPr sz="8600" kern="1200">
          <a:solidFill>
            <a:schemeClr val="tx1"/>
          </a:solidFill>
          <a:latin typeface="+mn-lt"/>
          <a:ea typeface="+mn-ea"/>
          <a:cs typeface="+mn-cs"/>
        </a:defRPr>
      </a:lvl1pPr>
      <a:lvl2pPr marL="2194210" algn="l" defTabSz="2194210" rtl="0" eaLnBrk="1" latinLnBrk="0" hangingPunct="1">
        <a:defRPr sz="8600" kern="1200">
          <a:solidFill>
            <a:schemeClr val="tx1"/>
          </a:solidFill>
          <a:latin typeface="+mn-lt"/>
          <a:ea typeface="+mn-ea"/>
          <a:cs typeface="+mn-cs"/>
        </a:defRPr>
      </a:lvl2pPr>
      <a:lvl3pPr marL="4388419" algn="l" defTabSz="2194210" rtl="0" eaLnBrk="1" latinLnBrk="0" hangingPunct="1">
        <a:defRPr sz="8600" kern="1200">
          <a:solidFill>
            <a:schemeClr val="tx1"/>
          </a:solidFill>
          <a:latin typeface="+mn-lt"/>
          <a:ea typeface="+mn-ea"/>
          <a:cs typeface="+mn-cs"/>
        </a:defRPr>
      </a:lvl3pPr>
      <a:lvl4pPr marL="6582629" algn="l" defTabSz="2194210" rtl="0" eaLnBrk="1" latinLnBrk="0" hangingPunct="1">
        <a:defRPr sz="8600" kern="1200">
          <a:solidFill>
            <a:schemeClr val="tx1"/>
          </a:solidFill>
          <a:latin typeface="+mn-lt"/>
          <a:ea typeface="+mn-ea"/>
          <a:cs typeface="+mn-cs"/>
        </a:defRPr>
      </a:lvl4pPr>
      <a:lvl5pPr marL="8776834" algn="l" defTabSz="2194210" rtl="0" eaLnBrk="1" latinLnBrk="0" hangingPunct="1">
        <a:defRPr sz="8600" kern="1200">
          <a:solidFill>
            <a:schemeClr val="tx1"/>
          </a:solidFill>
          <a:latin typeface="+mn-lt"/>
          <a:ea typeface="+mn-ea"/>
          <a:cs typeface="+mn-cs"/>
        </a:defRPr>
      </a:lvl5pPr>
      <a:lvl6pPr marL="10971043" algn="l" defTabSz="2194210" rtl="0" eaLnBrk="1" latinLnBrk="0" hangingPunct="1">
        <a:defRPr sz="8600" kern="1200">
          <a:solidFill>
            <a:schemeClr val="tx1"/>
          </a:solidFill>
          <a:latin typeface="+mn-lt"/>
          <a:ea typeface="+mn-ea"/>
          <a:cs typeface="+mn-cs"/>
        </a:defRPr>
      </a:lvl6pPr>
      <a:lvl7pPr marL="13165253" algn="l" defTabSz="2194210" rtl="0" eaLnBrk="1" latinLnBrk="0" hangingPunct="1">
        <a:defRPr sz="8600" kern="1200">
          <a:solidFill>
            <a:schemeClr val="tx1"/>
          </a:solidFill>
          <a:latin typeface="+mn-lt"/>
          <a:ea typeface="+mn-ea"/>
          <a:cs typeface="+mn-cs"/>
        </a:defRPr>
      </a:lvl7pPr>
      <a:lvl8pPr marL="15359462" algn="l" defTabSz="2194210" rtl="0" eaLnBrk="1" latinLnBrk="0" hangingPunct="1">
        <a:defRPr sz="8600" kern="1200">
          <a:solidFill>
            <a:schemeClr val="tx1"/>
          </a:solidFill>
          <a:latin typeface="+mn-lt"/>
          <a:ea typeface="+mn-ea"/>
          <a:cs typeface="+mn-cs"/>
        </a:defRPr>
      </a:lvl8pPr>
      <a:lvl9pPr marL="17553672" algn="l" defTabSz="219421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96960" y="625088"/>
            <a:ext cx="42904183" cy="5577284"/>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Shape 243"/>
          <p:cNvPicPr preferRelativeResize="0"/>
          <p:nvPr/>
        </p:nvPicPr>
        <p:blipFill rotWithShape="1">
          <a:blip r:embed="rId2">
            <a:alphaModFix/>
          </a:blip>
          <a:srcRect/>
          <a:stretch/>
        </p:blipFill>
        <p:spPr>
          <a:xfrm>
            <a:off x="37545819" y="1373636"/>
            <a:ext cx="5260258" cy="1043543"/>
          </a:xfrm>
          <a:prstGeom prst="rect">
            <a:avLst/>
          </a:prstGeom>
          <a:noFill/>
          <a:ln>
            <a:noFill/>
          </a:ln>
        </p:spPr>
      </p:pic>
      <p:pic>
        <p:nvPicPr>
          <p:cNvPr id="21" name="Shape 242"/>
          <p:cNvPicPr preferRelativeResize="0"/>
          <p:nvPr/>
        </p:nvPicPr>
        <p:blipFill rotWithShape="1">
          <a:blip r:embed="rId3">
            <a:alphaModFix/>
          </a:blip>
          <a:srcRect/>
          <a:stretch/>
        </p:blipFill>
        <p:spPr>
          <a:xfrm>
            <a:off x="37601237" y="3908669"/>
            <a:ext cx="5260258" cy="1332753"/>
          </a:xfrm>
          <a:prstGeom prst="rect">
            <a:avLst/>
          </a:prstGeom>
          <a:noFill/>
          <a:ln>
            <a:noFill/>
          </a:ln>
        </p:spPr>
      </p:pic>
      <p:pic>
        <p:nvPicPr>
          <p:cNvPr id="19" name="Picture 18"/>
          <p:cNvPicPr>
            <a:picLocks noChangeAspect="1"/>
          </p:cNvPicPr>
          <p:nvPr/>
        </p:nvPicPr>
        <p:blipFill>
          <a:blip r:embed="rId4"/>
          <a:stretch>
            <a:fillRect/>
          </a:stretch>
        </p:blipFill>
        <p:spPr>
          <a:xfrm>
            <a:off x="1207569" y="1107902"/>
            <a:ext cx="6086803" cy="3512410"/>
          </a:xfrm>
          <a:prstGeom prst="rect">
            <a:avLst/>
          </a:prstGeom>
        </p:spPr>
      </p:pic>
      <p:sp>
        <p:nvSpPr>
          <p:cNvPr id="25" name="TextBox 24"/>
          <p:cNvSpPr txBox="1"/>
          <p:nvPr/>
        </p:nvSpPr>
        <p:spPr>
          <a:xfrm>
            <a:off x="6294822" y="1107902"/>
            <a:ext cx="31250997" cy="2554545"/>
          </a:xfrm>
          <a:prstGeom prst="rect">
            <a:avLst/>
          </a:prstGeom>
          <a:noFill/>
        </p:spPr>
        <p:txBody>
          <a:bodyPr wrap="square" rtlCol="0">
            <a:spAutoFit/>
          </a:bodyPr>
          <a:lstStyle/>
          <a:p>
            <a:pPr algn="ctr"/>
            <a:r>
              <a:rPr lang="en-US" sz="8000" dirty="0" smtClean="0">
                <a:latin typeface="+mj-lt"/>
                <a:cs typeface="Chalkboard SE Regular"/>
              </a:rPr>
              <a:t>Coding the Surface: Examining the Composition of a Recurring Unknown Culture of Organisms in Van </a:t>
            </a:r>
            <a:r>
              <a:rPr lang="en-US" sz="8000" dirty="0" err="1" smtClean="0">
                <a:latin typeface="+mj-lt"/>
                <a:cs typeface="Chalkboard SE Regular"/>
              </a:rPr>
              <a:t>Cortlandt</a:t>
            </a:r>
            <a:r>
              <a:rPr lang="en-US" sz="8000" dirty="0" smtClean="0">
                <a:latin typeface="+mj-lt"/>
                <a:cs typeface="Chalkboard SE Regular"/>
              </a:rPr>
              <a:t> Lake </a:t>
            </a:r>
            <a:endParaRPr lang="en-US" sz="8000" dirty="0">
              <a:latin typeface="+mj-lt"/>
              <a:cs typeface="Chalkboard SE Regular"/>
            </a:endParaRPr>
          </a:p>
        </p:txBody>
      </p:sp>
      <p:sp>
        <p:nvSpPr>
          <p:cNvPr id="33" name="Rectangle 32"/>
          <p:cNvSpPr/>
          <p:nvPr/>
        </p:nvSpPr>
        <p:spPr>
          <a:xfrm>
            <a:off x="441742" y="6832066"/>
            <a:ext cx="10104846" cy="11095443"/>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8061790" y="3908669"/>
            <a:ext cx="28934095" cy="1938992"/>
          </a:xfrm>
          <a:prstGeom prst="rect">
            <a:avLst/>
          </a:prstGeom>
          <a:noFill/>
        </p:spPr>
        <p:txBody>
          <a:bodyPr wrap="square" rtlCol="0">
            <a:spAutoFit/>
          </a:bodyPr>
          <a:lstStyle/>
          <a:p>
            <a:pPr algn="ctr"/>
            <a:r>
              <a:rPr lang="en-US" sz="6000" dirty="0" smtClean="0"/>
              <a:t>Ryan Conard,</a:t>
            </a:r>
            <a:r>
              <a:rPr lang="en-US" sz="6000" baseline="30000" dirty="0" smtClean="0"/>
              <a:t>1</a:t>
            </a:r>
            <a:r>
              <a:rPr lang="en-US" sz="6000" dirty="0" smtClean="0"/>
              <a:t> David Goldberg,</a:t>
            </a:r>
            <a:r>
              <a:rPr lang="en-US" sz="6000" baseline="30000" dirty="0" smtClean="0"/>
              <a:t>1</a:t>
            </a:r>
            <a:r>
              <a:rPr lang="en-US" sz="6000" dirty="0" smtClean="0"/>
              <a:t> Zander Harpel,</a:t>
            </a:r>
            <a:r>
              <a:rPr lang="en-US" sz="6000" baseline="30000" dirty="0" smtClean="0"/>
              <a:t>1</a:t>
            </a:r>
            <a:r>
              <a:rPr lang="en-US" sz="6000" dirty="0" smtClean="0"/>
              <a:t> Cormac Thorpe,</a:t>
            </a:r>
            <a:r>
              <a:rPr lang="en-US" sz="6000" baseline="30000" dirty="0" smtClean="0"/>
              <a:t>1</a:t>
            </a:r>
            <a:r>
              <a:rPr lang="en-US" sz="6000" dirty="0" smtClean="0"/>
              <a:t> Dr. Adriana Andrade</a:t>
            </a:r>
            <a:r>
              <a:rPr lang="en-US" sz="6000" baseline="30000" dirty="0" smtClean="0"/>
              <a:t>1</a:t>
            </a:r>
          </a:p>
          <a:p>
            <a:pPr algn="ctr"/>
            <a:r>
              <a:rPr lang="en-US" sz="6000" i="1" dirty="0" smtClean="0"/>
              <a:t>Ethical Culture </a:t>
            </a:r>
            <a:r>
              <a:rPr lang="en-US" sz="6000" i="1" dirty="0" err="1" smtClean="0"/>
              <a:t>Fieldston</a:t>
            </a:r>
            <a:r>
              <a:rPr lang="en-US" sz="6000" i="1" dirty="0" smtClean="0"/>
              <a:t> School</a:t>
            </a:r>
            <a:r>
              <a:rPr lang="en-US" sz="6000" i="1" baseline="30000" dirty="0" smtClean="0"/>
              <a:t>1</a:t>
            </a:r>
            <a:endParaRPr lang="en-US" sz="6000" i="1" baseline="30000" dirty="0"/>
          </a:p>
        </p:txBody>
      </p:sp>
      <p:sp>
        <p:nvSpPr>
          <p:cNvPr id="32" name="TextBox 31"/>
          <p:cNvSpPr txBox="1"/>
          <p:nvPr/>
        </p:nvSpPr>
        <p:spPr>
          <a:xfrm>
            <a:off x="2490429" y="6832066"/>
            <a:ext cx="5135250" cy="1107996"/>
          </a:xfrm>
          <a:prstGeom prst="rect">
            <a:avLst/>
          </a:prstGeom>
          <a:noFill/>
        </p:spPr>
        <p:txBody>
          <a:bodyPr wrap="square" rtlCol="0">
            <a:spAutoFit/>
          </a:bodyPr>
          <a:lstStyle/>
          <a:p>
            <a:pPr algn="ctr"/>
            <a:r>
              <a:rPr lang="en-US" sz="6600" dirty="0" smtClean="0"/>
              <a:t>Abstract</a:t>
            </a:r>
          </a:p>
        </p:txBody>
      </p:sp>
      <p:sp>
        <p:nvSpPr>
          <p:cNvPr id="2" name="Rectangle 1"/>
          <p:cNvSpPr/>
          <p:nvPr/>
        </p:nvSpPr>
        <p:spPr>
          <a:xfrm>
            <a:off x="11264419" y="6832066"/>
            <a:ext cx="11982249" cy="7801401"/>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441742" y="18495008"/>
            <a:ext cx="10104846" cy="1359425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2214340" y="18487745"/>
            <a:ext cx="6515693" cy="1107996"/>
          </a:xfrm>
          <a:prstGeom prst="rect">
            <a:avLst/>
          </a:prstGeom>
          <a:noFill/>
        </p:spPr>
        <p:txBody>
          <a:bodyPr wrap="square" rtlCol="0">
            <a:spAutoFit/>
          </a:bodyPr>
          <a:lstStyle/>
          <a:p>
            <a:pPr algn="ctr"/>
            <a:r>
              <a:rPr lang="en-US" sz="6600" dirty="0" smtClean="0"/>
              <a:t>Introduction</a:t>
            </a:r>
            <a:endParaRPr lang="en-US" sz="6600" dirty="0"/>
          </a:p>
        </p:txBody>
      </p:sp>
      <p:sp>
        <p:nvSpPr>
          <p:cNvPr id="10" name="Rectangle 9"/>
          <p:cNvSpPr/>
          <p:nvPr/>
        </p:nvSpPr>
        <p:spPr>
          <a:xfrm>
            <a:off x="33130644" y="6832066"/>
            <a:ext cx="10104846" cy="15697951"/>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extBox 10"/>
          <p:cNvSpPr txBox="1"/>
          <p:nvPr/>
        </p:nvSpPr>
        <p:spPr>
          <a:xfrm>
            <a:off x="34676740" y="6832067"/>
            <a:ext cx="7123089" cy="1107996"/>
          </a:xfrm>
          <a:prstGeom prst="rect">
            <a:avLst/>
          </a:prstGeom>
          <a:noFill/>
        </p:spPr>
        <p:txBody>
          <a:bodyPr wrap="square" rtlCol="0">
            <a:spAutoFit/>
          </a:bodyPr>
          <a:lstStyle/>
          <a:p>
            <a:pPr algn="ctr"/>
            <a:r>
              <a:rPr lang="en-US" sz="6600" dirty="0" smtClean="0"/>
              <a:t>Discussion</a:t>
            </a:r>
            <a:endParaRPr lang="en-US" sz="6600" dirty="0"/>
          </a:p>
        </p:txBody>
      </p:sp>
      <p:sp>
        <p:nvSpPr>
          <p:cNvPr id="13" name="Rectangle 12"/>
          <p:cNvSpPr/>
          <p:nvPr/>
        </p:nvSpPr>
        <p:spPr>
          <a:xfrm>
            <a:off x="552178" y="7904806"/>
            <a:ext cx="9339019" cy="9787296"/>
          </a:xfrm>
          <a:prstGeom prst="rect">
            <a:avLst/>
          </a:prstGeom>
        </p:spPr>
        <p:txBody>
          <a:bodyPr wrap="square">
            <a:spAutoFit/>
          </a:bodyPr>
          <a:lstStyle/>
          <a:p>
            <a:pPr algn="just"/>
            <a:r>
              <a:rPr lang="en-US" sz="4200" dirty="0"/>
              <a:t>Our project identified the scum on top of Van </a:t>
            </a:r>
            <a:r>
              <a:rPr lang="en-US" sz="4200" dirty="0" err="1"/>
              <a:t>Cortlandt</a:t>
            </a:r>
            <a:r>
              <a:rPr lang="en-US" sz="4200" dirty="0"/>
              <a:t> Lake and determined what organism it is and its effect on the environment. We collected 27 samples at multiple sites and processed them. We also tested the water quality of each site. We found that the majority of our findings fall under the </a:t>
            </a:r>
            <a:r>
              <a:rPr lang="en-US" sz="4200" dirty="0" err="1"/>
              <a:t>Lemna</a:t>
            </a:r>
            <a:r>
              <a:rPr lang="en-US" sz="4200" dirty="0"/>
              <a:t>, </a:t>
            </a:r>
            <a:r>
              <a:rPr lang="en-US" sz="4200" dirty="0" err="1"/>
              <a:t>Wolffia</a:t>
            </a:r>
            <a:r>
              <a:rPr lang="en-US" sz="4200" dirty="0"/>
              <a:t>, </a:t>
            </a:r>
            <a:r>
              <a:rPr lang="en-US" sz="4200" dirty="0" err="1"/>
              <a:t>Wolffiella</a:t>
            </a:r>
            <a:r>
              <a:rPr lang="en-US" sz="4200" dirty="0"/>
              <a:t>, and </a:t>
            </a:r>
            <a:r>
              <a:rPr lang="en-US" sz="4200" dirty="0" err="1"/>
              <a:t>Spirodela</a:t>
            </a:r>
            <a:r>
              <a:rPr lang="en-US" sz="4200" dirty="0"/>
              <a:t> genera, part of the </a:t>
            </a:r>
            <a:r>
              <a:rPr lang="en-US" sz="4200" dirty="0" err="1"/>
              <a:t>Lemnaceae</a:t>
            </a:r>
            <a:r>
              <a:rPr lang="en-US" sz="4200" dirty="0"/>
              <a:t> (duckweed) family. The uniformity of our findings and the water quality compared to the control group indicated that the scum was all similarly composed and generally </a:t>
            </a:r>
            <a:r>
              <a:rPr lang="en-US" sz="4200" dirty="0" err="1"/>
              <a:t>unharmful</a:t>
            </a:r>
            <a:r>
              <a:rPr lang="en-US" sz="4200" dirty="0"/>
              <a:t> to the pond.</a:t>
            </a:r>
          </a:p>
        </p:txBody>
      </p:sp>
      <p:sp>
        <p:nvSpPr>
          <p:cNvPr id="14" name="TextBox 13"/>
          <p:cNvSpPr txBox="1"/>
          <p:nvPr/>
        </p:nvSpPr>
        <p:spPr>
          <a:xfrm>
            <a:off x="12534427" y="6887288"/>
            <a:ext cx="10712241" cy="1107996"/>
          </a:xfrm>
          <a:prstGeom prst="rect">
            <a:avLst/>
          </a:prstGeom>
          <a:noFill/>
        </p:spPr>
        <p:txBody>
          <a:bodyPr wrap="square" rtlCol="0">
            <a:spAutoFit/>
          </a:bodyPr>
          <a:lstStyle/>
          <a:p>
            <a:r>
              <a:rPr lang="en-US" sz="6600" dirty="0" smtClean="0"/>
              <a:t>Materials and Methods</a:t>
            </a:r>
            <a:endParaRPr lang="en-US" sz="6600" dirty="0"/>
          </a:p>
        </p:txBody>
      </p:sp>
      <p:sp>
        <p:nvSpPr>
          <p:cNvPr id="15" name="Rectangle 14"/>
          <p:cNvSpPr/>
          <p:nvPr/>
        </p:nvSpPr>
        <p:spPr>
          <a:xfrm>
            <a:off x="11650943" y="7904807"/>
            <a:ext cx="11595725" cy="5909309"/>
          </a:xfrm>
          <a:prstGeom prst="rect">
            <a:avLst/>
          </a:prstGeom>
        </p:spPr>
        <p:txBody>
          <a:bodyPr wrap="square">
            <a:spAutoFit/>
          </a:bodyPr>
          <a:lstStyle/>
          <a:p>
            <a:pPr marL="742950" indent="-742950">
              <a:buFont typeface="+mj-lt"/>
              <a:buAutoNum type="arabicPeriod"/>
            </a:pPr>
            <a:r>
              <a:rPr lang="en-US" sz="4200" dirty="0"/>
              <a:t>Samples were obtained from lake using plastic jars in 5 sites and water quality was tested for each site </a:t>
            </a:r>
            <a:endParaRPr lang="en-US" sz="4200" dirty="0" smtClean="0"/>
          </a:p>
          <a:p>
            <a:pPr marL="742950" indent="-742950">
              <a:buFont typeface="+mj-lt"/>
              <a:buAutoNum type="arabicPeriod"/>
            </a:pPr>
            <a:r>
              <a:rPr lang="en-US" sz="4200" dirty="0" smtClean="0"/>
              <a:t>The </a:t>
            </a:r>
            <a:r>
              <a:rPr lang="en-US" sz="4200" dirty="0"/>
              <a:t>DNA was extracted according to protocol </a:t>
            </a:r>
            <a:endParaRPr lang="en-US" sz="4200" dirty="0" smtClean="0"/>
          </a:p>
          <a:p>
            <a:pPr marL="742950" indent="-742950">
              <a:buFont typeface="+mj-lt"/>
              <a:buAutoNum type="arabicPeriod"/>
            </a:pPr>
            <a:r>
              <a:rPr lang="en-US" sz="4200" dirty="0" smtClean="0"/>
              <a:t>The </a:t>
            </a:r>
            <a:r>
              <a:rPr lang="en-US" sz="4200" dirty="0" err="1"/>
              <a:t>rbcL</a:t>
            </a:r>
            <a:r>
              <a:rPr lang="en-US" sz="4200" dirty="0"/>
              <a:t> and ITS genes were amplified using </a:t>
            </a:r>
            <a:r>
              <a:rPr lang="en-US" sz="4200" dirty="0" smtClean="0"/>
              <a:t>PCR</a:t>
            </a:r>
          </a:p>
          <a:p>
            <a:pPr marL="742950" indent="-742950">
              <a:buFont typeface="+mj-lt"/>
              <a:buAutoNum type="arabicPeriod"/>
            </a:pPr>
            <a:r>
              <a:rPr lang="en-US" sz="4200" dirty="0" smtClean="0"/>
              <a:t>The </a:t>
            </a:r>
            <a:r>
              <a:rPr lang="en-US" sz="4200" dirty="0"/>
              <a:t>Presence of Bands was determined using gel electrophoresis and sent to lab for processing </a:t>
            </a:r>
            <a:endParaRPr lang="en-US" sz="4200" dirty="0" smtClean="0"/>
          </a:p>
          <a:p>
            <a:pPr marL="742950" indent="-742950">
              <a:buFont typeface="+mj-lt"/>
              <a:buAutoNum type="arabicPeriod"/>
            </a:pPr>
            <a:r>
              <a:rPr lang="en-US" sz="4200" dirty="0" smtClean="0"/>
              <a:t>The </a:t>
            </a:r>
            <a:r>
              <a:rPr lang="en-US" sz="4200" dirty="0"/>
              <a:t>organisms were identified using DNA Subway and Bioinformatics </a:t>
            </a:r>
          </a:p>
        </p:txBody>
      </p:sp>
      <p:sp>
        <p:nvSpPr>
          <p:cNvPr id="16" name="Rectangle 15"/>
          <p:cNvSpPr/>
          <p:nvPr/>
        </p:nvSpPr>
        <p:spPr>
          <a:xfrm>
            <a:off x="608712" y="19595741"/>
            <a:ext cx="9937876" cy="12403395"/>
          </a:xfrm>
          <a:prstGeom prst="rect">
            <a:avLst/>
          </a:prstGeom>
        </p:spPr>
        <p:txBody>
          <a:bodyPr wrap="square">
            <a:spAutoFit/>
          </a:bodyPr>
          <a:lstStyle/>
          <a:p>
            <a:r>
              <a:rPr lang="en-US" sz="4000" dirty="0" smtClean="0"/>
              <a:t>Pond scum often forms on </a:t>
            </a:r>
            <a:r>
              <a:rPr lang="en-US" sz="4000" dirty="0"/>
              <a:t>the surface of freshwater </a:t>
            </a:r>
            <a:r>
              <a:rPr lang="en-US" sz="4000" dirty="0" smtClean="0"/>
              <a:t>systems during </a:t>
            </a:r>
            <a:r>
              <a:rPr lang="en-US" sz="4000" dirty="0"/>
              <a:t>the summer and fall. It often emerges as a result of nutrient enrichment in ponds, especially of the elements phosphorus and nitrogen, which stimulate plant growth.  </a:t>
            </a:r>
            <a:r>
              <a:rPr lang="en-US" sz="4000" dirty="0" smtClean="0"/>
              <a:t>The composition of the scum can often be a mystery, as it can be composed </a:t>
            </a:r>
            <a:r>
              <a:rPr lang="en-US" sz="4000" dirty="0"/>
              <a:t>of protozoans, algae, lichens, duckweed, or zooplankton, among other </a:t>
            </a:r>
            <a:r>
              <a:rPr lang="en-US" sz="4000" dirty="0" smtClean="0"/>
              <a:t>things. Van </a:t>
            </a:r>
            <a:r>
              <a:rPr lang="en-US" sz="4000" dirty="0" err="1"/>
              <a:t>Cortlandt</a:t>
            </a:r>
            <a:r>
              <a:rPr lang="en-US" sz="4000" dirty="0"/>
              <a:t> Park during the previous summer and fall dealt with a large film of pond scum that had accumulated on Van </a:t>
            </a:r>
            <a:r>
              <a:rPr lang="en-US" sz="4000" dirty="0" err="1"/>
              <a:t>Cortlandt</a:t>
            </a:r>
            <a:r>
              <a:rPr lang="en-US" sz="4000" dirty="0"/>
              <a:t> Lake as well as other small bodies of water in the </a:t>
            </a:r>
            <a:r>
              <a:rPr lang="en-US" sz="4000" dirty="0" smtClean="0"/>
              <a:t>park. Our </a:t>
            </a:r>
            <a:r>
              <a:rPr lang="en-US" sz="4000" dirty="0"/>
              <a:t>basic research question was “What are the organisms that make up pond scum in Van </a:t>
            </a:r>
            <a:r>
              <a:rPr lang="en-US" sz="4000" dirty="0" err="1"/>
              <a:t>Cortlandt</a:t>
            </a:r>
            <a:r>
              <a:rPr lang="en-US" sz="4000" dirty="0"/>
              <a:t> Lake and how do they interact with or affect the ecosystem?</a:t>
            </a:r>
            <a:r>
              <a:rPr lang="en-US" sz="4000" dirty="0" smtClean="0"/>
              <a:t>” The </a:t>
            </a:r>
            <a:r>
              <a:rPr lang="en-US" sz="4000" dirty="0"/>
              <a:t>Hypothesis was that the unknown organisms were a type of algae or part of the duckweed family.</a:t>
            </a:r>
          </a:p>
        </p:txBody>
      </p:sp>
      <p:sp>
        <p:nvSpPr>
          <p:cNvPr id="17" name="Rectangle 16"/>
          <p:cNvSpPr/>
          <p:nvPr/>
        </p:nvSpPr>
        <p:spPr>
          <a:xfrm>
            <a:off x="11350514" y="16429411"/>
            <a:ext cx="21148394" cy="5522063"/>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TextBox 17"/>
          <p:cNvSpPr txBox="1"/>
          <p:nvPr/>
        </p:nvSpPr>
        <p:spPr>
          <a:xfrm>
            <a:off x="19188776" y="16504905"/>
            <a:ext cx="5024814" cy="1200329"/>
          </a:xfrm>
          <a:prstGeom prst="rect">
            <a:avLst/>
          </a:prstGeom>
          <a:noFill/>
        </p:spPr>
        <p:txBody>
          <a:bodyPr wrap="square" rtlCol="0">
            <a:spAutoFit/>
          </a:bodyPr>
          <a:lstStyle/>
          <a:p>
            <a:pPr algn="ctr"/>
            <a:r>
              <a:rPr lang="en-US" sz="7200" dirty="0" smtClean="0"/>
              <a:t>Results</a:t>
            </a:r>
            <a:endParaRPr lang="en-US" sz="7200" dirty="0"/>
          </a:p>
        </p:txBody>
      </p:sp>
      <p:sp>
        <p:nvSpPr>
          <p:cNvPr id="22" name="Rectangle 21"/>
          <p:cNvSpPr/>
          <p:nvPr/>
        </p:nvSpPr>
        <p:spPr>
          <a:xfrm>
            <a:off x="11428710" y="17927509"/>
            <a:ext cx="20320128" cy="3785652"/>
          </a:xfrm>
          <a:prstGeom prst="rect">
            <a:avLst/>
          </a:prstGeom>
        </p:spPr>
        <p:txBody>
          <a:bodyPr wrap="square">
            <a:spAutoFit/>
          </a:bodyPr>
          <a:lstStyle/>
          <a:p>
            <a:pPr marL="571500" indent="-571500">
              <a:buFont typeface="Arial"/>
              <a:buChar char="•"/>
            </a:pPr>
            <a:r>
              <a:rPr lang="en-US" sz="4000" dirty="0"/>
              <a:t>After BLASTN using the DNA sequences, it was discovered that out of the seventeen samples that could be analyzed, (based on the top hits), fourteen were </a:t>
            </a:r>
            <a:r>
              <a:rPr lang="en-US" sz="4000" dirty="0" err="1"/>
              <a:t>Lemna</a:t>
            </a:r>
            <a:r>
              <a:rPr lang="en-US" sz="4000" dirty="0"/>
              <a:t> minor, one was </a:t>
            </a:r>
            <a:r>
              <a:rPr lang="en-US" sz="4000" dirty="0" err="1"/>
              <a:t>Lemna</a:t>
            </a:r>
            <a:r>
              <a:rPr lang="en-US" sz="4000" dirty="0"/>
              <a:t> </a:t>
            </a:r>
            <a:r>
              <a:rPr lang="en-US" sz="4000" dirty="0" err="1"/>
              <a:t>obscura</a:t>
            </a:r>
            <a:r>
              <a:rPr lang="en-US" sz="4000" dirty="0"/>
              <a:t>, one was </a:t>
            </a:r>
            <a:r>
              <a:rPr lang="en-US" sz="4000" dirty="0" err="1"/>
              <a:t>Wolffia</a:t>
            </a:r>
            <a:r>
              <a:rPr lang="en-US" sz="4000" dirty="0"/>
              <a:t> </a:t>
            </a:r>
            <a:r>
              <a:rPr lang="en-US" sz="4000" dirty="0" err="1"/>
              <a:t>brasiliensis</a:t>
            </a:r>
            <a:r>
              <a:rPr lang="en-US" sz="4000" dirty="0"/>
              <a:t>, and one was </a:t>
            </a:r>
            <a:r>
              <a:rPr lang="en-US" sz="4000" dirty="0" err="1"/>
              <a:t>Spirodela</a:t>
            </a:r>
            <a:r>
              <a:rPr lang="en-US" sz="4000" dirty="0"/>
              <a:t> </a:t>
            </a:r>
            <a:r>
              <a:rPr lang="en-US" sz="4000" dirty="0" err="1"/>
              <a:t>polyrhiza</a:t>
            </a:r>
            <a:r>
              <a:rPr lang="en-US" sz="4000" dirty="0"/>
              <a:t>. All of the samples also had e-values for each match at 0.0 and most had Bit Scores above 1,000 for at least a few species. Along with the genera mentioned above, various species of </a:t>
            </a:r>
            <a:r>
              <a:rPr lang="en-US" sz="4000" dirty="0" err="1"/>
              <a:t>Wolffiella</a:t>
            </a:r>
            <a:r>
              <a:rPr lang="en-US" sz="4000" dirty="0"/>
              <a:t>, another type of duckweed, were also matched (with lower Bit Score</a:t>
            </a:r>
            <a:r>
              <a:rPr lang="en-US" sz="4000" dirty="0" smtClean="0"/>
              <a:t>)</a:t>
            </a:r>
            <a:r>
              <a:rPr lang="en-US" sz="4000" dirty="0"/>
              <a:t>.</a:t>
            </a:r>
            <a:endParaRPr lang="en-US" sz="4000" dirty="0" smtClean="0"/>
          </a:p>
        </p:txBody>
      </p:sp>
      <p:sp>
        <p:nvSpPr>
          <p:cNvPr id="24" name="Rectangle 23"/>
          <p:cNvSpPr/>
          <p:nvPr/>
        </p:nvSpPr>
        <p:spPr>
          <a:xfrm>
            <a:off x="33130644" y="7869873"/>
            <a:ext cx="10104846" cy="15050274"/>
          </a:xfrm>
          <a:prstGeom prst="rect">
            <a:avLst/>
          </a:prstGeom>
        </p:spPr>
        <p:txBody>
          <a:bodyPr wrap="square">
            <a:spAutoFit/>
          </a:bodyPr>
          <a:lstStyle/>
          <a:p>
            <a:pPr marL="571500" indent="-571500">
              <a:buFont typeface="Arial"/>
              <a:buChar char="•"/>
            </a:pPr>
            <a:r>
              <a:rPr lang="en-US" sz="3600" dirty="0"/>
              <a:t>The DNA that was isolated from the collected samples can be almost exclusively categorized under the </a:t>
            </a:r>
            <a:r>
              <a:rPr lang="en-US" sz="3600" dirty="0" err="1"/>
              <a:t>Lemnoideae</a:t>
            </a:r>
            <a:r>
              <a:rPr lang="en-US" sz="3600" dirty="0"/>
              <a:t> subfamily (the genera found were </a:t>
            </a:r>
            <a:r>
              <a:rPr lang="en-US" sz="3600" dirty="0" err="1"/>
              <a:t>Lemna</a:t>
            </a:r>
            <a:r>
              <a:rPr lang="en-US" sz="3600" dirty="0"/>
              <a:t>, </a:t>
            </a:r>
            <a:r>
              <a:rPr lang="en-US" sz="3600" dirty="0" err="1"/>
              <a:t>Spirodela</a:t>
            </a:r>
            <a:r>
              <a:rPr lang="en-US" sz="3600" dirty="0"/>
              <a:t>, </a:t>
            </a:r>
            <a:r>
              <a:rPr lang="en-US" sz="3600" dirty="0" err="1"/>
              <a:t>Wolffia</a:t>
            </a:r>
            <a:r>
              <a:rPr lang="en-US" sz="3600" dirty="0"/>
              <a:t>, and </a:t>
            </a:r>
            <a:r>
              <a:rPr lang="en-US" sz="3600" dirty="0" err="1"/>
              <a:t>Wolfiella</a:t>
            </a:r>
            <a:r>
              <a:rPr lang="en-US" sz="3600" dirty="0"/>
              <a:t>), otherwise known as the duckweeds. These are floating plants that grow rapidly and form colonies on the surface of freshwater.</a:t>
            </a:r>
          </a:p>
          <a:p>
            <a:pPr marL="571500" indent="-571500">
              <a:buFont typeface="Arial"/>
              <a:buChar char="•"/>
            </a:pPr>
            <a:r>
              <a:rPr lang="en-US" sz="3600" dirty="0"/>
              <a:t>The species is most likely not invasive; rather, it follows, an annual growth cycle that doesn’t cause significant harm to the pond. Therefore, our hypothesis was supported by our experiment. Additionally, our results support the idea that pond scum is solely a natural part of a freshwater system’s development and should not be a concern</a:t>
            </a:r>
            <a:r>
              <a:rPr lang="en-US" sz="3600" dirty="0" smtClean="0"/>
              <a:t>.</a:t>
            </a:r>
          </a:p>
          <a:p>
            <a:pPr marL="571500" indent="-571500">
              <a:buFont typeface="Arial"/>
              <a:buChar char="•"/>
            </a:pPr>
            <a:r>
              <a:rPr lang="en-US" sz="3600" dirty="0"/>
              <a:t>All of the sites had similar readings for each of the water quality measurements; comparing the water quality of Site 5, which didn’t have significant pond scum growth, to water quality of the other sites did not yield any significant differences</a:t>
            </a:r>
            <a:r>
              <a:rPr lang="en-US" sz="3600" dirty="0" smtClean="0"/>
              <a:t>.</a:t>
            </a:r>
            <a:endParaRPr lang="en-US" sz="3600" dirty="0"/>
          </a:p>
          <a:p>
            <a:pPr marL="571500" indent="-571500">
              <a:buFont typeface="Arial"/>
              <a:buChar char="•"/>
            </a:pPr>
            <a:r>
              <a:rPr lang="en-US" sz="3600" dirty="0"/>
              <a:t>However, our experiment was flawed in ways that can be improved in the future. In order to actually analyze the contents of the pond and its effects, we should have collected more samples, done more water quality tests, and used the ITS gene</a:t>
            </a:r>
            <a:r>
              <a:rPr lang="en-US" sz="3600" dirty="0" smtClean="0"/>
              <a:t>.</a:t>
            </a:r>
          </a:p>
        </p:txBody>
      </p:sp>
      <p:sp>
        <p:nvSpPr>
          <p:cNvPr id="26" name="Rectangle 25"/>
          <p:cNvSpPr/>
          <p:nvPr/>
        </p:nvSpPr>
        <p:spPr>
          <a:xfrm>
            <a:off x="33296297" y="22949064"/>
            <a:ext cx="10104846" cy="9140201"/>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TextBox 26"/>
          <p:cNvSpPr txBox="1"/>
          <p:nvPr/>
        </p:nvSpPr>
        <p:spPr>
          <a:xfrm>
            <a:off x="33725710" y="23135654"/>
            <a:ext cx="9509780" cy="1107996"/>
          </a:xfrm>
          <a:prstGeom prst="rect">
            <a:avLst/>
          </a:prstGeom>
          <a:noFill/>
        </p:spPr>
        <p:txBody>
          <a:bodyPr wrap="square" rtlCol="0">
            <a:spAutoFit/>
          </a:bodyPr>
          <a:lstStyle/>
          <a:p>
            <a:pPr algn="ctr"/>
            <a:r>
              <a:rPr lang="en-US" sz="6600" dirty="0" smtClean="0"/>
              <a:t>Acknowledgments</a:t>
            </a:r>
            <a:endParaRPr lang="en-US" sz="6600" dirty="0"/>
          </a:p>
        </p:txBody>
      </p:sp>
      <p:sp>
        <p:nvSpPr>
          <p:cNvPr id="30" name="Rectangle 29"/>
          <p:cNvSpPr/>
          <p:nvPr/>
        </p:nvSpPr>
        <p:spPr>
          <a:xfrm>
            <a:off x="33296297" y="24210215"/>
            <a:ext cx="10104845" cy="7848302"/>
          </a:xfrm>
          <a:prstGeom prst="rect">
            <a:avLst/>
          </a:prstGeom>
        </p:spPr>
        <p:txBody>
          <a:bodyPr wrap="square">
            <a:spAutoFit/>
          </a:bodyPr>
          <a:lstStyle/>
          <a:p>
            <a:r>
              <a:rPr lang="en-US" sz="4200" dirty="0"/>
              <a:t>We would like to thank Van </a:t>
            </a:r>
            <a:r>
              <a:rPr lang="en-US" sz="4200" dirty="0" err="1"/>
              <a:t>Cortlandt</a:t>
            </a:r>
            <a:r>
              <a:rPr lang="en-US" sz="4200" dirty="0"/>
              <a:t> park scientists who originally made the observation and allowed us to take samples. We would like to acknowledge the people at the lab for processing our data and PCR our samples. We would also like to thank </a:t>
            </a:r>
            <a:r>
              <a:rPr lang="en-US" sz="4200" dirty="0" err="1"/>
              <a:t>Fieldston</a:t>
            </a:r>
            <a:r>
              <a:rPr lang="en-US" sz="4200" dirty="0"/>
              <a:t> for providing with us with equipment to carry out this project. Finally, we would like to thank our wonderful mentor, Dr. Andrade for helping us execute this project and helping us get such good results. </a:t>
            </a:r>
          </a:p>
        </p:txBody>
      </p:sp>
      <p:sp>
        <p:nvSpPr>
          <p:cNvPr id="34" name="Rectangle 33"/>
          <p:cNvSpPr/>
          <p:nvPr/>
        </p:nvSpPr>
        <p:spPr>
          <a:xfrm>
            <a:off x="11264419" y="26892448"/>
            <a:ext cx="21148394" cy="5428641"/>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TextBox 34"/>
          <p:cNvSpPr txBox="1"/>
          <p:nvPr/>
        </p:nvSpPr>
        <p:spPr>
          <a:xfrm>
            <a:off x="16454886" y="26837227"/>
            <a:ext cx="11650943" cy="1107996"/>
          </a:xfrm>
          <a:prstGeom prst="rect">
            <a:avLst/>
          </a:prstGeom>
          <a:noFill/>
        </p:spPr>
        <p:txBody>
          <a:bodyPr wrap="square" rtlCol="0">
            <a:spAutoFit/>
          </a:bodyPr>
          <a:lstStyle/>
          <a:p>
            <a:pPr algn="ctr"/>
            <a:r>
              <a:rPr lang="en-US" sz="6600" dirty="0" smtClean="0"/>
              <a:t>References</a:t>
            </a:r>
          </a:p>
        </p:txBody>
      </p:sp>
      <p:sp>
        <p:nvSpPr>
          <p:cNvPr id="36" name="Rectangle 35"/>
          <p:cNvSpPr/>
          <p:nvPr/>
        </p:nvSpPr>
        <p:spPr>
          <a:xfrm>
            <a:off x="11650943" y="28166106"/>
            <a:ext cx="20761870" cy="3785652"/>
          </a:xfrm>
          <a:prstGeom prst="rect">
            <a:avLst/>
          </a:prstGeom>
        </p:spPr>
        <p:txBody>
          <a:bodyPr wrap="square">
            <a:spAutoFit/>
          </a:bodyPr>
          <a:lstStyle/>
          <a:p>
            <a:pPr marL="342900" indent="-342900">
              <a:buFont typeface="Arial"/>
              <a:buChar char="•"/>
            </a:pPr>
            <a:r>
              <a:rPr lang="en-US" sz="2400" dirty="0"/>
              <a:t>“Using DNA Barcodes to Identify and Classify Living Things</a:t>
            </a:r>
            <a:r>
              <a:rPr lang="en-US" sz="2400" dirty="0" smtClean="0"/>
              <a:t>” Cold </a:t>
            </a:r>
            <a:r>
              <a:rPr lang="en-US" sz="2400" dirty="0"/>
              <a:t>Spring Harbor Laboratory DNA Learning Center Copyright </a:t>
            </a:r>
            <a:r>
              <a:rPr lang="en-US" sz="2400" dirty="0" smtClean="0"/>
              <a:t>2014</a:t>
            </a:r>
            <a:endParaRPr lang="en-US" sz="2400" dirty="0"/>
          </a:p>
          <a:p>
            <a:pPr marL="342900" indent="-342900">
              <a:buFont typeface="Arial"/>
              <a:buChar char="•"/>
            </a:pPr>
            <a:r>
              <a:rPr lang="en-US" sz="2400" dirty="0" err="1"/>
              <a:t>Kannan</a:t>
            </a:r>
            <a:r>
              <a:rPr lang="en-US" sz="2400" dirty="0"/>
              <a:t>, M. S. (</a:t>
            </a:r>
            <a:r>
              <a:rPr lang="en-US" sz="2400" dirty="0" err="1"/>
              <a:t>n.d.</a:t>
            </a:r>
            <a:r>
              <a:rPr lang="en-US" sz="2400" dirty="0"/>
              <a:t>)</a:t>
            </a:r>
            <a:r>
              <a:rPr lang="en-US" sz="2400" i="1" dirty="0"/>
              <a:t>. Field guide to algae and other “scums” in ponds, lakes, streams and rivers.</a:t>
            </a:r>
            <a:r>
              <a:rPr lang="en-US" sz="2400" dirty="0"/>
              <a:t> Retrieved October 12, 2016, from http://</a:t>
            </a:r>
            <a:r>
              <a:rPr lang="en-US" sz="2400" dirty="0" err="1"/>
              <a:t>www.townofchapelhill.org</a:t>
            </a:r>
            <a:r>
              <a:rPr lang="en-US" sz="2400" dirty="0"/>
              <a:t>/home/</a:t>
            </a:r>
            <a:r>
              <a:rPr lang="en-US" sz="2400" dirty="0" err="1"/>
              <a:t>showdocument?id</a:t>
            </a:r>
            <a:r>
              <a:rPr lang="en-US" sz="2400" dirty="0"/>
              <a:t>=</a:t>
            </a:r>
            <a:r>
              <a:rPr lang="en-US" sz="2400" dirty="0" smtClean="0"/>
              <a:t>28866</a:t>
            </a:r>
            <a:endParaRPr lang="en-US" sz="2400" dirty="0"/>
          </a:p>
          <a:p>
            <a:pPr marL="342900" indent="-342900">
              <a:buFont typeface="Arial"/>
              <a:buChar char="•"/>
            </a:pPr>
            <a:r>
              <a:rPr lang="en-US" sz="2400" dirty="0"/>
              <a:t>Julia, D. M., &amp; </a:t>
            </a:r>
            <a:r>
              <a:rPr lang="en-US" sz="2400" dirty="0" err="1"/>
              <a:t>Laybourn</a:t>
            </a:r>
            <a:r>
              <a:rPr lang="en-US" sz="2400" dirty="0"/>
              <a:t>-Parry, J. E. (</a:t>
            </a:r>
            <a:r>
              <a:rPr lang="en-US" sz="2400" dirty="0" err="1"/>
              <a:t>n.d.</a:t>
            </a:r>
            <a:r>
              <a:rPr lang="en-US" sz="2400" dirty="0"/>
              <a:t>). </a:t>
            </a:r>
            <a:r>
              <a:rPr lang="en-US" sz="2400" i="1" dirty="0" smtClean="0"/>
              <a:t>Protozoan. </a:t>
            </a:r>
            <a:r>
              <a:rPr lang="en-US" sz="2400" dirty="0" smtClean="0"/>
              <a:t>Retrieved </a:t>
            </a:r>
            <a:r>
              <a:rPr lang="en-US" sz="2400" dirty="0"/>
              <a:t>October 12, 2016, from https://</a:t>
            </a:r>
            <a:r>
              <a:rPr lang="en-US" sz="2400" dirty="0" err="1"/>
              <a:t>www.britannica.com</a:t>
            </a:r>
            <a:r>
              <a:rPr lang="en-US" sz="2400" dirty="0"/>
              <a:t>/science/</a:t>
            </a:r>
            <a:r>
              <a:rPr lang="en-US" sz="2400" dirty="0" smtClean="0"/>
              <a:t>protozoan</a:t>
            </a:r>
            <a:endParaRPr lang="en-US" sz="2400" dirty="0"/>
          </a:p>
          <a:p>
            <a:pPr marL="342900" indent="-342900">
              <a:buFont typeface="Arial"/>
              <a:buChar char="•"/>
            </a:pPr>
            <a:r>
              <a:rPr lang="en-US" sz="2400" dirty="0" err="1"/>
              <a:t>Vidyasagar</a:t>
            </a:r>
            <a:r>
              <a:rPr lang="en-US" sz="2400" dirty="0"/>
              <a:t>, A. (</a:t>
            </a:r>
            <a:r>
              <a:rPr lang="en-US" sz="2400" dirty="0" err="1"/>
              <a:t>n.d.</a:t>
            </a:r>
            <a:r>
              <a:rPr lang="en-US" sz="2400" dirty="0"/>
              <a:t>).</a:t>
            </a:r>
            <a:r>
              <a:rPr lang="en-US" sz="2400" i="1" dirty="0"/>
              <a:t> What are algae?</a:t>
            </a:r>
            <a:r>
              <a:rPr lang="en-US" sz="2400" dirty="0"/>
              <a:t> Retrieved October 12, 2016, from http://</a:t>
            </a:r>
            <a:r>
              <a:rPr lang="en-US" sz="2400" dirty="0" err="1"/>
              <a:t>www.livescience.com</a:t>
            </a:r>
            <a:r>
              <a:rPr lang="en-US" sz="2400" dirty="0"/>
              <a:t>/54979-what-are-</a:t>
            </a:r>
            <a:r>
              <a:rPr lang="en-US" sz="2400" dirty="0" smtClean="0"/>
              <a:t>algae.html</a:t>
            </a:r>
            <a:endParaRPr lang="en-US" sz="2400" dirty="0"/>
          </a:p>
          <a:p>
            <a:pPr marL="342900" indent="-342900">
              <a:buFont typeface="Arial"/>
              <a:buChar char="•"/>
            </a:pPr>
            <a:r>
              <a:rPr lang="en-US" sz="2400" dirty="0"/>
              <a:t>W. (</a:t>
            </a:r>
            <a:r>
              <a:rPr lang="en-US" sz="2400" dirty="0" err="1"/>
              <a:t>n.d.</a:t>
            </a:r>
            <a:r>
              <a:rPr lang="en-US" sz="2400" dirty="0"/>
              <a:t>). </a:t>
            </a:r>
            <a:r>
              <a:rPr lang="en-US" sz="2400" i="1" dirty="0"/>
              <a:t>What are lichens? </a:t>
            </a:r>
            <a:r>
              <a:rPr lang="en-US" sz="2400" dirty="0"/>
              <a:t>Retrieved October 12, 2016, from http://</a:t>
            </a:r>
            <a:r>
              <a:rPr lang="en-US" sz="2400" dirty="0" err="1"/>
              <a:t>www.fs.fed.us</a:t>
            </a:r>
            <a:r>
              <a:rPr lang="en-US" sz="2400" dirty="0"/>
              <a:t>/wildflowers/beauty/lichens/</a:t>
            </a:r>
            <a:r>
              <a:rPr lang="en-US" sz="2400" dirty="0" err="1" smtClean="0"/>
              <a:t>whatare.shtml</a:t>
            </a:r>
            <a:endParaRPr lang="en-US" sz="2400" dirty="0"/>
          </a:p>
          <a:p>
            <a:pPr marL="342900" indent="-342900">
              <a:buFont typeface="Arial"/>
              <a:buChar char="•"/>
            </a:pPr>
            <a:r>
              <a:rPr lang="en-US" sz="2400" dirty="0"/>
              <a:t>Harmon, P. J. (</a:t>
            </a:r>
            <a:r>
              <a:rPr lang="en-US" sz="2400" dirty="0" err="1"/>
              <a:t>n.d.</a:t>
            </a:r>
            <a:r>
              <a:rPr lang="en-US" sz="2400" dirty="0"/>
              <a:t>).</a:t>
            </a:r>
            <a:r>
              <a:rPr lang="en-US" sz="2400" i="1" dirty="0"/>
              <a:t> Pond Scum.</a:t>
            </a:r>
            <a:r>
              <a:rPr lang="en-US" sz="2400" dirty="0"/>
              <a:t> Retrieved from http://</a:t>
            </a:r>
            <a:r>
              <a:rPr lang="en-US" sz="2400" dirty="0" err="1"/>
              <a:t>www.wvdnr.gov</a:t>
            </a:r>
            <a:r>
              <a:rPr lang="en-US" sz="2400" dirty="0"/>
              <a:t>/wildlife/magazine/archive/06summer/</a:t>
            </a:r>
            <a:r>
              <a:rPr lang="en-US" sz="2400" dirty="0" err="1" smtClean="0"/>
              <a:t>pondscum.pdf</a:t>
            </a:r>
            <a:endParaRPr lang="en-US" sz="2400" dirty="0"/>
          </a:p>
          <a:p>
            <a:pPr marL="342900" indent="-342900">
              <a:buFont typeface="Arial"/>
              <a:buChar char="•"/>
            </a:pPr>
            <a:r>
              <a:rPr lang="en-US" sz="2400" dirty="0"/>
              <a:t>K. (2012, June 29)</a:t>
            </a:r>
            <a:r>
              <a:rPr lang="en-US" sz="2400" i="1" dirty="0"/>
              <a:t>. How to Test Your Pond for Blue-green Algae. </a:t>
            </a:r>
            <a:r>
              <a:rPr lang="en-US" sz="2400" dirty="0"/>
              <a:t>Retrieved October 12, 2016, from https://</a:t>
            </a:r>
            <a:r>
              <a:rPr lang="en-US" sz="2400" dirty="0" err="1"/>
              <a:t>www.youtube.com</a:t>
            </a:r>
            <a:r>
              <a:rPr lang="en-US" sz="2400" dirty="0"/>
              <a:t>/</a:t>
            </a:r>
            <a:r>
              <a:rPr lang="en-US" sz="2400" dirty="0" err="1"/>
              <a:t>watch?v</a:t>
            </a:r>
            <a:r>
              <a:rPr lang="en-US" sz="2400" dirty="0"/>
              <a:t>=</a:t>
            </a:r>
            <a:r>
              <a:rPr lang="en-US" sz="2400" dirty="0" err="1" smtClean="0"/>
              <a:t>ZRNWzFwKKjE</a:t>
            </a:r>
            <a:endParaRPr lang="en-US" sz="2400" dirty="0"/>
          </a:p>
          <a:p>
            <a:pPr marL="342900" indent="-342900">
              <a:buFont typeface="Arial"/>
              <a:buChar char="•"/>
            </a:pPr>
            <a:r>
              <a:rPr lang="en-US" sz="2400" i="1" dirty="0"/>
              <a:t>How to Get Rid of Pond Scum With Natural Ingredients</a:t>
            </a:r>
            <a:r>
              <a:rPr lang="en-US" sz="2400" dirty="0"/>
              <a:t>. (</a:t>
            </a:r>
            <a:r>
              <a:rPr lang="en-US" sz="2400" dirty="0" err="1"/>
              <a:t>n.d.</a:t>
            </a:r>
            <a:r>
              <a:rPr lang="en-US" sz="2400" dirty="0"/>
              <a:t>). </a:t>
            </a:r>
            <a:r>
              <a:rPr lang="en-US" sz="2400" dirty="0" smtClean="0"/>
              <a:t>Retrieved </a:t>
            </a:r>
            <a:r>
              <a:rPr lang="en-US" sz="2400" dirty="0"/>
              <a:t>October 12, 2016, from http://</a:t>
            </a:r>
            <a:r>
              <a:rPr lang="en-US" sz="2400" dirty="0" err="1"/>
              <a:t>homeguides.sfgate.com</a:t>
            </a:r>
            <a:r>
              <a:rPr lang="en-US" sz="2400" dirty="0"/>
              <a:t>/rid-pond-scum-natural-ingredients-44663.html</a:t>
            </a:r>
          </a:p>
        </p:txBody>
      </p:sp>
      <p:pic>
        <p:nvPicPr>
          <p:cNvPr id="40" name="Picture 39" descr="Screen Shot 2017-05-22 at 11.22.1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4418" y="22144350"/>
            <a:ext cx="10660293" cy="4195892"/>
          </a:xfrm>
          <a:prstGeom prst="rect">
            <a:avLst/>
          </a:prstGeom>
        </p:spPr>
      </p:pic>
      <p:sp>
        <p:nvSpPr>
          <p:cNvPr id="42" name="Rectangle 41"/>
          <p:cNvSpPr/>
          <p:nvPr/>
        </p:nvSpPr>
        <p:spPr>
          <a:xfrm>
            <a:off x="22723090" y="22205699"/>
            <a:ext cx="6184388" cy="4009031"/>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600" dirty="0" err="1" smtClean="0"/>
              <a:t>S</a:t>
            </a:r>
            <a:r>
              <a:rPr lang="en-US" sz="3600" dirty="0" err="1" smtClean="0">
                <a:solidFill>
                  <a:srgbClr val="000000"/>
                </a:solidFill>
              </a:rPr>
              <a:t>Figure</a:t>
            </a:r>
            <a:r>
              <a:rPr lang="en-US" sz="3600" dirty="0" smtClean="0">
                <a:solidFill>
                  <a:srgbClr val="000000"/>
                </a:solidFill>
              </a:rPr>
              <a:t> 1: Water quality of sites, including temperature, pH, concentration of dissolved oxygen, nitrate, and </a:t>
            </a:r>
            <a:r>
              <a:rPr lang="en-US" sz="3600" dirty="0" err="1" smtClean="0">
                <a:solidFill>
                  <a:srgbClr val="000000"/>
                </a:solidFill>
              </a:rPr>
              <a:t>phosphate</a:t>
            </a:r>
            <a:r>
              <a:rPr lang="en-US" sz="3600" dirty="0" err="1" smtClean="0"/>
              <a:t>AM</a:t>
            </a:r>
            <a:endParaRPr lang="en-US" sz="3600" dirty="0"/>
          </a:p>
        </p:txBody>
      </p:sp>
      <p:pic>
        <p:nvPicPr>
          <p:cNvPr id="44" name="Picture 43" descr="Screen Shot 2017-05-22 at 11.29.3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42823" y="6887288"/>
            <a:ext cx="4374938" cy="3248716"/>
          </a:xfrm>
          <a:prstGeom prst="rect">
            <a:avLst/>
          </a:prstGeom>
        </p:spPr>
      </p:pic>
      <p:pic>
        <p:nvPicPr>
          <p:cNvPr id="45" name="Picture 44" descr="Screen Shot 2017-05-22 at 11.29.53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90155" y="9811608"/>
            <a:ext cx="4142179" cy="3106634"/>
          </a:xfrm>
          <a:prstGeom prst="rect">
            <a:avLst/>
          </a:prstGeom>
        </p:spPr>
      </p:pic>
      <p:pic>
        <p:nvPicPr>
          <p:cNvPr id="46" name="Picture 45" descr="Screen Shot 2017-05-22 at 11.30.43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42823" y="10803670"/>
            <a:ext cx="4763006" cy="3829797"/>
          </a:xfrm>
          <a:prstGeom prst="rect">
            <a:avLst/>
          </a:prstGeom>
        </p:spPr>
      </p:pic>
      <p:pic>
        <p:nvPicPr>
          <p:cNvPr id="47" name="Picture 46" descr="Screen Shot 2017-05-22 at 11.30.30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351040" y="13252861"/>
            <a:ext cx="3724856" cy="2761212"/>
          </a:xfrm>
          <a:prstGeom prst="rect">
            <a:avLst/>
          </a:prstGeom>
        </p:spPr>
      </p:pic>
      <p:pic>
        <p:nvPicPr>
          <p:cNvPr id="48" name="Picture 47" descr="Screen Shot 2017-05-22 at 11.30.16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490155" y="6451063"/>
            <a:ext cx="4142179" cy="3130110"/>
          </a:xfrm>
          <a:prstGeom prst="rect">
            <a:avLst/>
          </a:prstGeom>
        </p:spPr>
      </p:pic>
      <p:sp>
        <p:nvSpPr>
          <p:cNvPr id="49" name="Rectangle 48"/>
          <p:cNvSpPr/>
          <p:nvPr/>
        </p:nvSpPr>
        <p:spPr>
          <a:xfrm>
            <a:off x="21224205" y="14746470"/>
            <a:ext cx="8126835" cy="138060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TextBox 49"/>
          <p:cNvSpPr txBox="1"/>
          <p:nvPr/>
        </p:nvSpPr>
        <p:spPr>
          <a:xfrm>
            <a:off x="21608531" y="15131190"/>
            <a:ext cx="7742509" cy="769441"/>
          </a:xfrm>
          <a:prstGeom prst="rect">
            <a:avLst/>
          </a:prstGeom>
          <a:noFill/>
        </p:spPr>
        <p:txBody>
          <a:bodyPr wrap="square" rtlCol="0">
            <a:spAutoFit/>
          </a:bodyPr>
          <a:lstStyle/>
          <a:p>
            <a:pPr algn="ctr"/>
            <a:r>
              <a:rPr lang="en-US" sz="4400" dirty="0" smtClean="0">
                <a:solidFill>
                  <a:srgbClr val="000000"/>
                </a:solidFill>
              </a:rPr>
              <a:t>Pictures of all five sites</a:t>
            </a:r>
            <a:endParaRPr lang="en-US" sz="4400" dirty="0">
              <a:solidFill>
                <a:srgbClr val="000000"/>
              </a:solidFill>
            </a:endParaRPr>
          </a:p>
        </p:txBody>
      </p:sp>
    </p:spTree>
    <p:extLst>
      <p:ext uri="{BB962C8B-B14F-4D97-AF65-F5344CB8AC3E}">
        <p14:creationId xmlns:p14="http://schemas.microsoft.com/office/powerpoint/2010/main" val="393368232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E3D2D"/>
      </a:dk2>
      <a:lt2>
        <a:srgbClr val="89C26E"/>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2611</TotalTime>
  <Words>1087</Words>
  <Application>Microsoft Macintosh PowerPoint</Application>
  <PresentationFormat>Custom</PresentationFormat>
  <Paragraphs>33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Conard</dc:creator>
  <cp:lastModifiedBy>Ryan Conard</cp:lastModifiedBy>
  <cp:revision>11</cp:revision>
  <dcterms:created xsi:type="dcterms:W3CDTF">2017-05-20T20:05:46Z</dcterms:created>
  <dcterms:modified xsi:type="dcterms:W3CDTF">2017-05-22T15:37:56Z</dcterms:modified>
</cp:coreProperties>
</file>