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16421CEC-31DB-4A08-80ED-CFA9375AB2E1}">
  <a:tblStyle styleId="{16421CEC-31DB-4A08-80ED-CFA9375AB2E1}" styleName="Table_0"/>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624" y="-8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3551582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lgn="ctr" rtl="0">
              <a:spcBef>
                <a:spcPts val="0"/>
              </a:spcBef>
              <a:buClr>
                <a:schemeClr val="dk1"/>
              </a:buClr>
              <a:buSzPct val="25000"/>
              <a:buFont typeface="Arial"/>
              <a:buNone/>
            </a:pPr>
            <a:r>
              <a:rPr lang="en-US" sz="4500" b="1">
                <a:solidFill>
                  <a:schemeClr val="dk1"/>
                </a:solidFill>
                <a:latin typeface="Times New Roman"/>
                <a:ea typeface="Times New Roman"/>
                <a:cs typeface="Times New Roman"/>
                <a:sym typeface="Times New Roman"/>
              </a:rPr>
              <a:t>References</a:t>
            </a:r>
          </a:p>
          <a:p>
            <a:pPr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1. </a:t>
            </a:r>
            <a:r>
              <a:rPr lang="en-US" sz="2400" i="1">
                <a:solidFill>
                  <a:schemeClr val="dk1"/>
                </a:solidFill>
                <a:latin typeface="Times New Roman"/>
                <a:ea typeface="Times New Roman"/>
                <a:cs typeface="Times New Roman"/>
                <a:sym typeface="Times New Roman"/>
              </a:rPr>
              <a:t>DNA Learning Center Barcoding </a:t>
            </a:r>
            <a:r>
              <a:rPr lang="en-US" sz="2400">
                <a:solidFill>
                  <a:schemeClr val="dk1"/>
                </a:solidFill>
                <a:latin typeface="Times New Roman"/>
                <a:ea typeface="Times New Roman"/>
                <a:cs typeface="Times New Roman"/>
                <a:sym typeface="Times New Roman"/>
              </a:rPr>
              <a:t>N.p., n.d. Web. </a:t>
            </a:r>
          </a:p>
          <a:p>
            <a:pPr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2."An Evaluation of the Ichthyofauna of the Bronx River, a Resilient Urban Waterway." </a:t>
            </a:r>
            <a:r>
              <a:rPr lang="en-US" sz="2400" i="1">
                <a:solidFill>
                  <a:schemeClr val="dk1"/>
                </a:solidFill>
                <a:latin typeface="Times New Roman"/>
                <a:ea typeface="Times New Roman"/>
                <a:cs typeface="Times New Roman"/>
                <a:sym typeface="Times New Roman"/>
              </a:rPr>
              <a:t>BioOne</a:t>
            </a:r>
            <a:r>
              <a:rPr lang="en-US" sz="2400">
                <a:solidFill>
                  <a:schemeClr val="dk1"/>
                </a:solidFill>
                <a:latin typeface="Times New Roman"/>
                <a:ea typeface="Times New Roman"/>
                <a:cs typeface="Times New Roman"/>
                <a:sym typeface="Times New Roman"/>
              </a:rPr>
              <a:t>. N.p., n.d. Web. </a:t>
            </a:r>
          </a:p>
          <a:p>
            <a:pPr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3. Kochzius, Marc, C. Seidel, A. Antoniou, S. K. Botla, D. Campo, A.Cariani, E. G.Vazquez, J. Hauschild, C. Hervet, S. HjÃrleifsdottir, G. Hreggvidsson, K. Kappel, M. Landi, A. Magoulas, V. Marteinsson, M.d NÃlte, S.Planes, F. Tinti, C.Turan, M. N. Venugopal, H.Weber, and D. Blohm."Identifying Fishes through DNA Barcodes and Microarrays." </a:t>
            </a:r>
            <a:r>
              <a:rPr lang="en-US" sz="2400" i="1">
                <a:solidFill>
                  <a:schemeClr val="dk1"/>
                </a:solidFill>
                <a:latin typeface="Times New Roman"/>
                <a:ea typeface="Times New Roman"/>
                <a:cs typeface="Times New Roman"/>
                <a:sym typeface="Times New Roman"/>
              </a:rPr>
              <a:t>PLoS ONE</a:t>
            </a:r>
            <a:r>
              <a:rPr lang="en-US" sz="2400">
                <a:solidFill>
                  <a:schemeClr val="dk1"/>
                </a:solidFill>
                <a:latin typeface="Times New Roman"/>
                <a:ea typeface="Times New Roman"/>
                <a:cs typeface="Times New Roman"/>
                <a:sym typeface="Times New Roman"/>
              </a:rPr>
              <a:t> 5.9 (2010): n. pag. Web.</a:t>
            </a:r>
          </a:p>
          <a:p>
            <a:pPr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4. Kress, W. John, C. GarcÃ­a-Robledo, M. Uriarte, and D.L. Erickson. "DNA Barcodes for Ecology, Evolution, and Conservation." </a:t>
            </a:r>
            <a:r>
              <a:rPr lang="en-US" sz="2400" i="1">
                <a:solidFill>
                  <a:schemeClr val="dk1"/>
                </a:solidFill>
                <a:latin typeface="Times New Roman"/>
                <a:ea typeface="Times New Roman"/>
                <a:cs typeface="Times New Roman"/>
                <a:sym typeface="Times New Roman"/>
              </a:rPr>
              <a:t>Trends in Ecology &amp; Evolution</a:t>
            </a:r>
            <a:r>
              <a:rPr lang="en-US" sz="2400">
                <a:solidFill>
                  <a:schemeClr val="dk1"/>
                </a:solidFill>
                <a:latin typeface="Times New Roman"/>
                <a:ea typeface="Times New Roman"/>
                <a:cs typeface="Times New Roman"/>
                <a:sym typeface="Times New Roman"/>
              </a:rPr>
              <a:t> 30.1 (2015): 25-35. Web.</a:t>
            </a:r>
          </a:p>
          <a:p>
            <a:pPr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5. Shokralla, Shadi, R.S. Hellberg, S. M. Handy, I. King, and M.Hajibabaei. "A DNA Mini-Barcoding System for Authentication of Processed Fish Products." </a:t>
            </a:r>
            <a:r>
              <a:rPr lang="en-US" sz="2400" i="1">
                <a:solidFill>
                  <a:schemeClr val="dk1"/>
                </a:solidFill>
                <a:latin typeface="Times New Roman"/>
                <a:ea typeface="Times New Roman"/>
                <a:cs typeface="Times New Roman"/>
                <a:sym typeface="Times New Roman"/>
              </a:rPr>
              <a:t>Scientific Reports</a:t>
            </a:r>
            <a:r>
              <a:rPr lang="en-US" sz="2400">
                <a:solidFill>
                  <a:schemeClr val="dk1"/>
                </a:solidFill>
                <a:latin typeface="Times New Roman"/>
                <a:ea typeface="Times New Roman"/>
                <a:cs typeface="Times New Roman"/>
                <a:sym typeface="Times New Roman"/>
              </a:rPr>
              <a:t> 5.1 (2015): n. pag. Web.</a:t>
            </a:r>
          </a:p>
          <a:p>
            <a:pPr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6. "Watershed Restoration: Principles and Practices." </a:t>
            </a:r>
            <a:r>
              <a:rPr lang="en-US" sz="2400" i="1">
                <a:solidFill>
                  <a:schemeClr val="dk1"/>
                </a:solidFill>
                <a:latin typeface="Times New Roman"/>
                <a:ea typeface="Times New Roman"/>
                <a:cs typeface="Times New Roman"/>
                <a:sym typeface="Times New Roman"/>
              </a:rPr>
              <a:t>American Fisheries Society</a:t>
            </a:r>
            <a:r>
              <a:rPr lang="en-US" sz="2400">
                <a:solidFill>
                  <a:schemeClr val="dk1"/>
                </a:solidFill>
                <a:latin typeface="Times New Roman"/>
                <a:ea typeface="Times New Roman"/>
                <a:cs typeface="Times New Roman"/>
                <a:sym typeface="Times New Roman"/>
              </a:rPr>
              <a:t>. N.p., n.d. Web.</a:t>
            </a:r>
          </a:p>
          <a:p>
            <a:pPr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7. "What Is DNA Barcoding?" </a:t>
            </a:r>
            <a:r>
              <a:rPr lang="en-US" sz="2400" i="1">
                <a:solidFill>
                  <a:schemeClr val="dk1"/>
                </a:solidFill>
                <a:latin typeface="Times New Roman"/>
                <a:ea typeface="Times New Roman"/>
                <a:cs typeface="Times New Roman"/>
                <a:sym typeface="Times New Roman"/>
              </a:rPr>
              <a:t>Barcode Of Life</a:t>
            </a:r>
            <a:r>
              <a:rPr lang="en-US" sz="2400">
                <a:solidFill>
                  <a:schemeClr val="dk1"/>
                </a:solidFill>
                <a:latin typeface="Times New Roman"/>
                <a:ea typeface="Times New Roman"/>
                <a:cs typeface="Times New Roman"/>
                <a:sym typeface="Times New Roman"/>
              </a:rPr>
              <a:t>. N.p., n.d. Web. 10 May 2017.</a:t>
            </a:r>
          </a:p>
          <a:p>
            <a:pPr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8. J.W. Rachlin, B. E. Warkentine, and A. Pappantoniou. “An Evaluation fo the Ichthyofauna of the Bronx River, a Resilient Urban Waterway.” </a:t>
            </a:r>
            <a:r>
              <a:rPr lang="en-US" sz="2400" i="1">
                <a:solidFill>
                  <a:schemeClr val="dk1"/>
                </a:solidFill>
                <a:latin typeface="Times New Roman"/>
                <a:ea typeface="Times New Roman"/>
                <a:cs typeface="Times New Roman"/>
                <a:sym typeface="Times New Roman"/>
              </a:rPr>
              <a:t>Northeastern Naturalist</a:t>
            </a:r>
            <a:r>
              <a:rPr lang="en-US" sz="2400">
                <a:solidFill>
                  <a:schemeClr val="dk1"/>
                </a:solidFill>
                <a:latin typeface="Times New Roman"/>
                <a:ea typeface="Times New Roman"/>
                <a:cs typeface="Times New Roman"/>
                <a:sym typeface="Times New Roman"/>
              </a:rPr>
              <a:t> (2007): n. pag. Web.</a:t>
            </a:r>
          </a:p>
          <a:p>
            <a:pPr lvl="0" rtl="0">
              <a:spcBef>
                <a:spcPts val="0"/>
              </a:spcBef>
              <a:buClr>
                <a:schemeClr val="dk1"/>
              </a:buClr>
              <a:buSzPct val="45833"/>
              <a:buFont typeface="Arial"/>
              <a:buNone/>
            </a:pPr>
            <a:r>
              <a:rPr lang="en-US" sz="2400">
                <a:solidFill>
                  <a:schemeClr val="dk1"/>
                </a:solidFill>
                <a:latin typeface="Times New Roman"/>
                <a:ea typeface="Times New Roman"/>
                <a:cs typeface="Times New Roman"/>
                <a:sym typeface="Times New Roman"/>
              </a:rPr>
              <a:t>9. A.Valentini, P. Taberlet, C. Miaud,  R. Civade, J. Herder,  P. F. Thomsen,  E. Bellemain,  A. Besnard,  E. Coissac, F. Boyer, C. Gaboriaud, P. Jean,  N. Poulet,  N. Roset,  G.H. Copp,  P. Geniez,  D. Pont,  C. Argillier, J. Baudoin, T. Peroux, A. J. Crivelli,  A. Olivier, M.Acqueberge, M. Le Brun,  P. R. Mø Ller, E. Willerslev  And T. De Jean. “Next-generatino monitoring of aquatic biodiversity using environmental DNA metabarcoding.” </a:t>
            </a:r>
            <a:r>
              <a:rPr lang="en-US" sz="2400" i="1">
                <a:solidFill>
                  <a:schemeClr val="dk1"/>
                </a:solidFill>
                <a:latin typeface="Times New Roman"/>
                <a:ea typeface="Times New Roman"/>
                <a:cs typeface="Times New Roman"/>
                <a:sym typeface="Times New Roman"/>
              </a:rPr>
              <a:t>Molecular Ecology</a:t>
            </a:r>
            <a:r>
              <a:rPr lang="en-US" sz="2400">
                <a:solidFill>
                  <a:schemeClr val="dk1"/>
                </a:solidFill>
                <a:latin typeface="Times New Roman"/>
                <a:ea typeface="Times New Roman"/>
                <a:cs typeface="Times New Roman"/>
                <a:sym typeface="Times New Roman"/>
              </a:rPr>
              <a:t> (2016)25, 929-942. Web.</a:t>
            </a:r>
          </a:p>
          <a:p>
            <a:pPr lvl="0" rtl="0">
              <a:spcBef>
                <a:spcPts val="0"/>
              </a:spcBef>
              <a:buClr>
                <a:schemeClr val="dk1"/>
              </a:buClr>
              <a:buSzPct val="25000"/>
              <a:buFont typeface="Arial"/>
              <a:buNone/>
            </a:pPr>
            <a:r>
              <a:rPr lang="en-US" sz="4500" b="1">
                <a:solidFill>
                  <a:schemeClr val="dk1"/>
                </a:solidFill>
                <a:latin typeface="Calibri"/>
                <a:ea typeface="Calibri"/>
                <a:cs typeface="Calibri"/>
                <a:sym typeface="Calibri"/>
              </a:rPr>
              <a:t>Acknowledgements</a:t>
            </a:r>
          </a:p>
          <a:p>
            <a:pPr lvl="0" rtl="0">
              <a:spcBef>
                <a:spcPts val="0"/>
              </a:spcBef>
              <a:buClr>
                <a:schemeClr val="dk1"/>
              </a:buClr>
              <a:buFont typeface="Arial"/>
              <a:buNone/>
            </a:pPr>
            <a:endParaRPr sz="1200">
              <a:solidFill>
                <a:schemeClr val="dk1"/>
              </a:solidFill>
              <a:latin typeface="Times New Roman"/>
              <a:ea typeface="Times New Roman"/>
              <a:cs typeface="Times New Roman"/>
              <a:sym typeface="Times New Roman"/>
            </a:endParaRPr>
          </a:p>
        </p:txBody>
      </p:sp>
      <p:sp>
        <p:nvSpPr>
          <p:cNvPr id="82" name="Shape 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3291839" y="10226042"/>
            <a:ext cx="37307518" cy="705612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3" name="Shape 13"/>
          <p:cNvSpPr txBox="1">
            <a:spLocks noGrp="1"/>
          </p:cNvSpPr>
          <p:nvPr>
            <p:ph type="subTitle" idx="1"/>
          </p:nvPr>
        </p:nvSpPr>
        <p:spPr>
          <a:xfrm>
            <a:off x="6583679" y="18653759"/>
            <a:ext cx="30723838" cy="8412480"/>
          </a:xfrm>
          <a:prstGeom prst="rect">
            <a:avLst/>
          </a:prstGeom>
          <a:noFill/>
          <a:ln>
            <a:noFill/>
          </a:ln>
        </p:spPr>
        <p:txBody>
          <a:bodyPr lIns="91425" tIns="91425" rIns="91425" bIns="91425" anchor="t" anchorCtr="0"/>
          <a:lstStyle>
            <a:lvl1pPr marL="0" marR="0" lvl="0" indent="0" algn="ctr" rtl="0">
              <a:spcBef>
                <a:spcPts val="3080"/>
              </a:spcBef>
              <a:buClr>
                <a:srgbClr val="888888"/>
              </a:buClr>
              <a:buFont typeface="Arial"/>
              <a:buNone/>
              <a:defRPr sz="15400" b="0" i="0" u="none" strike="noStrike" cap="none">
                <a:solidFill>
                  <a:srgbClr val="888888"/>
                </a:solidFill>
                <a:latin typeface="Calibri"/>
                <a:ea typeface="Calibri"/>
                <a:cs typeface="Calibri"/>
                <a:sym typeface="Calibri"/>
              </a:defRPr>
            </a:lvl1pPr>
            <a:lvl2pPr marL="2194406" marR="0" lvl="1" indent="-10005" algn="ctr" rtl="0">
              <a:spcBef>
                <a:spcPts val="2700"/>
              </a:spcBef>
              <a:buClr>
                <a:srgbClr val="888888"/>
              </a:buClr>
              <a:buFont typeface="Arial"/>
              <a:buNone/>
              <a:defRPr sz="13500" b="0" i="0" u="none" strike="noStrike" cap="none">
                <a:solidFill>
                  <a:srgbClr val="888888"/>
                </a:solidFill>
                <a:latin typeface="Calibri"/>
                <a:ea typeface="Calibri"/>
                <a:cs typeface="Calibri"/>
                <a:sym typeface="Calibri"/>
              </a:defRPr>
            </a:lvl2pPr>
            <a:lvl3pPr marL="4388811" marR="0" lvl="2" indent="-7311" algn="ctr" rtl="0">
              <a:spcBef>
                <a:spcPts val="2300"/>
              </a:spcBef>
              <a:buClr>
                <a:srgbClr val="888888"/>
              </a:buClr>
              <a:buFont typeface="Arial"/>
              <a:buNone/>
              <a:defRPr sz="11500" b="0" i="0" u="none" strike="noStrike" cap="none">
                <a:solidFill>
                  <a:srgbClr val="888888"/>
                </a:solidFill>
                <a:latin typeface="Calibri"/>
                <a:ea typeface="Calibri"/>
                <a:cs typeface="Calibri"/>
                <a:sym typeface="Calibri"/>
              </a:defRPr>
            </a:lvl3pPr>
            <a:lvl4pPr marL="6583217" marR="0" lvl="3" indent="-4616"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4pPr>
            <a:lvl5pPr marL="8777623" marR="0" lvl="4" indent="-1923"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5pPr>
            <a:lvl6pPr marL="10972029" marR="0" lvl="5" indent="-11928"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6pPr>
            <a:lvl7pPr marL="13166434" marR="0" lvl="6" indent="-9233"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7pPr>
            <a:lvl8pPr marL="15360841" marR="0" lvl="7" indent="-6540"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8pPr>
            <a:lvl9pPr marL="17555244" marR="0" lvl="8" indent="-3844" algn="ctr"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b="0" i="0" u="none" strike="noStrike" cap="none">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b="0" i="0" u="none" strike="noStrike" cap="none">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b="0" i="0" u="none" strike="noStrike" cap="none">
                <a:solidFill>
                  <a:srgbClr val="888888"/>
                </a:solidFill>
                <a:latin typeface="Calibri"/>
                <a:ea typeface="Calibri"/>
                <a:cs typeface="Calibri"/>
                <a:sym typeface="Calibri"/>
              </a:rPr>
              <a:t>‹#›</a:t>
            </a:fld>
            <a:endParaRPr lang="en-US" sz="57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11083289" y="-1207766"/>
            <a:ext cx="21724621" cy="39502080"/>
          </a:xfrm>
          <a:prstGeom prst="rect">
            <a:avLst/>
          </a:prstGeom>
          <a:noFill/>
          <a:ln>
            <a:noFill/>
          </a:ln>
        </p:spPr>
        <p:txBody>
          <a:bodyPr lIns="91425" tIns="91425" rIns="91425" bIns="91425" anchor="t" anchorCtr="0"/>
          <a:lstStyle>
            <a:lvl1pPr marL="1645804" marR="0" lvl="0" indent="-667904"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909" marR="0" lvl="1" indent="-524259"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014" marR="0" lvl="2" indent="-374263"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421" marR="0" lvl="3" indent="-492221"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826" marR="0" lvl="4" indent="-4895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232" marR="0" lvl="5" indent="-49953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636" marR="0" lvl="6" indent="-49683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043" marR="0" lvl="7" indent="-49414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448" marR="0" lvl="8" indent="-49144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22715220" y="10424166"/>
            <a:ext cx="28087320" cy="987552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2598420" y="914406"/>
            <a:ext cx="28087320" cy="28895038"/>
          </a:xfrm>
          <a:prstGeom prst="rect">
            <a:avLst/>
          </a:prstGeom>
          <a:noFill/>
          <a:ln>
            <a:noFill/>
          </a:ln>
        </p:spPr>
        <p:txBody>
          <a:bodyPr lIns="91425" tIns="91425" rIns="91425" bIns="91425" anchor="t" anchorCtr="0"/>
          <a:lstStyle>
            <a:lvl1pPr marL="1645804" marR="0" lvl="0" indent="-667904"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909" marR="0" lvl="1" indent="-524259"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014" marR="0" lvl="2" indent="-374263"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421" marR="0" lvl="3" indent="-492221"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826" marR="0" lvl="4" indent="-4895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232" marR="0" lvl="5" indent="-49953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636" marR="0" lvl="6" indent="-49683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043" marR="0" lvl="7" indent="-49414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448" marR="0" lvl="8" indent="-49144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 name="Shape 19"/>
          <p:cNvSpPr txBox="1">
            <a:spLocks noGrp="1"/>
          </p:cNvSpPr>
          <p:nvPr>
            <p:ph type="body" idx="1"/>
          </p:nvPr>
        </p:nvSpPr>
        <p:spPr>
          <a:xfrm>
            <a:off x="2194559" y="7680963"/>
            <a:ext cx="39502080" cy="21724621"/>
          </a:xfrm>
          <a:prstGeom prst="rect">
            <a:avLst/>
          </a:prstGeom>
          <a:noFill/>
          <a:ln>
            <a:noFill/>
          </a:ln>
        </p:spPr>
        <p:txBody>
          <a:bodyPr lIns="91425" tIns="91425" rIns="91425" bIns="91425" anchor="t" anchorCtr="0"/>
          <a:lstStyle>
            <a:lvl1pPr marL="1645804" marR="0" lvl="0" indent="-667904"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909" marR="0" lvl="1" indent="-524259"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014" marR="0" lvl="2" indent="-374263"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421" marR="0" lvl="3" indent="-492221"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826" marR="0" lvl="4" indent="-4895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232" marR="0" lvl="5" indent="-49953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636" marR="0" lvl="6" indent="-49683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043" marR="0" lvl="7" indent="-49414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448" marR="0" lvl="8" indent="-49144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467101" y="21153121"/>
            <a:ext cx="37307518" cy="653796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92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 name="Shape 25"/>
          <p:cNvSpPr txBox="1">
            <a:spLocks noGrp="1"/>
          </p:cNvSpPr>
          <p:nvPr>
            <p:ph type="body" idx="1"/>
          </p:nvPr>
        </p:nvSpPr>
        <p:spPr>
          <a:xfrm>
            <a:off x="3467101" y="13952225"/>
            <a:ext cx="37307518" cy="7200897"/>
          </a:xfrm>
          <a:prstGeom prst="rect">
            <a:avLst/>
          </a:prstGeom>
          <a:noFill/>
          <a:ln>
            <a:noFill/>
          </a:ln>
        </p:spPr>
        <p:txBody>
          <a:bodyPr lIns="91425" tIns="91425" rIns="91425" bIns="91425" anchor="b" anchorCtr="0"/>
          <a:lstStyle>
            <a:lvl1pPr marL="0" marR="0" lvl="0" indent="0" algn="l" rtl="0">
              <a:spcBef>
                <a:spcPts val="1920"/>
              </a:spcBef>
              <a:buClr>
                <a:srgbClr val="888888"/>
              </a:buClr>
              <a:buFont typeface="Arial"/>
              <a:buNone/>
              <a:defRPr sz="9600" b="0" i="0" u="none" strike="noStrike" cap="none">
                <a:solidFill>
                  <a:srgbClr val="888888"/>
                </a:solidFill>
                <a:latin typeface="Calibri"/>
                <a:ea typeface="Calibri"/>
                <a:cs typeface="Calibri"/>
                <a:sym typeface="Calibri"/>
              </a:defRPr>
            </a:lvl1pPr>
            <a:lvl2pPr marL="2194406" marR="0" lvl="1" indent="-10005" algn="l" rtl="0">
              <a:spcBef>
                <a:spcPts val="1720"/>
              </a:spcBef>
              <a:buClr>
                <a:srgbClr val="888888"/>
              </a:buClr>
              <a:buFont typeface="Arial"/>
              <a:buNone/>
              <a:defRPr sz="8600" b="0" i="0" u="none" strike="noStrike" cap="none">
                <a:solidFill>
                  <a:srgbClr val="888888"/>
                </a:solidFill>
                <a:latin typeface="Calibri"/>
                <a:ea typeface="Calibri"/>
                <a:cs typeface="Calibri"/>
                <a:sym typeface="Calibri"/>
              </a:defRPr>
            </a:lvl2pPr>
            <a:lvl3pPr marL="4388811" marR="0" lvl="2" indent="-7311" algn="l" rtl="0">
              <a:spcBef>
                <a:spcPts val="1520"/>
              </a:spcBef>
              <a:buClr>
                <a:srgbClr val="888888"/>
              </a:buClr>
              <a:buFont typeface="Arial"/>
              <a:buNone/>
              <a:defRPr sz="7600" b="0" i="0" u="none" strike="noStrike" cap="none">
                <a:solidFill>
                  <a:srgbClr val="888888"/>
                </a:solidFill>
                <a:latin typeface="Calibri"/>
                <a:ea typeface="Calibri"/>
                <a:cs typeface="Calibri"/>
                <a:sym typeface="Calibri"/>
              </a:defRPr>
            </a:lvl3pPr>
            <a:lvl4pPr marL="6583217" marR="0" lvl="3" indent="-4616"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4pPr>
            <a:lvl5pPr marL="8777623" marR="0" lvl="4" indent="-1923"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5pPr>
            <a:lvl6pPr marL="10972029" marR="0" lvl="5" indent="-11928"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6pPr>
            <a:lvl7pPr marL="13166434" marR="0" lvl="6" indent="-9233"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7pPr>
            <a:lvl8pPr marL="15360841" marR="0" lvl="7" indent="-6540"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8pPr>
            <a:lvl9pPr marL="17555244" marR="0" lvl="8" indent="-3844" algn="l" rtl="0">
              <a:spcBef>
                <a:spcPts val="1340"/>
              </a:spcBef>
              <a:buClr>
                <a:srgbClr val="888888"/>
              </a:buClr>
              <a:buFont typeface="Arial"/>
              <a:buNone/>
              <a:defRPr sz="6700" b="0" i="0" u="none" strike="noStrike" cap="none">
                <a:solidFill>
                  <a:srgbClr val="888888"/>
                </a:solidFill>
                <a:latin typeface="Calibri"/>
                <a:ea typeface="Calibri"/>
                <a:cs typeface="Calibri"/>
                <a:sym typeface="Calibri"/>
              </a:defRPr>
            </a:lvl9pPr>
          </a:lstStyle>
          <a:p>
            <a:endParaRPr/>
          </a:p>
        </p:txBody>
      </p:sp>
      <p:sp>
        <p:nvSpPr>
          <p:cNvPr id="26" name="Shape 26"/>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7" name="Shape 27"/>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2194559" y="7680963"/>
            <a:ext cx="19385280" cy="21724621"/>
          </a:xfrm>
          <a:prstGeom prst="rect">
            <a:avLst/>
          </a:prstGeom>
          <a:noFill/>
          <a:ln>
            <a:noFill/>
          </a:ln>
        </p:spPr>
        <p:txBody>
          <a:bodyPr lIns="91425" tIns="91425" rIns="91425" bIns="91425" anchor="t" anchorCtr="0"/>
          <a:lstStyle>
            <a:lvl1pPr marL="1645804" marR="0" lvl="0" indent="-788554"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1pPr>
            <a:lvl2pPr marL="3565909" marR="0" lvl="1" indent="-65125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5486014" marR="0" lvl="2" indent="-49491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421" marR="0" lvl="3" indent="-555721"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4pPr>
            <a:lvl5pPr marL="9874826" marR="0" lvl="4" indent="-553025"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5pPr>
            <a:lvl6pPr marL="12069232" marR="0" lvl="5" indent="-563032"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6pPr>
            <a:lvl7pPr marL="14263636" marR="0" lvl="6" indent="-560336"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7pPr>
            <a:lvl8pPr marL="16458043" marR="0" lvl="7" indent="-557643"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8pPr>
            <a:lvl9pPr marL="18652448" marR="0" lvl="8" indent="-554947"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22311359" y="7680963"/>
            <a:ext cx="19385280" cy="21724621"/>
          </a:xfrm>
          <a:prstGeom prst="rect">
            <a:avLst/>
          </a:prstGeom>
          <a:noFill/>
          <a:ln>
            <a:noFill/>
          </a:ln>
        </p:spPr>
        <p:txBody>
          <a:bodyPr lIns="91425" tIns="91425" rIns="91425" bIns="91425" anchor="t" anchorCtr="0"/>
          <a:lstStyle>
            <a:lvl1pPr marL="1645804" marR="0" lvl="0" indent="-788554"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1pPr>
            <a:lvl2pPr marL="3565909" marR="0" lvl="1" indent="-651259"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2pPr>
            <a:lvl3pPr marL="5486014" marR="0" lvl="2" indent="-49491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3pPr>
            <a:lvl4pPr marL="7680421" marR="0" lvl="3" indent="-555721"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4pPr>
            <a:lvl5pPr marL="9874826" marR="0" lvl="4" indent="-553025"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5pPr>
            <a:lvl6pPr marL="12069232" marR="0" lvl="5" indent="-563032"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6pPr>
            <a:lvl7pPr marL="14263636" marR="0" lvl="6" indent="-560336"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7pPr>
            <a:lvl8pPr marL="16458043" marR="0" lvl="7" indent="-557643"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8pPr>
            <a:lvl9pPr marL="18652448" marR="0" lvl="8" indent="-554947"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34" name="Shape 34"/>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2194560" y="7368543"/>
            <a:ext cx="19392901" cy="3070857"/>
          </a:xfrm>
          <a:prstGeom prst="rect">
            <a:avLst/>
          </a:prstGeom>
          <a:noFill/>
          <a:ln>
            <a:noFill/>
          </a:ln>
        </p:spPr>
        <p:txBody>
          <a:bodyPr lIns="91425" tIns="91425" rIns="91425" bIns="91425" anchor="b" anchorCtr="0"/>
          <a:lstStyle>
            <a:lvl1pPr marL="0" marR="0" lvl="0" indent="0" algn="l" rtl="0">
              <a:spcBef>
                <a:spcPts val="2300"/>
              </a:spcBef>
              <a:buClr>
                <a:schemeClr val="dk1"/>
              </a:buClr>
              <a:buFont typeface="Arial"/>
              <a:buNone/>
              <a:defRPr sz="11500" b="1" i="0" u="none" strike="noStrike" cap="none">
                <a:solidFill>
                  <a:schemeClr val="dk1"/>
                </a:solidFill>
                <a:latin typeface="Calibri"/>
                <a:ea typeface="Calibri"/>
                <a:cs typeface="Calibri"/>
                <a:sym typeface="Calibri"/>
              </a:defRPr>
            </a:lvl1pPr>
            <a:lvl2pPr marL="2194406" marR="0" lvl="1" indent="-10005" algn="l" rtl="0">
              <a:spcBef>
                <a:spcPts val="1920"/>
              </a:spcBef>
              <a:buClr>
                <a:schemeClr val="dk1"/>
              </a:buClr>
              <a:buFont typeface="Arial"/>
              <a:buNone/>
              <a:defRPr sz="9600" b="1" i="0" u="none" strike="noStrike" cap="none">
                <a:solidFill>
                  <a:schemeClr val="dk1"/>
                </a:solidFill>
                <a:latin typeface="Calibri"/>
                <a:ea typeface="Calibri"/>
                <a:cs typeface="Calibri"/>
                <a:sym typeface="Calibri"/>
              </a:defRPr>
            </a:lvl2pPr>
            <a:lvl3pPr marL="4388811" marR="0" lvl="2" indent="-7311" algn="l" rtl="0">
              <a:spcBef>
                <a:spcPts val="1720"/>
              </a:spcBef>
              <a:buClr>
                <a:schemeClr val="dk1"/>
              </a:buClr>
              <a:buFont typeface="Arial"/>
              <a:buNone/>
              <a:defRPr sz="8600" b="1" i="0" u="none" strike="noStrike" cap="none">
                <a:solidFill>
                  <a:schemeClr val="dk1"/>
                </a:solidFill>
                <a:latin typeface="Calibri"/>
                <a:ea typeface="Calibri"/>
                <a:cs typeface="Calibri"/>
                <a:sym typeface="Calibri"/>
              </a:defRPr>
            </a:lvl3pPr>
            <a:lvl4pPr marL="6583217" marR="0" lvl="3" indent="-4616"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4pPr>
            <a:lvl5pPr marL="8777623" marR="0" lvl="4" indent="-1923"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5pPr>
            <a:lvl6pPr marL="10972029" marR="0" lvl="5" indent="-11928"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6pPr>
            <a:lvl7pPr marL="13166434" marR="0" lvl="6" indent="-9233"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7pPr>
            <a:lvl8pPr marL="15360841" marR="0" lvl="7" indent="-6540"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8pPr>
            <a:lvl9pPr marL="17555244" marR="0" lvl="8" indent="-3844"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body" idx="2"/>
          </p:nvPr>
        </p:nvSpPr>
        <p:spPr>
          <a:xfrm>
            <a:off x="2194560" y="10439400"/>
            <a:ext cx="19392901" cy="18966183"/>
          </a:xfrm>
          <a:prstGeom prst="rect">
            <a:avLst/>
          </a:prstGeom>
          <a:noFill/>
          <a:ln>
            <a:noFill/>
          </a:ln>
        </p:spPr>
        <p:txBody>
          <a:bodyPr lIns="91425" tIns="91425" rIns="91425" bIns="91425" anchor="t" anchorCtr="0"/>
          <a:lstStyle>
            <a:lvl1pPr marL="1645804" marR="0" lvl="0" indent="-915554"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565909" marR="0" lvl="1" indent="-77190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5486014" marR="0" lvl="2" indent="-558414"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3pPr>
            <a:lvl4pPr marL="7680421" marR="0" lvl="3" indent="-619221"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4pPr>
            <a:lvl5pPr marL="9874826" marR="0" lvl="4" indent="-616525"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5pPr>
            <a:lvl6pPr marL="12069232" marR="0" lvl="5" indent="-626532"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6pPr>
            <a:lvl7pPr marL="14263636" marR="0" lvl="6" indent="-623836"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7pPr>
            <a:lvl8pPr marL="16458043" marR="0" lvl="7" indent="-621143"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8pPr>
            <a:lvl9pPr marL="18652448" marR="0" lvl="8" indent="-618447"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body" idx="3"/>
          </p:nvPr>
        </p:nvSpPr>
        <p:spPr>
          <a:xfrm>
            <a:off x="22296121" y="7368543"/>
            <a:ext cx="19400519" cy="3070857"/>
          </a:xfrm>
          <a:prstGeom prst="rect">
            <a:avLst/>
          </a:prstGeom>
          <a:noFill/>
          <a:ln>
            <a:noFill/>
          </a:ln>
        </p:spPr>
        <p:txBody>
          <a:bodyPr lIns="91425" tIns="91425" rIns="91425" bIns="91425" anchor="b" anchorCtr="0"/>
          <a:lstStyle>
            <a:lvl1pPr marL="0" marR="0" lvl="0" indent="0" algn="l" rtl="0">
              <a:spcBef>
                <a:spcPts val="2300"/>
              </a:spcBef>
              <a:buClr>
                <a:schemeClr val="dk1"/>
              </a:buClr>
              <a:buFont typeface="Arial"/>
              <a:buNone/>
              <a:defRPr sz="11500" b="1" i="0" u="none" strike="noStrike" cap="none">
                <a:solidFill>
                  <a:schemeClr val="dk1"/>
                </a:solidFill>
                <a:latin typeface="Calibri"/>
                <a:ea typeface="Calibri"/>
                <a:cs typeface="Calibri"/>
                <a:sym typeface="Calibri"/>
              </a:defRPr>
            </a:lvl1pPr>
            <a:lvl2pPr marL="2194406" marR="0" lvl="1" indent="-10005" algn="l" rtl="0">
              <a:spcBef>
                <a:spcPts val="1920"/>
              </a:spcBef>
              <a:buClr>
                <a:schemeClr val="dk1"/>
              </a:buClr>
              <a:buFont typeface="Arial"/>
              <a:buNone/>
              <a:defRPr sz="9600" b="1" i="0" u="none" strike="noStrike" cap="none">
                <a:solidFill>
                  <a:schemeClr val="dk1"/>
                </a:solidFill>
                <a:latin typeface="Calibri"/>
                <a:ea typeface="Calibri"/>
                <a:cs typeface="Calibri"/>
                <a:sym typeface="Calibri"/>
              </a:defRPr>
            </a:lvl2pPr>
            <a:lvl3pPr marL="4388811" marR="0" lvl="2" indent="-7311" algn="l" rtl="0">
              <a:spcBef>
                <a:spcPts val="1720"/>
              </a:spcBef>
              <a:buClr>
                <a:schemeClr val="dk1"/>
              </a:buClr>
              <a:buFont typeface="Arial"/>
              <a:buNone/>
              <a:defRPr sz="8600" b="1" i="0" u="none" strike="noStrike" cap="none">
                <a:solidFill>
                  <a:schemeClr val="dk1"/>
                </a:solidFill>
                <a:latin typeface="Calibri"/>
                <a:ea typeface="Calibri"/>
                <a:cs typeface="Calibri"/>
                <a:sym typeface="Calibri"/>
              </a:defRPr>
            </a:lvl3pPr>
            <a:lvl4pPr marL="6583217" marR="0" lvl="3" indent="-4616"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4pPr>
            <a:lvl5pPr marL="8777623" marR="0" lvl="4" indent="-1923"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5pPr>
            <a:lvl6pPr marL="10972029" marR="0" lvl="5" indent="-11928"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6pPr>
            <a:lvl7pPr marL="13166434" marR="0" lvl="6" indent="-9233"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7pPr>
            <a:lvl8pPr marL="15360841" marR="0" lvl="7" indent="-6540"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8pPr>
            <a:lvl9pPr marL="17555244" marR="0" lvl="8" indent="-3844" algn="l" rtl="0">
              <a:spcBef>
                <a:spcPts val="1520"/>
              </a:spcBef>
              <a:buClr>
                <a:schemeClr val="dk1"/>
              </a:buClr>
              <a:buFont typeface="Arial"/>
              <a:buNone/>
              <a:defRPr sz="7600" b="1" i="0" u="none" strike="noStrike" cap="none">
                <a:solidFill>
                  <a:schemeClr val="dk1"/>
                </a:solidFill>
                <a:latin typeface="Calibri"/>
                <a:ea typeface="Calibri"/>
                <a:cs typeface="Calibri"/>
                <a:sym typeface="Calibri"/>
              </a:defRPr>
            </a:lvl9pPr>
          </a:lstStyle>
          <a:p>
            <a:endParaRPr/>
          </a:p>
        </p:txBody>
      </p:sp>
      <p:sp>
        <p:nvSpPr>
          <p:cNvPr id="41" name="Shape 41"/>
          <p:cNvSpPr txBox="1">
            <a:spLocks noGrp="1"/>
          </p:cNvSpPr>
          <p:nvPr>
            <p:ph type="body" idx="4"/>
          </p:nvPr>
        </p:nvSpPr>
        <p:spPr>
          <a:xfrm>
            <a:off x="22296121" y="10439400"/>
            <a:ext cx="19400519" cy="18966183"/>
          </a:xfrm>
          <a:prstGeom prst="rect">
            <a:avLst/>
          </a:prstGeom>
          <a:noFill/>
          <a:ln>
            <a:noFill/>
          </a:ln>
        </p:spPr>
        <p:txBody>
          <a:bodyPr lIns="91425" tIns="91425" rIns="91425" bIns="91425" anchor="t" anchorCtr="0"/>
          <a:lstStyle>
            <a:lvl1pPr marL="1645804" marR="0" lvl="0" indent="-915554"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1pPr>
            <a:lvl2pPr marL="3565909" marR="0" lvl="1" indent="-771909"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2pPr>
            <a:lvl3pPr marL="5486014" marR="0" lvl="2" indent="-558414" algn="l" rtl="0">
              <a:spcBef>
                <a:spcPts val="1720"/>
              </a:spcBef>
              <a:buClr>
                <a:schemeClr val="dk1"/>
              </a:buClr>
              <a:buSzPct val="100000"/>
              <a:buFont typeface="Arial"/>
              <a:buChar char="•"/>
              <a:defRPr sz="8600" b="0" i="0" u="none" strike="noStrike" cap="none">
                <a:solidFill>
                  <a:schemeClr val="dk1"/>
                </a:solidFill>
                <a:latin typeface="Calibri"/>
                <a:ea typeface="Calibri"/>
                <a:cs typeface="Calibri"/>
                <a:sym typeface="Calibri"/>
              </a:defRPr>
            </a:lvl3pPr>
            <a:lvl4pPr marL="7680421" marR="0" lvl="3" indent="-619221"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4pPr>
            <a:lvl5pPr marL="9874826" marR="0" lvl="4" indent="-616525"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5pPr>
            <a:lvl6pPr marL="12069232" marR="0" lvl="5" indent="-626532"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6pPr>
            <a:lvl7pPr marL="14263636" marR="0" lvl="6" indent="-623836"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7pPr>
            <a:lvl8pPr marL="16458043" marR="0" lvl="7" indent="-621143"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8pPr>
            <a:lvl9pPr marL="18652448" marR="0" lvl="8" indent="-618447" algn="l" rtl="0">
              <a:spcBef>
                <a:spcPts val="1520"/>
              </a:spcBef>
              <a:buClr>
                <a:schemeClr val="dk1"/>
              </a:buClr>
              <a:buSzPct val="100000"/>
              <a:buFont typeface="Arial"/>
              <a:buChar char="•"/>
              <a:defRPr sz="7600" b="0" i="0" u="none" strike="noStrike" cap="none">
                <a:solidFill>
                  <a:schemeClr val="dk1"/>
                </a:solidFill>
                <a:latin typeface="Calibri"/>
                <a:ea typeface="Calibri"/>
                <a:cs typeface="Calibri"/>
                <a:sym typeface="Calibri"/>
              </a:defRPr>
            </a:lvl9pPr>
          </a:lstStyle>
          <a:p>
            <a:endParaRPr/>
          </a:p>
        </p:txBody>
      </p:sp>
      <p:sp>
        <p:nvSpPr>
          <p:cNvPr id="42" name="Shape 42"/>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7" name="Shape 47"/>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49" name="Shape 49"/>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0"/>
        <p:cNvGrpSpPr/>
        <p:nvPr/>
      </p:nvGrpSpPr>
      <p:grpSpPr>
        <a:xfrm>
          <a:off x="0" y="0"/>
          <a:ext cx="0" cy="0"/>
          <a:chOff x="0" y="0"/>
          <a:chExt cx="0" cy="0"/>
        </a:xfrm>
      </p:grpSpPr>
      <p:sp>
        <p:nvSpPr>
          <p:cNvPr id="51" name="Shape 51"/>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194563" y="1310640"/>
            <a:ext cx="14439901" cy="5577839"/>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9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17160240" y="1310642"/>
            <a:ext cx="24536398" cy="28094942"/>
          </a:xfrm>
          <a:prstGeom prst="rect">
            <a:avLst/>
          </a:prstGeom>
          <a:noFill/>
          <a:ln>
            <a:noFill/>
          </a:ln>
        </p:spPr>
        <p:txBody>
          <a:bodyPr lIns="91425" tIns="91425" rIns="91425" bIns="91425" anchor="t" anchorCtr="0"/>
          <a:lstStyle>
            <a:lvl1pPr marL="1645804" marR="0" lvl="0" indent="-667904"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909" marR="0" lvl="1" indent="-524259"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014" marR="0" lvl="2" indent="-374263"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421" marR="0" lvl="3" indent="-492221"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826" marR="0" lvl="4" indent="-4895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232" marR="0" lvl="5" indent="-49953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636" marR="0" lvl="6" indent="-49683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043" marR="0" lvl="7" indent="-49414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448" marR="0" lvl="8" indent="-49144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2194563" y="6888482"/>
            <a:ext cx="14439901" cy="22517101"/>
          </a:xfrm>
          <a:prstGeom prst="rect">
            <a:avLst/>
          </a:prstGeom>
          <a:noFill/>
          <a:ln>
            <a:noFill/>
          </a:ln>
        </p:spPr>
        <p:txBody>
          <a:bodyPr lIns="91425" tIns="91425" rIns="91425" bIns="91425" anchor="t" anchorCtr="0"/>
          <a:lstStyle>
            <a:lvl1pPr marL="0" marR="0" lvl="0" indent="0" algn="l" rtl="0">
              <a:spcBef>
                <a:spcPts val="1340"/>
              </a:spcBef>
              <a:buClr>
                <a:schemeClr val="dk1"/>
              </a:buClr>
              <a:buFont typeface="Arial"/>
              <a:buNone/>
              <a:defRPr sz="6700" b="0" i="0" u="none" strike="noStrike" cap="none">
                <a:solidFill>
                  <a:schemeClr val="dk1"/>
                </a:solidFill>
                <a:latin typeface="Calibri"/>
                <a:ea typeface="Calibri"/>
                <a:cs typeface="Calibri"/>
                <a:sym typeface="Calibri"/>
              </a:defRPr>
            </a:lvl1pPr>
            <a:lvl2pPr marL="2194406" marR="0" lvl="1" indent="-10005" algn="l" rtl="0">
              <a:spcBef>
                <a:spcPts val="1140"/>
              </a:spcBef>
              <a:buClr>
                <a:schemeClr val="dk1"/>
              </a:buClr>
              <a:buFont typeface="Arial"/>
              <a:buNone/>
              <a:defRPr sz="5700" b="0" i="0" u="none" strike="noStrike" cap="none">
                <a:solidFill>
                  <a:schemeClr val="dk1"/>
                </a:solidFill>
                <a:latin typeface="Calibri"/>
                <a:ea typeface="Calibri"/>
                <a:cs typeface="Calibri"/>
                <a:sym typeface="Calibri"/>
              </a:defRPr>
            </a:lvl2pPr>
            <a:lvl3pPr marL="4388811" marR="0" lvl="2" indent="-7311"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3pPr>
            <a:lvl4pPr marL="6583217" marR="0" lvl="3" indent="-4616"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4pPr>
            <a:lvl5pPr marL="8777623" marR="0" lvl="4" indent="-1923"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5pPr>
            <a:lvl6pPr marL="10972029" marR="0" lvl="5" indent="-11928"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3166434" marR="0" lvl="6" indent="-9233"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360841" marR="0" lvl="7" indent="-654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555244" marR="0" lvl="8" indent="-3844"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8602982" y="23042879"/>
            <a:ext cx="26334720" cy="2720341"/>
          </a:xfrm>
          <a:prstGeom prst="rect">
            <a:avLst/>
          </a:prstGeom>
          <a:noFill/>
          <a:ln>
            <a:noFill/>
          </a:ln>
        </p:spPr>
        <p:txBody>
          <a:bodyPr lIns="91425" tIns="91425" rIns="91425" bIns="91425" anchor="b" anchorCtr="0"/>
          <a:lstStyle>
            <a:lvl1pPr marL="0" marR="0" lvl="0" indent="0" algn="l" rtl="0">
              <a:spcBef>
                <a:spcPts val="0"/>
              </a:spcBef>
              <a:buClr>
                <a:schemeClr val="dk1"/>
              </a:buClr>
              <a:buFont typeface="Calibri"/>
              <a:buNone/>
              <a:defRPr sz="9600" b="1"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8602982" y="2941319"/>
            <a:ext cx="26334720" cy="19751040"/>
          </a:xfrm>
          <a:prstGeom prst="rect">
            <a:avLst/>
          </a:prstGeom>
          <a:noFill/>
          <a:ln>
            <a:noFill/>
          </a:ln>
        </p:spPr>
        <p:txBody>
          <a:bodyPr lIns="91425" tIns="91425" rIns="91425" bIns="91425" anchor="t" anchorCtr="0"/>
          <a:lstStyle>
            <a:lvl1pPr marL="0" marR="0" lvl="0" indent="0" algn="l" rtl="0">
              <a:spcBef>
                <a:spcPts val="3080"/>
              </a:spcBef>
              <a:buClr>
                <a:schemeClr val="dk1"/>
              </a:buClr>
              <a:buFont typeface="Arial"/>
              <a:buNone/>
              <a:defRPr sz="15400" b="0" i="0" u="none" strike="noStrike" cap="none">
                <a:solidFill>
                  <a:schemeClr val="dk1"/>
                </a:solidFill>
                <a:latin typeface="Calibri"/>
                <a:ea typeface="Calibri"/>
                <a:cs typeface="Calibri"/>
                <a:sym typeface="Calibri"/>
              </a:defRPr>
            </a:lvl1pPr>
            <a:lvl2pPr marL="2194406" marR="0" lvl="1" indent="-10005" algn="l" rtl="0">
              <a:spcBef>
                <a:spcPts val="2700"/>
              </a:spcBef>
              <a:buClr>
                <a:schemeClr val="dk1"/>
              </a:buClr>
              <a:buFont typeface="Arial"/>
              <a:buNone/>
              <a:defRPr sz="13500" b="0" i="0" u="none" strike="noStrike" cap="none">
                <a:solidFill>
                  <a:schemeClr val="dk1"/>
                </a:solidFill>
                <a:latin typeface="Calibri"/>
                <a:ea typeface="Calibri"/>
                <a:cs typeface="Calibri"/>
                <a:sym typeface="Calibri"/>
              </a:defRPr>
            </a:lvl2pPr>
            <a:lvl3pPr marL="4388811" marR="0" lvl="2" indent="-7311" algn="l" rtl="0">
              <a:spcBef>
                <a:spcPts val="2300"/>
              </a:spcBef>
              <a:buClr>
                <a:schemeClr val="dk1"/>
              </a:buClr>
              <a:buFont typeface="Arial"/>
              <a:buNone/>
              <a:defRPr sz="11500" b="0" i="0" u="none" strike="noStrike" cap="none">
                <a:solidFill>
                  <a:schemeClr val="dk1"/>
                </a:solidFill>
                <a:latin typeface="Calibri"/>
                <a:ea typeface="Calibri"/>
                <a:cs typeface="Calibri"/>
                <a:sym typeface="Calibri"/>
              </a:defRPr>
            </a:lvl3pPr>
            <a:lvl4pPr marL="6583217" marR="0" lvl="3" indent="-4616"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4pPr>
            <a:lvl5pPr marL="8777623" marR="0" lvl="4" indent="-1923"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5pPr>
            <a:lvl6pPr marL="10972029" marR="0" lvl="5" indent="-11928"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6pPr>
            <a:lvl7pPr marL="13166434" marR="0" lvl="6" indent="-9233"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7pPr>
            <a:lvl8pPr marL="15360841" marR="0" lvl="7" indent="-6540"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8pPr>
            <a:lvl9pPr marL="17555244" marR="0" lvl="8" indent="-3844" algn="l" rtl="0">
              <a:spcBef>
                <a:spcPts val="1920"/>
              </a:spcBef>
              <a:buClr>
                <a:schemeClr val="dk1"/>
              </a:buClr>
              <a:buFont typeface="Arial"/>
              <a:buNone/>
              <a:defRPr sz="96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8602982" y="25763221"/>
            <a:ext cx="26334720" cy="3863337"/>
          </a:xfrm>
          <a:prstGeom prst="rect">
            <a:avLst/>
          </a:prstGeom>
          <a:noFill/>
          <a:ln>
            <a:noFill/>
          </a:ln>
        </p:spPr>
        <p:txBody>
          <a:bodyPr lIns="91425" tIns="91425" rIns="91425" bIns="91425" anchor="t" anchorCtr="0"/>
          <a:lstStyle>
            <a:lvl1pPr marL="0" marR="0" lvl="0" indent="0" algn="l" rtl="0">
              <a:spcBef>
                <a:spcPts val="1340"/>
              </a:spcBef>
              <a:buClr>
                <a:schemeClr val="dk1"/>
              </a:buClr>
              <a:buFont typeface="Arial"/>
              <a:buNone/>
              <a:defRPr sz="6700" b="0" i="0" u="none" strike="noStrike" cap="none">
                <a:solidFill>
                  <a:schemeClr val="dk1"/>
                </a:solidFill>
                <a:latin typeface="Calibri"/>
                <a:ea typeface="Calibri"/>
                <a:cs typeface="Calibri"/>
                <a:sym typeface="Calibri"/>
              </a:defRPr>
            </a:lvl1pPr>
            <a:lvl2pPr marL="2194406" marR="0" lvl="1" indent="-10005" algn="l" rtl="0">
              <a:spcBef>
                <a:spcPts val="1140"/>
              </a:spcBef>
              <a:buClr>
                <a:schemeClr val="dk1"/>
              </a:buClr>
              <a:buFont typeface="Arial"/>
              <a:buNone/>
              <a:defRPr sz="5700" b="0" i="0" u="none" strike="noStrike" cap="none">
                <a:solidFill>
                  <a:schemeClr val="dk1"/>
                </a:solidFill>
                <a:latin typeface="Calibri"/>
                <a:ea typeface="Calibri"/>
                <a:cs typeface="Calibri"/>
                <a:sym typeface="Calibri"/>
              </a:defRPr>
            </a:lvl2pPr>
            <a:lvl3pPr marL="4388811" marR="0" lvl="2" indent="-7311" algn="l" rtl="0">
              <a:spcBef>
                <a:spcPts val="960"/>
              </a:spcBef>
              <a:buClr>
                <a:schemeClr val="dk1"/>
              </a:buClr>
              <a:buFont typeface="Arial"/>
              <a:buNone/>
              <a:defRPr sz="4800" b="0" i="0" u="none" strike="noStrike" cap="none">
                <a:solidFill>
                  <a:schemeClr val="dk1"/>
                </a:solidFill>
                <a:latin typeface="Calibri"/>
                <a:ea typeface="Calibri"/>
                <a:cs typeface="Calibri"/>
                <a:sym typeface="Calibri"/>
              </a:defRPr>
            </a:lvl3pPr>
            <a:lvl4pPr marL="6583217" marR="0" lvl="3" indent="-4616"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4pPr>
            <a:lvl5pPr marL="8777623" marR="0" lvl="4" indent="-1923"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5pPr>
            <a:lvl6pPr marL="10972029" marR="0" lvl="5" indent="-11928"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6pPr>
            <a:lvl7pPr marL="13166434" marR="0" lvl="6" indent="-9233"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7pPr>
            <a:lvl8pPr marL="15360841" marR="0" lvl="7" indent="-6540"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8pPr>
            <a:lvl9pPr marL="17555244" marR="0" lvl="8" indent="-3844" algn="l" rtl="0">
              <a:spcBef>
                <a:spcPts val="860"/>
              </a:spcBef>
              <a:buClr>
                <a:schemeClr val="dk1"/>
              </a:buClr>
              <a:buFont typeface="Arial"/>
              <a:buNone/>
              <a:defRPr sz="43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a:solidFill>
                  <a:srgbClr val="888888"/>
                </a:solidFill>
                <a:latin typeface="Calibri"/>
                <a:ea typeface="Calibri"/>
                <a:cs typeface="Calibri"/>
                <a:sym typeface="Calibri"/>
              </a:rPr>
              <a:t>‹#›</a:t>
            </a:fld>
            <a:endParaRPr lang="en-US" sz="5700">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194559" y="1318262"/>
            <a:ext cx="39502080" cy="5486399"/>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211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2194559" y="7680963"/>
            <a:ext cx="39502080" cy="21724621"/>
          </a:xfrm>
          <a:prstGeom prst="rect">
            <a:avLst/>
          </a:prstGeom>
          <a:noFill/>
          <a:ln>
            <a:noFill/>
          </a:ln>
        </p:spPr>
        <p:txBody>
          <a:bodyPr lIns="91425" tIns="91425" rIns="91425" bIns="91425" anchor="t" anchorCtr="0"/>
          <a:lstStyle>
            <a:lvl1pPr marL="1645804" marR="0" lvl="0" indent="-667904" algn="l" rtl="0">
              <a:spcBef>
                <a:spcPts val="3080"/>
              </a:spcBef>
              <a:buClr>
                <a:schemeClr val="dk1"/>
              </a:buClr>
              <a:buSzPct val="100000"/>
              <a:buFont typeface="Arial"/>
              <a:buChar char="•"/>
              <a:defRPr sz="15400" b="0" i="0" u="none" strike="noStrike" cap="none">
                <a:solidFill>
                  <a:schemeClr val="dk1"/>
                </a:solidFill>
                <a:latin typeface="Calibri"/>
                <a:ea typeface="Calibri"/>
                <a:cs typeface="Calibri"/>
                <a:sym typeface="Calibri"/>
              </a:defRPr>
            </a:lvl1pPr>
            <a:lvl2pPr marL="3565909" marR="0" lvl="1" indent="-524259" algn="l" rtl="0">
              <a:spcBef>
                <a:spcPts val="2700"/>
              </a:spcBef>
              <a:buClr>
                <a:schemeClr val="dk1"/>
              </a:buClr>
              <a:buSzPct val="100000"/>
              <a:buFont typeface="Arial"/>
              <a:buChar char="–"/>
              <a:defRPr sz="13500" b="0" i="0" u="none" strike="noStrike" cap="none">
                <a:solidFill>
                  <a:schemeClr val="dk1"/>
                </a:solidFill>
                <a:latin typeface="Calibri"/>
                <a:ea typeface="Calibri"/>
                <a:cs typeface="Calibri"/>
                <a:sym typeface="Calibri"/>
              </a:defRPr>
            </a:lvl2pPr>
            <a:lvl3pPr marL="5486014" marR="0" lvl="2" indent="-374263" algn="l" rtl="0">
              <a:spcBef>
                <a:spcPts val="2300"/>
              </a:spcBef>
              <a:buClr>
                <a:schemeClr val="dk1"/>
              </a:buClr>
              <a:buSzPct val="100000"/>
              <a:buFont typeface="Arial"/>
              <a:buChar char="•"/>
              <a:defRPr sz="11500" b="0" i="0" u="none" strike="noStrike" cap="none">
                <a:solidFill>
                  <a:schemeClr val="dk1"/>
                </a:solidFill>
                <a:latin typeface="Calibri"/>
                <a:ea typeface="Calibri"/>
                <a:cs typeface="Calibri"/>
                <a:sym typeface="Calibri"/>
              </a:defRPr>
            </a:lvl3pPr>
            <a:lvl4pPr marL="7680421" marR="0" lvl="3" indent="-492221"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4pPr>
            <a:lvl5pPr marL="9874826" marR="0" lvl="4" indent="-489525"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5pPr>
            <a:lvl6pPr marL="12069232" marR="0" lvl="5" indent="-499532"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6pPr>
            <a:lvl7pPr marL="14263636" marR="0" lvl="6" indent="-496836"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7pPr>
            <a:lvl8pPr marL="16458043" marR="0" lvl="7" indent="-494143"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8pPr>
            <a:lvl9pPr marL="18652448" marR="0" lvl="8" indent="-491447" algn="l" rtl="0">
              <a:spcBef>
                <a:spcPts val="1920"/>
              </a:spcBef>
              <a:buClr>
                <a:schemeClr val="dk1"/>
              </a:buClr>
              <a:buSzPct val="1000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2194559" y="30510484"/>
            <a:ext cx="10241279" cy="1752600"/>
          </a:xfrm>
          <a:prstGeom prst="rect">
            <a:avLst/>
          </a:prstGeom>
          <a:noFill/>
          <a:ln>
            <a:noFill/>
          </a:ln>
        </p:spPr>
        <p:txBody>
          <a:bodyPr lIns="91425" tIns="91425" rIns="91425" bIns="91425" anchor="ctr" anchorCtr="0"/>
          <a:lstStyle>
            <a:lvl1pPr marL="0" marR="0" lvl="0" indent="0" algn="l" rtl="0">
              <a:spcBef>
                <a:spcPts val="0"/>
              </a:spcBef>
              <a:buNone/>
              <a:defRPr sz="5700" b="0" i="0" u="none" strike="noStrike" cap="none">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14996159" y="30510484"/>
            <a:ext cx="13898879" cy="1752600"/>
          </a:xfrm>
          <a:prstGeom prst="rect">
            <a:avLst/>
          </a:prstGeom>
          <a:noFill/>
          <a:ln>
            <a:noFill/>
          </a:ln>
        </p:spPr>
        <p:txBody>
          <a:bodyPr lIns="91425" tIns="91425" rIns="91425" bIns="91425" anchor="ctr" anchorCtr="0"/>
          <a:lstStyle>
            <a:lvl1pPr marL="0" marR="0" lvl="0" indent="0" algn="ctr" rtl="0">
              <a:spcBef>
                <a:spcPts val="0"/>
              </a:spcBef>
              <a:buNone/>
              <a:defRPr sz="5700" b="0" i="0" u="none" strike="noStrike" cap="none">
                <a:solidFill>
                  <a:srgbClr val="888888"/>
                </a:solidFill>
                <a:latin typeface="Calibri"/>
                <a:ea typeface="Calibri"/>
                <a:cs typeface="Calibri"/>
                <a:sym typeface="Calibri"/>
              </a:defRPr>
            </a:lvl1pPr>
            <a:lvl2pPr marL="2194406" marR="0" lvl="1" indent="-10005" algn="l" rtl="0">
              <a:spcBef>
                <a:spcPts val="0"/>
              </a:spcBef>
              <a:buNone/>
              <a:defRPr sz="8600" b="0" i="0" u="none" strike="noStrike" cap="none">
                <a:solidFill>
                  <a:schemeClr val="dk1"/>
                </a:solidFill>
                <a:latin typeface="Calibri"/>
                <a:ea typeface="Calibri"/>
                <a:cs typeface="Calibri"/>
                <a:sym typeface="Calibri"/>
              </a:defRPr>
            </a:lvl2pPr>
            <a:lvl3pPr marL="4388811" marR="0" lvl="2" indent="-7311" algn="l" rtl="0">
              <a:spcBef>
                <a:spcPts val="0"/>
              </a:spcBef>
              <a:buNone/>
              <a:defRPr sz="8600" b="0" i="0" u="none" strike="noStrike" cap="none">
                <a:solidFill>
                  <a:schemeClr val="dk1"/>
                </a:solidFill>
                <a:latin typeface="Calibri"/>
                <a:ea typeface="Calibri"/>
                <a:cs typeface="Calibri"/>
                <a:sym typeface="Calibri"/>
              </a:defRPr>
            </a:lvl3pPr>
            <a:lvl4pPr marL="6583217" marR="0" lvl="3" indent="-4616" algn="l" rtl="0">
              <a:spcBef>
                <a:spcPts val="0"/>
              </a:spcBef>
              <a:buNone/>
              <a:defRPr sz="8600" b="0" i="0" u="none" strike="noStrike" cap="none">
                <a:solidFill>
                  <a:schemeClr val="dk1"/>
                </a:solidFill>
                <a:latin typeface="Calibri"/>
                <a:ea typeface="Calibri"/>
                <a:cs typeface="Calibri"/>
                <a:sym typeface="Calibri"/>
              </a:defRPr>
            </a:lvl4pPr>
            <a:lvl5pPr marL="8777623" marR="0" lvl="4" indent="-1923" algn="l" rtl="0">
              <a:spcBef>
                <a:spcPts val="0"/>
              </a:spcBef>
              <a:buNone/>
              <a:defRPr sz="8600" b="0" i="0" u="none" strike="noStrike" cap="none">
                <a:solidFill>
                  <a:schemeClr val="dk1"/>
                </a:solidFill>
                <a:latin typeface="Calibri"/>
                <a:ea typeface="Calibri"/>
                <a:cs typeface="Calibri"/>
                <a:sym typeface="Calibri"/>
              </a:defRPr>
            </a:lvl5pPr>
            <a:lvl6pPr marL="10972029" marR="0" lvl="5" indent="-11928" algn="l" rtl="0">
              <a:spcBef>
                <a:spcPts val="0"/>
              </a:spcBef>
              <a:buNone/>
              <a:defRPr sz="8600" b="0" i="0" u="none" strike="noStrike" cap="none">
                <a:solidFill>
                  <a:schemeClr val="dk1"/>
                </a:solidFill>
                <a:latin typeface="Calibri"/>
                <a:ea typeface="Calibri"/>
                <a:cs typeface="Calibri"/>
                <a:sym typeface="Calibri"/>
              </a:defRPr>
            </a:lvl6pPr>
            <a:lvl7pPr marL="13166434" marR="0" lvl="6" indent="-9233" algn="l" rtl="0">
              <a:spcBef>
                <a:spcPts val="0"/>
              </a:spcBef>
              <a:buNone/>
              <a:defRPr sz="8600" b="0" i="0" u="none" strike="noStrike" cap="none">
                <a:solidFill>
                  <a:schemeClr val="dk1"/>
                </a:solidFill>
                <a:latin typeface="Calibri"/>
                <a:ea typeface="Calibri"/>
                <a:cs typeface="Calibri"/>
                <a:sym typeface="Calibri"/>
              </a:defRPr>
            </a:lvl7pPr>
            <a:lvl8pPr marL="15360841" marR="0" lvl="7" indent="-6540" algn="l" rtl="0">
              <a:spcBef>
                <a:spcPts val="0"/>
              </a:spcBef>
              <a:buNone/>
              <a:defRPr sz="8600" b="0" i="0" u="none" strike="noStrike" cap="none">
                <a:solidFill>
                  <a:schemeClr val="dk1"/>
                </a:solidFill>
                <a:latin typeface="Calibri"/>
                <a:ea typeface="Calibri"/>
                <a:cs typeface="Calibri"/>
                <a:sym typeface="Calibri"/>
              </a:defRPr>
            </a:lvl8pPr>
            <a:lvl9pPr marL="17555244" marR="0" lvl="8" indent="-3844" algn="l" rtl="0">
              <a:spcBef>
                <a:spcPts val="0"/>
              </a:spcBef>
              <a:buNone/>
              <a:defRPr sz="86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31455359" y="30510484"/>
            <a:ext cx="10241279" cy="1752600"/>
          </a:xfrm>
          <a:prstGeom prst="rect">
            <a:avLst/>
          </a:prstGeom>
          <a:noFill/>
          <a:ln>
            <a:noFill/>
          </a:ln>
        </p:spPr>
        <p:txBody>
          <a:bodyPr lIns="438875" tIns="219425" rIns="438875" bIns="219425" anchor="ctr" anchorCtr="0">
            <a:noAutofit/>
          </a:bodyPr>
          <a:lstStyle/>
          <a:p>
            <a:pPr marL="0" marR="0" lvl="0" indent="0" algn="r" rtl="0">
              <a:spcBef>
                <a:spcPts val="0"/>
              </a:spcBef>
              <a:buSzPct val="25000"/>
              <a:buNone/>
            </a:pPr>
            <a:fld id="{00000000-1234-1234-1234-123412341234}" type="slidenum">
              <a:rPr lang="en-US" sz="5700" b="0" i="0" u="none" strike="noStrike" cap="none">
                <a:solidFill>
                  <a:srgbClr val="888888"/>
                </a:solidFill>
                <a:latin typeface="Calibri"/>
                <a:ea typeface="Calibri"/>
                <a:cs typeface="Calibri"/>
                <a:sym typeface="Calibri"/>
              </a:rPr>
              <a:t>‹#›</a:t>
            </a:fld>
            <a:endParaRPr lang="en-US" sz="57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jpg"/><Relationship Id="rId7" Type="http://schemas.openxmlformats.org/officeDocument/2006/relationships/image" Target="../media/image5.jpg"/><Relationship Id="rId8" Type="http://schemas.openxmlformats.org/officeDocument/2006/relationships/image" Target="../media/image6.jpg"/><Relationship Id="rId9" Type="http://schemas.openxmlformats.org/officeDocument/2006/relationships/image" Target="../media/image7.jpg"/><Relationship Id="rId10"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3"/>
        <p:cNvGrpSpPr/>
        <p:nvPr/>
      </p:nvGrpSpPr>
      <p:grpSpPr>
        <a:xfrm>
          <a:off x="0" y="0"/>
          <a:ext cx="0" cy="0"/>
          <a:chOff x="0" y="0"/>
          <a:chExt cx="0" cy="0"/>
        </a:xfrm>
      </p:grpSpPr>
      <p:sp>
        <p:nvSpPr>
          <p:cNvPr id="84" name="Shape 84"/>
          <p:cNvSpPr/>
          <p:nvPr/>
        </p:nvSpPr>
        <p:spPr>
          <a:xfrm>
            <a:off x="13876725" y="5173749"/>
            <a:ext cx="23628300" cy="10598100"/>
          </a:xfrm>
          <a:prstGeom prst="rect">
            <a:avLst/>
          </a:prstGeom>
          <a:solidFill>
            <a:srgbClr val="FFFFFF"/>
          </a:solidFill>
          <a:ln w="9525" cap="flat" cmpd="sng">
            <a:solidFill>
              <a:schemeClr val="dk1"/>
            </a:solidFill>
            <a:prstDash val="solid"/>
            <a:round/>
            <a:headEnd type="none" w="med" len="med"/>
            <a:tailEnd type="none" w="med" len="med"/>
          </a:ln>
          <a:effectLst>
            <a:outerShdw blurRad="39999" dist="20000" dir="5400000" rotWithShape="0">
              <a:srgbClr val="000000">
                <a:alpha val="37647"/>
              </a:srgbClr>
            </a:outerShdw>
          </a:effectLst>
        </p:spPr>
        <p:txBody>
          <a:bodyPr lIns="101050" tIns="50525" rIns="101050" bIns="50525" anchor="ctr" anchorCtr="0">
            <a:noAutofit/>
          </a:bodyPr>
          <a:lstStyle/>
          <a:p>
            <a:pPr marL="0" marR="0" lvl="0" indent="0" algn="ctr" rtl="0">
              <a:spcBef>
                <a:spcPts val="0"/>
              </a:spcBef>
              <a:buNone/>
            </a:pPr>
            <a:endParaRPr sz="8600" b="0" i="0" u="none" strike="noStrike" cap="none">
              <a:solidFill>
                <a:schemeClr val="dk1"/>
              </a:solidFill>
              <a:latin typeface="Calibri"/>
              <a:ea typeface="Calibri"/>
              <a:cs typeface="Calibri"/>
              <a:sym typeface="Calibri"/>
            </a:endParaRPr>
          </a:p>
        </p:txBody>
      </p:sp>
      <p:sp>
        <p:nvSpPr>
          <p:cNvPr id="85" name="Shape 85"/>
          <p:cNvSpPr txBox="1"/>
          <p:nvPr/>
        </p:nvSpPr>
        <p:spPr>
          <a:xfrm>
            <a:off x="4285200" y="341175"/>
            <a:ext cx="33008700" cy="4366800"/>
          </a:xfrm>
          <a:prstGeom prst="rect">
            <a:avLst/>
          </a:prstGeom>
          <a:noFill/>
          <a:ln>
            <a:noFill/>
          </a:ln>
        </p:spPr>
        <p:txBody>
          <a:bodyPr lIns="101050" tIns="50525" rIns="101050" bIns="50525" anchor="t" anchorCtr="0">
            <a:noAutofit/>
          </a:bodyPr>
          <a:lstStyle/>
          <a:p>
            <a:pPr lvl="0" algn="ctr" rtl="0">
              <a:spcBef>
                <a:spcPts val="0"/>
              </a:spcBef>
              <a:spcAft>
                <a:spcPts val="1200"/>
              </a:spcAft>
              <a:buSzPct val="25000"/>
              <a:buNone/>
            </a:pPr>
            <a:r>
              <a:rPr lang="en-US" sz="10400" b="1" dirty="0">
                <a:solidFill>
                  <a:schemeClr val="dk1"/>
                </a:solidFill>
                <a:latin typeface="Times New Roman"/>
                <a:ea typeface="Times New Roman"/>
                <a:cs typeface="Times New Roman"/>
                <a:sym typeface="Times New Roman"/>
              </a:rPr>
              <a:t>Building a System of DNA Barcodes for </a:t>
            </a:r>
            <a:r>
              <a:rPr lang="en-US" sz="10400" b="1" dirty="0" smtClean="0">
                <a:solidFill>
                  <a:schemeClr val="dk1"/>
                </a:solidFill>
                <a:latin typeface="Times New Roman"/>
                <a:ea typeface="Times New Roman"/>
                <a:cs typeface="Times New Roman"/>
                <a:sym typeface="Times New Roman"/>
              </a:rPr>
              <a:t>Aquatic </a:t>
            </a:r>
            <a:r>
              <a:rPr lang="en-US" sz="10400" b="1" dirty="0">
                <a:solidFill>
                  <a:schemeClr val="dk1"/>
                </a:solidFill>
                <a:latin typeface="Times New Roman"/>
                <a:ea typeface="Times New Roman"/>
                <a:cs typeface="Times New Roman"/>
                <a:sym typeface="Times New Roman"/>
              </a:rPr>
              <a:t>Species in </a:t>
            </a:r>
            <a:r>
              <a:rPr lang="en-US" sz="10400" b="1" dirty="0" smtClean="0">
                <a:solidFill>
                  <a:schemeClr val="dk1"/>
                </a:solidFill>
                <a:latin typeface="Times New Roman"/>
                <a:ea typeface="Times New Roman"/>
                <a:cs typeface="Times New Roman"/>
                <a:sym typeface="Times New Roman"/>
              </a:rPr>
              <a:t>the Bronx </a:t>
            </a:r>
            <a:r>
              <a:rPr lang="en-US" sz="10400" b="1" dirty="0">
                <a:solidFill>
                  <a:schemeClr val="dk1"/>
                </a:solidFill>
                <a:latin typeface="Times New Roman"/>
                <a:ea typeface="Times New Roman"/>
                <a:cs typeface="Times New Roman"/>
                <a:sym typeface="Times New Roman"/>
              </a:rPr>
              <a:t>River </a:t>
            </a:r>
          </a:p>
          <a:p>
            <a:pPr marL="0" marR="0" lvl="0" indent="0" algn="ctr" rtl="0">
              <a:spcBef>
                <a:spcPts val="0"/>
              </a:spcBef>
              <a:buNone/>
            </a:pPr>
            <a:endParaRPr sz="18500" dirty="0">
              <a:solidFill>
                <a:schemeClr val="dk1"/>
              </a:solidFill>
              <a:latin typeface="Calibri"/>
              <a:ea typeface="Calibri"/>
              <a:cs typeface="Calibri"/>
              <a:sym typeface="Calibri"/>
            </a:endParaRPr>
          </a:p>
        </p:txBody>
      </p:sp>
      <p:sp>
        <p:nvSpPr>
          <p:cNvPr id="86" name="Shape 86"/>
          <p:cNvSpPr txBox="1"/>
          <p:nvPr/>
        </p:nvSpPr>
        <p:spPr>
          <a:xfrm>
            <a:off x="18171126" y="9907424"/>
            <a:ext cx="19326300" cy="934800"/>
          </a:xfrm>
          <a:prstGeom prst="rect">
            <a:avLst/>
          </a:prstGeom>
          <a:solidFill>
            <a:srgbClr val="FFFFFF"/>
          </a:solidFill>
          <a:ln>
            <a:noFill/>
          </a:ln>
        </p:spPr>
        <p:txBody>
          <a:bodyPr lIns="91425" tIns="45700" rIns="91425" bIns="45700" anchor="t" anchorCtr="0">
            <a:noAutofit/>
          </a:bodyPr>
          <a:lstStyle/>
          <a:p>
            <a:pPr marL="0" marR="0" lvl="0" indent="0" algn="l" rtl="0">
              <a:spcBef>
                <a:spcPts val="0"/>
              </a:spcBef>
              <a:buNone/>
            </a:pPr>
            <a:endParaRPr sz="5300">
              <a:solidFill>
                <a:schemeClr val="dk1"/>
              </a:solidFill>
              <a:latin typeface="Calibri"/>
              <a:ea typeface="Calibri"/>
              <a:cs typeface="Calibri"/>
              <a:sym typeface="Calibri"/>
            </a:endParaRPr>
          </a:p>
        </p:txBody>
      </p:sp>
      <p:pic>
        <p:nvPicPr>
          <p:cNvPr id="87" name="Shape 87"/>
          <p:cNvPicPr preferRelativeResize="0"/>
          <p:nvPr/>
        </p:nvPicPr>
        <p:blipFill rotWithShape="1">
          <a:blip r:embed="rId3">
            <a:alphaModFix/>
          </a:blip>
          <a:srcRect/>
          <a:stretch/>
        </p:blipFill>
        <p:spPr>
          <a:xfrm>
            <a:off x="37293900" y="643950"/>
            <a:ext cx="6121500" cy="2050200"/>
          </a:xfrm>
          <a:prstGeom prst="rect">
            <a:avLst/>
          </a:prstGeom>
          <a:noFill/>
          <a:ln>
            <a:noFill/>
          </a:ln>
        </p:spPr>
      </p:pic>
      <p:sp>
        <p:nvSpPr>
          <p:cNvPr id="88" name="Shape 88"/>
          <p:cNvSpPr/>
          <p:nvPr/>
        </p:nvSpPr>
        <p:spPr>
          <a:xfrm>
            <a:off x="13907125" y="5249938"/>
            <a:ext cx="18829500" cy="9531000"/>
          </a:xfrm>
          <a:prstGeom prst="rect">
            <a:avLst/>
          </a:prstGeom>
          <a:solidFill>
            <a:srgbClr val="FFFFFF"/>
          </a:solidFill>
          <a:ln>
            <a:noFill/>
          </a:ln>
        </p:spPr>
        <p:txBody>
          <a:bodyPr lIns="101050" tIns="50525" rIns="101050" bIns="50525" anchor="t" anchorCtr="0">
            <a:noAutofit/>
          </a:bodyPr>
          <a:lstStyle/>
          <a:p>
            <a:pPr marL="0" marR="0" lvl="0" indent="0" algn="l" rtl="0">
              <a:spcBef>
                <a:spcPts val="0"/>
              </a:spcBef>
              <a:spcAft>
                <a:spcPts val="0"/>
              </a:spcAft>
              <a:buSzPct val="25000"/>
              <a:buNone/>
            </a:pPr>
            <a:r>
              <a:rPr lang="en-US" sz="4500">
                <a:solidFill>
                  <a:schemeClr val="dk1"/>
                </a:solidFill>
                <a:latin typeface="Calibri"/>
                <a:ea typeface="Calibri"/>
                <a:cs typeface="Calibri"/>
                <a:sym typeface="Calibri"/>
              </a:rPr>
              <a:t>Tables &amp; Figures</a:t>
            </a:r>
          </a:p>
          <a:p>
            <a:pPr marR="0" lvl="0" algn="l" rtl="0">
              <a:spcBef>
                <a:spcPts val="0"/>
              </a:spcBef>
              <a:buNone/>
            </a:pPr>
            <a:endParaRPr/>
          </a:p>
        </p:txBody>
      </p:sp>
      <p:sp>
        <p:nvSpPr>
          <p:cNvPr id="89" name="Shape 89"/>
          <p:cNvSpPr txBox="1"/>
          <p:nvPr/>
        </p:nvSpPr>
        <p:spPr>
          <a:xfrm>
            <a:off x="348000" y="23157250"/>
            <a:ext cx="13176300" cy="9582900"/>
          </a:xfrm>
          <a:prstGeom prst="rect">
            <a:avLst/>
          </a:prstGeom>
          <a:solidFill>
            <a:srgbClr val="FFFFFF"/>
          </a:solidFill>
          <a:ln>
            <a:noFill/>
          </a:ln>
        </p:spPr>
        <p:txBody>
          <a:bodyPr lIns="91425" tIns="45700" rIns="91425" bIns="45700" anchor="t" anchorCtr="0">
            <a:noAutofit/>
          </a:bodyPr>
          <a:lstStyle/>
          <a:p>
            <a:pPr lvl="0" algn="ctr" rtl="0">
              <a:spcBef>
                <a:spcPts val="0"/>
              </a:spcBef>
              <a:buSzPct val="25000"/>
              <a:buNone/>
            </a:pPr>
            <a:r>
              <a:rPr lang="en-US" sz="4500" b="1" dirty="0">
                <a:solidFill>
                  <a:schemeClr val="dk1"/>
                </a:solidFill>
                <a:latin typeface="Times New Roman"/>
                <a:ea typeface="Times New Roman"/>
                <a:cs typeface="Times New Roman"/>
                <a:sym typeface="Times New Roman"/>
              </a:rPr>
              <a:t>Materials and Methods</a:t>
            </a:r>
          </a:p>
          <a:p>
            <a:pPr marL="914400" lvl="0" indent="-450850" algn="l" rtl="0">
              <a:spcBef>
                <a:spcPts val="0"/>
              </a:spcBef>
              <a:buClr>
                <a:schemeClr val="dk1"/>
              </a:buClr>
              <a:buSzPct val="100000"/>
              <a:buFont typeface="Times New Roman"/>
              <a:buChar char="❖"/>
            </a:pPr>
            <a:r>
              <a:rPr lang="en-US" sz="3500" dirty="0">
                <a:solidFill>
                  <a:schemeClr val="dk1"/>
                </a:solidFill>
                <a:latin typeface="Times New Roman"/>
                <a:ea typeface="Times New Roman"/>
                <a:cs typeface="Times New Roman"/>
                <a:sym typeface="Times New Roman"/>
              </a:rPr>
              <a:t>A total of 12 tissue </a:t>
            </a:r>
            <a:r>
              <a:rPr lang="en-US" sz="3500" dirty="0" smtClean="0">
                <a:solidFill>
                  <a:schemeClr val="dk1"/>
                </a:solidFill>
                <a:latin typeface="Times New Roman"/>
                <a:ea typeface="Times New Roman"/>
                <a:cs typeface="Times New Roman"/>
                <a:sym typeface="Times New Roman"/>
              </a:rPr>
              <a:t>samples were </a:t>
            </a:r>
            <a:r>
              <a:rPr lang="en-US" sz="3500" dirty="0">
                <a:solidFill>
                  <a:schemeClr val="dk1"/>
                </a:solidFill>
                <a:latin typeface="Times New Roman"/>
                <a:ea typeface="Times New Roman"/>
                <a:cs typeface="Times New Roman"/>
                <a:sym typeface="Times New Roman"/>
              </a:rPr>
              <a:t>used in this case study: 9 of the 12 samples originated from the Bronx River, and the other 3 samples were from specimens of fish believed to inhabit the Bronx River that were purchased at fish markets. DNA was extracted from each of the samples using the </a:t>
            </a:r>
            <a:r>
              <a:rPr lang="en-US" sz="3500" dirty="0" err="1">
                <a:solidFill>
                  <a:schemeClr val="dk1"/>
                </a:solidFill>
                <a:latin typeface="Times New Roman"/>
                <a:ea typeface="Times New Roman"/>
                <a:cs typeface="Times New Roman"/>
                <a:sym typeface="Times New Roman"/>
              </a:rPr>
              <a:t>DNeasy</a:t>
            </a:r>
            <a:r>
              <a:rPr lang="en-US" sz="3500" dirty="0">
                <a:solidFill>
                  <a:schemeClr val="dk1"/>
                </a:solidFill>
                <a:latin typeface="Times New Roman"/>
                <a:ea typeface="Times New Roman"/>
                <a:cs typeface="Times New Roman"/>
                <a:sym typeface="Times New Roman"/>
              </a:rPr>
              <a:t> Tissue protocol.</a:t>
            </a:r>
          </a:p>
          <a:p>
            <a:pPr marL="914400" lvl="0" indent="-450850" algn="l" rtl="0">
              <a:spcBef>
                <a:spcPts val="0"/>
              </a:spcBef>
              <a:buClr>
                <a:schemeClr val="dk1"/>
              </a:buClr>
              <a:buSzPct val="100000"/>
              <a:buFont typeface="Times New Roman"/>
              <a:buChar char="❖"/>
            </a:pPr>
            <a:r>
              <a:rPr lang="en-US" sz="3500" dirty="0">
                <a:solidFill>
                  <a:schemeClr val="dk1"/>
                </a:solidFill>
                <a:latin typeface="Times New Roman"/>
                <a:ea typeface="Times New Roman"/>
                <a:cs typeface="Times New Roman"/>
                <a:sym typeface="Times New Roman"/>
              </a:rPr>
              <a:t>After the DNA extraction, we used the </a:t>
            </a:r>
            <a:r>
              <a:rPr lang="en-US" sz="3500" dirty="0" err="1">
                <a:solidFill>
                  <a:schemeClr val="dk1"/>
                </a:solidFill>
                <a:latin typeface="Times New Roman"/>
                <a:ea typeface="Times New Roman"/>
                <a:cs typeface="Times New Roman"/>
                <a:sym typeface="Times New Roman"/>
              </a:rPr>
              <a:t>Nanodrop</a:t>
            </a:r>
            <a:r>
              <a:rPr lang="en-US" sz="3500" dirty="0">
                <a:solidFill>
                  <a:schemeClr val="dk1"/>
                </a:solidFill>
                <a:latin typeface="Times New Roman"/>
                <a:ea typeface="Times New Roman"/>
                <a:cs typeface="Times New Roman"/>
                <a:sym typeface="Times New Roman"/>
              </a:rPr>
              <a:t> spectrophotometer to determine the concentration of the sample. </a:t>
            </a:r>
          </a:p>
          <a:p>
            <a:pPr marL="914400" lvl="0" indent="-450850" algn="l" rtl="0">
              <a:spcBef>
                <a:spcPts val="0"/>
              </a:spcBef>
              <a:buClr>
                <a:schemeClr val="dk1"/>
              </a:buClr>
              <a:buSzPct val="100000"/>
              <a:buFont typeface="Times New Roman"/>
              <a:buChar char="❖"/>
            </a:pPr>
            <a:r>
              <a:rPr lang="en-US" sz="3500" dirty="0">
                <a:solidFill>
                  <a:schemeClr val="dk1"/>
                </a:solidFill>
                <a:latin typeface="Times New Roman"/>
                <a:ea typeface="Times New Roman"/>
                <a:cs typeface="Times New Roman"/>
                <a:sym typeface="Times New Roman"/>
              </a:rPr>
              <a:t>PCR was performed to amplify DNA using fish cocktail primers to target the cytochrome c oxidase subunit 1 gene region.</a:t>
            </a:r>
          </a:p>
          <a:p>
            <a:pPr marL="914400" lvl="0" indent="-450850" algn="l" rtl="0">
              <a:spcBef>
                <a:spcPts val="0"/>
              </a:spcBef>
              <a:buClr>
                <a:schemeClr val="dk1"/>
              </a:buClr>
              <a:buSzPct val="100000"/>
              <a:buFont typeface="Times New Roman"/>
              <a:buChar char="❖"/>
            </a:pPr>
            <a:r>
              <a:rPr lang="en-US" sz="3500" dirty="0">
                <a:solidFill>
                  <a:schemeClr val="dk1"/>
                </a:solidFill>
                <a:latin typeface="Times New Roman"/>
                <a:ea typeface="Times New Roman"/>
                <a:cs typeface="Times New Roman"/>
                <a:sym typeface="Times New Roman"/>
              </a:rPr>
              <a:t>To verify the success of the amplification of DNA, we performed gel electrophoresis. Then, the gel was placed in a Bio-Rad Gel Doc gel imager to observe the presence of amplified DNA</a:t>
            </a:r>
          </a:p>
          <a:p>
            <a:pPr marL="914400" lvl="0" indent="-482600" algn="l" rtl="0">
              <a:spcBef>
                <a:spcPts val="0"/>
              </a:spcBef>
              <a:buClr>
                <a:schemeClr val="dk1"/>
              </a:buClr>
              <a:buSzPct val="114285"/>
              <a:buFont typeface="Times New Roman"/>
              <a:buChar char="❖"/>
            </a:pPr>
            <a:r>
              <a:rPr lang="en-US" sz="3500" dirty="0">
                <a:solidFill>
                  <a:schemeClr val="dk1"/>
                </a:solidFill>
                <a:latin typeface="Times New Roman"/>
                <a:ea typeface="Times New Roman"/>
                <a:cs typeface="Times New Roman"/>
                <a:sym typeface="Times New Roman"/>
              </a:rPr>
              <a:t>Finally, the samples were sent out for Sanger sequencing. The sequences of the CO1 gene (chart 1) for the successfully sequenced samples were compared with the sequences on the locus of the </a:t>
            </a:r>
            <a:r>
              <a:rPr lang="en-US" sz="3500" dirty="0" err="1">
                <a:solidFill>
                  <a:schemeClr val="dk1"/>
                </a:solidFill>
                <a:latin typeface="Times New Roman"/>
                <a:ea typeface="Times New Roman"/>
                <a:cs typeface="Times New Roman"/>
                <a:sym typeface="Times New Roman"/>
              </a:rPr>
              <a:t>Valentini</a:t>
            </a:r>
            <a:r>
              <a:rPr lang="en-US" sz="3500" dirty="0">
                <a:solidFill>
                  <a:schemeClr val="dk1"/>
                </a:solidFill>
                <a:latin typeface="Times New Roman"/>
                <a:ea typeface="Times New Roman"/>
                <a:cs typeface="Times New Roman"/>
                <a:sym typeface="Times New Roman"/>
              </a:rPr>
              <a:t> 12S(Chart 2). </a:t>
            </a:r>
            <a:r>
              <a:rPr lang="en-US" sz="3700" dirty="0">
                <a:solidFill>
                  <a:srgbClr val="4A4A4B"/>
                </a:solidFill>
                <a:highlight>
                  <a:srgbClr val="F9F9EF"/>
                </a:highlight>
              </a:rPr>
              <a:t/>
            </a:r>
            <a:br>
              <a:rPr lang="en-US" sz="3700" dirty="0">
                <a:solidFill>
                  <a:srgbClr val="4A4A4B"/>
                </a:solidFill>
                <a:highlight>
                  <a:srgbClr val="F9F9EF"/>
                </a:highlight>
              </a:rPr>
            </a:br>
            <a:endParaRPr lang="en-US" sz="3700" dirty="0">
              <a:solidFill>
                <a:srgbClr val="4A4A4B"/>
              </a:solidFill>
              <a:highlight>
                <a:srgbClr val="F9F9EF"/>
              </a:highlight>
            </a:endParaRPr>
          </a:p>
        </p:txBody>
      </p:sp>
      <p:sp>
        <p:nvSpPr>
          <p:cNvPr id="90" name="Shape 90"/>
          <p:cNvSpPr txBox="1"/>
          <p:nvPr/>
        </p:nvSpPr>
        <p:spPr>
          <a:xfrm>
            <a:off x="13876725" y="16352325"/>
            <a:ext cx="23628300" cy="9531000"/>
          </a:xfrm>
          <a:prstGeom prst="rect">
            <a:avLst/>
          </a:prstGeom>
          <a:solidFill>
            <a:srgbClr val="FFFFFF"/>
          </a:solidFill>
          <a:ln>
            <a:noFill/>
          </a:ln>
        </p:spPr>
        <p:txBody>
          <a:bodyPr lIns="91425" tIns="45700" rIns="91425" bIns="45700" anchor="t" anchorCtr="0">
            <a:noAutofit/>
          </a:bodyPr>
          <a:lstStyle/>
          <a:p>
            <a:pPr marR="0" lvl="0" algn="ctr" rtl="0">
              <a:lnSpc>
                <a:spcPct val="100000"/>
              </a:lnSpc>
              <a:spcBef>
                <a:spcPts val="0"/>
              </a:spcBef>
              <a:spcAft>
                <a:spcPts val="0"/>
              </a:spcAft>
              <a:buNone/>
            </a:pPr>
            <a:r>
              <a:rPr lang="en-US" sz="4500" b="1" dirty="0">
                <a:solidFill>
                  <a:schemeClr val="dk1"/>
                </a:solidFill>
                <a:latin typeface="Calibri"/>
                <a:ea typeface="Calibri"/>
                <a:cs typeface="Calibri"/>
                <a:sym typeface="Calibri"/>
              </a:rPr>
              <a:t>Discussion </a:t>
            </a:r>
          </a:p>
          <a:p>
            <a:pPr lvl="0" rtl="0">
              <a:lnSpc>
                <a:spcPct val="100000"/>
              </a:lnSpc>
              <a:spcBef>
                <a:spcPts val="0"/>
              </a:spcBef>
              <a:buNone/>
            </a:pPr>
            <a:r>
              <a:rPr lang="en-US" sz="3500" dirty="0" smtClean="0">
                <a:solidFill>
                  <a:schemeClr val="dk1"/>
                </a:solidFill>
                <a:latin typeface="Times New Roman"/>
                <a:ea typeface="Times New Roman"/>
                <a:cs typeface="Times New Roman"/>
                <a:sym typeface="Times New Roman"/>
              </a:rPr>
              <a:t>	Through </a:t>
            </a:r>
            <a:r>
              <a:rPr lang="en-US" sz="3500" dirty="0">
                <a:solidFill>
                  <a:schemeClr val="dk1"/>
                </a:solidFill>
                <a:latin typeface="Times New Roman"/>
                <a:ea typeface="Times New Roman"/>
                <a:cs typeface="Times New Roman"/>
                <a:sym typeface="Times New Roman"/>
              </a:rPr>
              <a:t>DNA extraction and sequencing, we identified the specimen (Sample 81) as American Plaice (</a:t>
            </a:r>
            <a:r>
              <a:rPr lang="en-US" sz="3500" i="1" dirty="0" err="1">
                <a:solidFill>
                  <a:schemeClr val="dk1"/>
                </a:solidFill>
                <a:latin typeface="Times New Roman"/>
                <a:ea typeface="Times New Roman"/>
                <a:cs typeface="Times New Roman"/>
                <a:sym typeface="Times New Roman"/>
              </a:rPr>
              <a:t>Hippoglossoides</a:t>
            </a:r>
            <a:r>
              <a:rPr lang="en-US" sz="3500" i="1" dirty="0">
                <a:solidFill>
                  <a:schemeClr val="dk1"/>
                </a:solidFill>
                <a:latin typeface="Times New Roman"/>
                <a:ea typeface="Times New Roman"/>
                <a:cs typeface="Times New Roman"/>
                <a:sym typeface="Times New Roman"/>
              </a:rPr>
              <a:t> </a:t>
            </a:r>
            <a:r>
              <a:rPr lang="en-US" sz="3500" i="1" dirty="0" err="1">
                <a:solidFill>
                  <a:schemeClr val="dk1"/>
                </a:solidFill>
                <a:latin typeface="Times New Roman"/>
                <a:ea typeface="Times New Roman"/>
                <a:cs typeface="Times New Roman"/>
                <a:sym typeface="Times New Roman"/>
              </a:rPr>
              <a:t>p</a:t>
            </a:r>
            <a:r>
              <a:rPr lang="en-US" sz="3500" i="1" dirty="0" err="1" smtClean="0">
                <a:solidFill>
                  <a:schemeClr val="dk1"/>
                </a:solidFill>
                <a:latin typeface="Times New Roman"/>
                <a:ea typeface="Times New Roman"/>
                <a:cs typeface="Times New Roman"/>
                <a:sym typeface="Times New Roman"/>
              </a:rPr>
              <a:t>latessoides</a:t>
            </a:r>
            <a:r>
              <a:rPr lang="en-US" sz="3500" dirty="0">
                <a:solidFill>
                  <a:schemeClr val="dk1"/>
                </a:solidFill>
                <a:latin typeface="Times New Roman"/>
                <a:ea typeface="Times New Roman"/>
                <a:cs typeface="Times New Roman"/>
                <a:sym typeface="Times New Roman"/>
              </a:rPr>
              <a:t>), a species that is not known to occur in the Bronx River. </a:t>
            </a:r>
            <a:r>
              <a:rPr lang="en-US" sz="3500" dirty="0" smtClean="0">
                <a:solidFill>
                  <a:schemeClr val="dk1"/>
                </a:solidFill>
                <a:latin typeface="Times New Roman"/>
                <a:ea typeface="Times New Roman"/>
                <a:cs typeface="Times New Roman"/>
                <a:sym typeface="Times New Roman"/>
              </a:rPr>
              <a:t>“Large </a:t>
            </a:r>
            <a:r>
              <a:rPr lang="en-US" sz="3500" dirty="0">
                <a:solidFill>
                  <a:schemeClr val="dk1"/>
                </a:solidFill>
                <a:latin typeface="Times New Roman"/>
                <a:ea typeface="Times New Roman"/>
                <a:cs typeface="Times New Roman"/>
                <a:sym typeface="Times New Roman"/>
              </a:rPr>
              <a:t>unknown fish sample </a:t>
            </a:r>
            <a:r>
              <a:rPr lang="en-US" sz="3500" dirty="0" smtClean="0">
                <a:solidFill>
                  <a:schemeClr val="dk1"/>
                </a:solidFill>
                <a:latin typeface="Times New Roman"/>
                <a:ea typeface="Times New Roman"/>
                <a:cs typeface="Times New Roman"/>
                <a:sym typeface="Times New Roman"/>
              </a:rPr>
              <a:t>4” </a:t>
            </a:r>
            <a:r>
              <a:rPr lang="en-US" sz="3500" dirty="0">
                <a:solidFill>
                  <a:schemeClr val="dk1"/>
                </a:solidFill>
                <a:latin typeface="Times New Roman"/>
                <a:ea typeface="Times New Roman"/>
                <a:cs typeface="Times New Roman"/>
                <a:sym typeface="Times New Roman"/>
              </a:rPr>
              <a:t>has an ambiguous result with COI(Table 1.) Through NCBI BLAST, it </a:t>
            </a:r>
            <a:r>
              <a:rPr lang="en-US" sz="3500" dirty="0" smtClean="0">
                <a:solidFill>
                  <a:schemeClr val="dk1"/>
                </a:solidFill>
                <a:latin typeface="Times New Roman"/>
                <a:ea typeface="Times New Roman"/>
                <a:cs typeface="Times New Roman"/>
                <a:sym typeface="Times New Roman"/>
              </a:rPr>
              <a:t>matches equally well to </a:t>
            </a:r>
            <a:r>
              <a:rPr lang="en-US" sz="3500" i="1" dirty="0" err="1" smtClean="0">
                <a:solidFill>
                  <a:schemeClr val="dk1"/>
                </a:solidFill>
                <a:latin typeface="Times New Roman"/>
                <a:ea typeface="Times New Roman"/>
                <a:cs typeface="Times New Roman"/>
                <a:sym typeface="Times New Roman"/>
              </a:rPr>
              <a:t>Carassius</a:t>
            </a:r>
            <a:r>
              <a:rPr lang="en-US" sz="3500" i="1" dirty="0" smtClean="0">
                <a:solidFill>
                  <a:schemeClr val="dk1"/>
                </a:solidFill>
                <a:latin typeface="Times New Roman"/>
                <a:ea typeface="Times New Roman"/>
                <a:cs typeface="Times New Roman"/>
                <a:sym typeface="Times New Roman"/>
              </a:rPr>
              <a:t> </a:t>
            </a:r>
            <a:r>
              <a:rPr lang="en-US" sz="3500" i="1" dirty="0" err="1">
                <a:solidFill>
                  <a:schemeClr val="dk1"/>
                </a:solidFill>
                <a:latin typeface="Times New Roman"/>
                <a:ea typeface="Times New Roman"/>
                <a:cs typeface="Times New Roman"/>
                <a:sym typeface="Times New Roman"/>
              </a:rPr>
              <a:t>a</a:t>
            </a:r>
            <a:r>
              <a:rPr lang="en-US" sz="3500" i="1" dirty="0" err="1" smtClean="0">
                <a:solidFill>
                  <a:schemeClr val="dk1"/>
                </a:solidFill>
                <a:latin typeface="Times New Roman"/>
                <a:ea typeface="Times New Roman"/>
                <a:cs typeface="Times New Roman"/>
                <a:sym typeface="Times New Roman"/>
              </a:rPr>
              <a:t>uratus</a:t>
            </a:r>
            <a:r>
              <a:rPr lang="en-US" sz="3500" dirty="0" smtClean="0">
                <a:solidFill>
                  <a:schemeClr val="dk1"/>
                </a:solidFill>
                <a:latin typeface="Times New Roman"/>
                <a:ea typeface="Times New Roman"/>
                <a:cs typeface="Times New Roman"/>
                <a:sym typeface="Times New Roman"/>
              </a:rPr>
              <a:t> </a:t>
            </a:r>
            <a:r>
              <a:rPr lang="en-US" sz="3500" dirty="0">
                <a:solidFill>
                  <a:schemeClr val="dk1"/>
                </a:solidFill>
                <a:latin typeface="Times New Roman"/>
                <a:ea typeface="Times New Roman"/>
                <a:cs typeface="Times New Roman"/>
                <a:sym typeface="Times New Roman"/>
              </a:rPr>
              <a:t>(goldfish) and </a:t>
            </a:r>
            <a:r>
              <a:rPr lang="en-US" sz="3500" i="1" dirty="0" err="1">
                <a:solidFill>
                  <a:schemeClr val="dk1"/>
                </a:solidFill>
                <a:latin typeface="Times New Roman"/>
                <a:ea typeface="Times New Roman"/>
                <a:cs typeface="Times New Roman"/>
                <a:sym typeface="Times New Roman"/>
              </a:rPr>
              <a:t>Carassius</a:t>
            </a:r>
            <a:r>
              <a:rPr lang="en-US" sz="3500" i="1" dirty="0">
                <a:solidFill>
                  <a:schemeClr val="dk1"/>
                </a:solidFill>
                <a:latin typeface="Times New Roman"/>
                <a:ea typeface="Times New Roman"/>
                <a:cs typeface="Times New Roman"/>
                <a:sym typeface="Times New Roman"/>
              </a:rPr>
              <a:t> </a:t>
            </a:r>
            <a:r>
              <a:rPr lang="en-US" sz="3500" i="1" dirty="0" err="1">
                <a:solidFill>
                  <a:schemeClr val="dk1"/>
                </a:solidFill>
                <a:latin typeface="Times New Roman"/>
                <a:ea typeface="Times New Roman"/>
                <a:cs typeface="Times New Roman"/>
                <a:sym typeface="Times New Roman"/>
              </a:rPr>
              <a:t>g</a:t>
            </a:r>
            <a:r>
              <a:rPr lang="en-US" sz="3500" i="1" dirty="0" err="1" smtClean="0">
                <a:solidFill>
                  <a:schemeClr val="dk1"/>
                </a:solidFill>
                <a:latin typeface="Times New Roman"/>
                <a:ea typeface="Times New Roman"/>
                <a:cs typeface="Times New Roman"/>
                <a:sym typeface="Times New Roman"/>
              </a:rPr>
              <a:t>ibelio</a:t>
            </a:r>
            <a:r>
              <a:rPr lang="en-US" sz="3500" dirty="0" smtClean="0">
                <a:solidFill>
                  <a:schemeClr val="dk1"/>
                </a:solidFill>
                <a:latin typeface="Times New Roman"/>
                <a:ea typeface="Times New Roman"/>
                <a:cs typeface="Times New Roman"/>
                <a:sym typeface="Times New Roman"/>
              </a:rPr>
              <a:t> </a:t>
            </a:r>
            <a:r>
              <a:rPr lang="en-US" sz="3500" dirty="0">
                <a:solidFill>
                  <a:schemeClr val="dk1"/>
                </a:solidFill>
                <a:latin typeface="Times New Roman"/>
                <a:ea typeface="Times New Roman"/>
                <a:cs typeface="Times New Roman"/>
                <a:sym typeface="Times New Roman"/>
              </a:rPr>
              <a:t>(Prussian Carp.) They have </a:t>
            </a:r>
            <a:r>
              <a:rPr lang="en-US" sz="3500" dirty="0" smtClean="0">
                <a:solidFill>
                  <a:schemeClr val="dk1"/>
                </a:solidFill>
                <a:latin typeface="Times New Roman"/>
                <a:ea typeface="Times New Roman"/>
                <a:cs typeface="Times New Roman"/>
                <a:sym typeface="Times New Roman"/>
              </a:rPr>
              <a:t>a 100</a:t>
            </a:r>
            <a:r>
              <a:rPr lang="en-US" sz="3500" dirty="0">
                <a:solidFill>
                  <a:schemeClr val="dk1"/>
                </a:solidFill>
                <a:latin typeface="Times New Roman"/>
                <a:ea typeface="Times New Roman"/>
                <a:cs typeface="Times New Roman"/>
                <a:sym typeface="Times New Roman"/>
              </a:rPr>
              <a:t>% identity match. </a:t>
            </a:r>
          </a:p>
          <a:p>
            <a:pPr lvl="0" rtl="0">
              <a:lnSpc>
                <a:spcPct val="100000"/>
              </a:lnSpc>
              <a:spcBef>
                <a:spcPts val="0"/>
              </a:spcBef>
              <a:buNone/>
            </a:pPr>
            <a:r>
              <a:rPr lang="en-US" sz="3500" dirty="0" smtClean="0">
                <a:solidFill>
                  <a:schemeClr val="dk1"/>
                </a:solidFill>
                <a:latin typeface="Times New Roman"/>
                <a:ea typeface="Times New Roman"/>
                <a:cs typeface="Times New Roman"/>
                <a:sym typeface="Times New Roman"/>
              </a:rPr>
              <a:t>	The </a:t>
            </a:r>
            <a:r>
              <a:rPr lang="en-US" sz="3500" dirty="0">
                <a:solidFill>
                  <a:schemeClr val="dk1"/>
                </a:solidFill>
                <a:latin typeface="Times New Roman"/>
                <a:ea typeface="Times New Roman"/>
                <a:cs typeface="Times New Roman"/>
                <a:sym typeface="Times New Roman"/>
              </a:rPr>
              <a:t>primers that </a:t>
            </a:r>
            <a:r>
              <a:rPr lang="en-US" sz="3500" dirty="0" smtClean="0">
                <a:solidFill>
                  <a:schemeClr val="dk1"/>
                </a:solidFill>
                <a:latin typeface="Times New Roman"/>
                <a:ea typeface="Times New Roman"/>
                <a:cs typeface="Times New Roman"/>
                <a:sym typeface="Times New Roman"/>
              </a:rPr>
              <a:t>were used </a:t>
            </a:r>
            <a:r>
              <a:rPr lang="en-US" sz="3500" dirty="0">
                <a:solidFill>
                  <a:schemeClr val="dk1"/>
                </a:solidFill>
                <a:latin typeface="Times New Roman"/>
                <a:ea typeface="Times New Roman"/>
                <a:cs typeface="Times New Roman"/>
                <a:sym typeface="Times New Roman"/>
              </a:rPr>
              <a:t>to target the 12S </a:t>
            </a:r>
            <a:r>
              <a:rPr lang="en-US" sz="3500" dirty="0" smtClean="0">
                <a:solidFill>
                  <a:schemeClr val="dk1"/>
                </a:solidFill>
                <a:latin typeface="Times New Roman"/>
                <a:ea typeface="Times New Roman"/>
                <a:cs typeface="Times New Roman"/>
                <a:sym typeface="Times New Roman"/>
              </a:rPr>
              <a:t>locus</a:t>
            </a:r>
            <a:r>
              <a:rPr lang="en-US" sz="3500" dirty="0">
                <a:solidFill>
                  <a:schemeClr val="dk1"/>
                </a:solidFill>
                <a:latin typeface="Times New Roman"/>
                <a:ea typeface="Times New Roman"/>
                <a:cs typeface="Times New Roman"/>
                <a:sym typeface="Times New Roman"/>
              </a:rPr>
              <a:t> </a:t>
            </a:r>
            <a:r>
              <a:rPr lang="en-US" sz="3500" dirty="0" smtClean="0">
                <a:solidFill>
                  <a:schemeClr val="dk1"/>
                </a:solidFill>
                <a:latin typeface="Times New Roman"/>
                <a:ea typeface="Times New Roman"/>
                <a:cs typeface="Times New Roman"/>
                <a:sym typeface="Times New Roman"/>
              </a:rPr>
              <a:t>amplified</a:t>
            </a:r>
            <a:r>
              <a:rPr lang="en-US" sz="3500" dirty="0" smtClean="0">
                <a:solidFill>
                  <a:schemeClr val="dk1"/>
                </a:solidFill>
                <a:latin typeface="Times New Roman"/>
                <a:ea typeface="Times New Roman"/>
                <a:cs typeface="Times New Roman"/>
                <a:sym typeface="Times New Roman"/>
              </a:rPr>
              <a:t> </a:t>
            </a:r>
            <a:r>
              <a:rPr lang="en-US" sz="3500" dirty="0">
                <a:solidFill>
                  <a:schemeClr val="dk1"/>
                </a:solidFill>
                <a:latin typeface="Times New Roman"/>
                <a:ea typeface="Times New Roman"/>
                <a:cs typeface="Times New Roman"/>
                <a:sym typeface="Times New Roman"/>
              </a:rPr>
              <a:t>a small fragment with only 65 bases, </a:t>
            </a:r>
            <a:r>
              <a:rPr lang="en-US" sz="3500" dirty="0" smtClean="0">
                <a:solidFill>
                  <a:schemeClr val="dk1"/>
                </a:solidFill>
                <a:latin typeface="Times New Roman"/>
                <a:ea typeface="Times New Roman"/>
                <a:cs typeface="Times New Roman"/>
                <a:sym typeface="Times New Roman"/>
              </a:rPr>
              <a:t>much </a:t>
            </a:r>
            <a:r>
              <a:rPr lang="en-US" sz="3500" dirty="0">
                <a:solidFill>
                  <a:schemeClr val="dk1"/>
                </a:solidFill>
                <a:latin typeface="Times New Roman"/>
                <a:ea typeface="Times New Roman"/>
                <a:cs typeface="Times New Roman"/>
                <a:sym typeface="Times New Roman"/>
              </a:rPr>
              <a:t>less than COI. It also yields some ambiguous results. For example, the sample 04B, through BLAST at the NCBI database, it gives us the </a:t>
            </a:r>
            <a:r>
              <a:rPr lang="en-US" sz="3500" i="1" dirty="0" err="1">
                <a:solidFill>
                  <a:schemeClr val="dk1"/>
                </a:solidFill>
                <a:latin typeface="Times New Roman"/>
                <a:ea typeface="Times New Roman"/>
                <a:cs typeface="Times New Roman"/>
                <a:sym typeface="Times New Roman"/>
              </a:rPr>
              <a:t>Mylocheilus</a:t>
            </a:r>
            <a:r>
              <a:rPr lang="en-US" sz="3500" i="1" dirty="0">
                <a:solidFill>
                  <a:schemeClr val="dk1"/>
                </a:solidFill>
                <a:latin typeface="Times New Roman"/>
                <a:ea typeface="Times New Roman"/>
                <a:cs typeface="Times New Roman"/>
                <a:sym typeface="Times New Roman"/>
              </a:rPr>
              <a:t> </a:t>
            </a:r>
            <a:r>
              <a:rPr lang="en-US" sz="3500" i="1" dirty="0" err="1">
                <a:solidFill>
                  <a:schemeClr val="dk1"/>
                </a:solidFill>
                <a:latin typeface="Times New Roman"/>
                <a:ea typeface="Times New Roman"/>
                <a:cs typeface="Times New Roman"/>
                <a:sym typeface="Times New Roman"/>
              </a:rPr>
              <a:t>caurinus</a:t>
            </a:r>
            <a:r>
              <a:rPr lang="en-US" sz="3500" dirty="0">
                <a:solidFill>
                  <a:schemeClr val="dk1"/>
                </a:solidFill>
                <a:latin typeface="Times New Roman"/>
                <a:ea typeface="Times New Roman"/>
                <a:cs typeface="Times New Roman"/>
                <a:sym typeface="Times New Roman"/>
              </a:rPr>
              <a:t> (which is not found in the U.S) and </a:t>
            </a:r>
            <a:r>
              <a:rPr lang="en-US" sz="3500" i="1" dirty="0" err="1">
                <a:solidFill>
                  <a:schemeClr val="dk1"/>
                </a:solidFill>
                <a:latin typeface="Times New Roman"/>
                <a:ea typeface="Times New Roman"/>
                <a:cs typeface="Times New Roman"/>
                <a:sym typeface="Times New Roman"/>
              </a:rPr>
              <a:t>Notemigonus</a:t>
            </a:r>
            <a:r>
              <a:rPr lang="en-US" sz="3500" i="1" dirty="0">
                <a:solidFill>
                  <a:schemeClr val="dk1"/>
                </a:solidFill>
                <a:latin typeface="Times New Roman"/>
                <a:ea typeface="Times New Roman"/>
                <a:cs typeface="Times New Roman"/>
                <a:sym typeface="Times New Roman"/>
              </a:rPr>
              <a:t> </a:t>
            </a:r>
            <a:r>
              <a:rPr lang="en-US" sz="3500" i="1" dirty="0" err="1">
                <a:solidFill>
                  <a:schemeClr val="dk1"/>
                </a:solidFill>
                <a:latin typeface="Times New Roman"/>
                <a:ea typeface="Times New Roman"/>
                <a:cs typeface="Times New Roman"/>
                <a:sym typeface="Times New Roman"/>
              </a:rPr>
              <a:t>crysoleucas</a:t>
            </a:r>
            <a:r>
              <a:rPr lang="en-US" sz="3500" dirty="0">
                <a:solidFill>
                  <a:schemeClr val="dk1"/>
                </a:solidFill>
                <a:latin typeface="Times New Roman"/>
                <a:ea typeface="Times New Roman"/>
                <a:cs typeface="Times New Roman"/>
                <a:sym typeface="Times New Roman"/>
              </a:rPr>
              <a:t> (found in the US, NY Hudson River and Texas). We make an educated conclusion that this sample is </a:t>
            </a:r>
            <a:r>
              <a:rPr lang="en-US" sz="3500" i="1" dirty="0" err="1">
                <a:solidFill>
                  <a:schemeClr val="dk1"/>
                </a:solidFill>
                <a:latin typeface="Times New Roman"/>
                <a:ea typeface="Times New Roman"/>
                <a:cs typeface="Times New Roman"/>
                <a:sym typeface="Times New Roman"/>
              </a:rPr>
              <a:t>Notemigonus</a:t>
            </a:r>
            <a:r>
              <a:rPr lang="en-US" sz="3500" i="1" dirty="0">
                <a:solidFill>
                  <a:schemeClr val="dk1"/>
                </a:solidFill>
                <a:latin typeface="Times New Roman"/>
                <a:ea typeface="Times New Roman"/>
                <a:cs typeface="Times New Roman"/>
                <a:sym typeface="Times New Roman"/>
              </a:rPr>
              <a:t> </a:t>
            </a:r>
            <a:r>
              <a:rPr lang="en-US" sz="3500" i="1" dirty="0" err="1">
                <a:solidFill>
                  <a:schemeClr val="dk1"/>
                </a:solidFill>
                <a:latin typeface="Times New Roman"/>
                <a:ea typeface="Times New Roman"/>
                <a:cs typeface="Times New Roman"/>
                <a:sym typeface="Times New Roman"/>
              </a:rPr>
              <a:t>crysoleucas</a:t>
            </a:r>
            <a:r>
              <a:rPr lang="en-US" sz="3500" dirty="0">
                <a:solidFill>
                  <a:schemeClr val="dk1"/>
                </a:solidFill>
                <a:latin typeface="Times New Roman"/>
                <a:ea typeface="Times New Roman"/>
                <a:cs typeface="Times New Roman"/>
                <a:sym typeface="Times New Roman"/>
              </a:rPr>
              <a:t>. Since primers that target 12S locus </a:t>
            </a:r>
            <a:r>
              <a:rPr lang="en-US" sz="3500" dirty="0" smtClean="0">
                <a:solidFill>
                  <a:schemeClr val="dk1"/>
                </a:solidFill>
                <a:latin typeface="Times New Roman"/>
                <a:ea typeface="Times New Roman"/>
                <a:cs typeface="Times New Roman"/>
                <a:sym typeface="Times New Roman"/>
              </a:rPr>
              <a:t>amplify a short piece, </a:t>
            </a:r>
            <a:r>
              <a:rPr lang="en-US" sz="3500" dirty="0">
                <a:solidFill>
                  <a:schemeClr val="dk1"/>
                </a:solidFill>
                <a:latin typeface="Times New Roman"/>
                <a:ea typeface="Times New Roman"/>
                <a:cs typeface="Times New Roman"/>
                <a:sym typeface="Times New Roman"/>
              </a:rPr>
              <a:t>we should use blocking primers to improve the quality and accuracy of the results. Like the BLAST result in COI with sample 4, the amplification with 12S locus also yields the possible results of </a:t>
            </a:r>
            <a:r>
              <a:rPr lang="en-US" sz="3500" i="1" dirty="0" err="1">
                <a:solidFill>
                  <a:schemeClr val="dk1"/>
                </a:solidFill>
                <a:latin typeface="Times New Roman"/>
                <a:ea typeface="Times New Roman"/>
                <a:cs typeface="Times New Roman"/>
                <a:sym typeface="Times New Roman"/>
              </a:rPr>
              <a:t>Gymnocypris</a:t>
            </a:r>
            <a:r>
              <a:rPr lang="en-US" sz="3500" i="1" dirty="0">
                <a:solidFill>
                  <a:schemeClr val="dk1"/>
                </a:solidFill>
                <a:latin typeface="Times New Roman"/>
                <a:ea typeface="Times New Roman"/>
                <a:cs typeface="Times New Roman"/>
                <a:sym typeface="Times New Roman"/>
              </a:rPr>
              <a:t> </a:t>
            </a:r>
            <a:r>
              <a:rPr lang="en-US" sz="3500" i="1" dirty="0" err="1">
                <a:solidFill>
                  <a:schemeClr val="dk1"/>
                </a:solidFill>
                <a:latin typeface="Times New Roman"/>
                <a:ea typeface="Times New Roman"/>
                <a:cs typeface="Times New Roman"/>
                <a:sym typeface="Times New Roman"/>
              </a:rPr>
              <a:t>przewalskii</a:t>
            </a:r>
            <a:r>
              <a:rPr lang="en-US" sz="3500" dirty="0">
                <a:solidFill>
                  <a:schemeClr val="dk1"/>
                </a:solidFill>
                <a:latin typeface="Times New Roman"/>
                <a:ea typeface="Times New Roman"/>
                <a:cs typeface="Times New Roman"/>
                <a:sym typeface="Times New Roman"/>
              </a:rPr>
              <a:t> (Qinghai Lake Naked Carp) and </a:t>
            </a:r>
            <a:r>
              <a:rPr lang="en-US" sz="3500" i="1" dirty="0" err="1">
                <a:solidFill>
                  <a:schemeClr val="dk1"/>
                </a:solidFill>
                <a:latin typeface="Times New Roman"/>
                <a:ea typeface="Times New Roman"/>
                <a:cs typeface="Times New Roman"/>
                <a:sym typeface="Times New Roman"/>
              </a:rPr>
              <a:t>Carassius</a:t>
            </a:r>
            <a:r>
              <a:rPr lang="en-US" sz="3500" i="1" dirty="0">
                <a:solidFill>
                  <a:schemeClr val="dk1"/>
                </a:solidFill>
                <a:latin typeface="Times New Roman"/>
                <a:ea typeface="Times New Roman"/>
                <a:cs typeface="Times New Roman"/>
                <a:sym typeface="Times New Roman"/>
              </a:rPr>
              <a:t> </a:t>
            </a:r>
            <a:r>
              <a:rPr lang="en-US" sz="3500" i="1" dirty="0" err="1">
                <a:solidFill>
                  <a:schemeClr val="dk1"/>
                </a:solidFill>
                <a:latin typeface="Times New Roman"/>
                <a:ea typeface="Times New Roman"/>
                <a:cs typeface="Times New Roman"/>
                <a:sym typeface="Times New Roman"/>
              </a:rPr>
              <a:t>a</a:t>
            </a:r>
            <a:r>
              <a:rPr lang="en-US" sz="3500" i="1" smtClean="0">
                <a:solidFill>
                  <a:schemeClr val="dk1"/>
                </a:solidFill>
                <a:latin typeface="Times New Roman"/>
                <a:ea typeface="Times New Roman"/>
                <a:cs typeface="Times New Roman"/>
                <a:sym typeface="Times New Roman"/>
              </a:rPr>
              <a:t>uratus</a:t>
            </a:r>
            <a:r>
              <a:rPr lang="en-US" sz="3500" i="1" dirty="0" smtClean="0">
                <a:solidFill>
                  <a:schemeClr val="dk1"/>
                </a:solidFill>
                <a:latin typeface="Times New Roman"/>
                <a:ea typeface="Times New Roman"/>
                <a:cs typeface="Times New Roman"/>
                <a:sym typeface="Times New Roman"/>
              </a:rPr>
              <a:t> </a:t>
            </a:r>
            <a:r>
              <a:rPr lang="en-US" sz="3500" i="1" dirty="0">
                <a:solidFill>
                  <a:schemeClr val="dk1"/>
                </a:solidFill>
                <a:latin typeface="Times New Roman"/>
                <a:ea typeface="Times New Roman"/>
                <a:cs typeface="Times New Roman"/>
                <a:sym typeface="Times New Roman"/>
              </a:rPr>
              <a:t>(goldfish.)</a:t>
            </a:r>
            <a:r>
              <a:rPr lang="en-US" sz="3500" dirty="0">
                <a:solidFill>
                  <a:schemeClr val="dk1"/>
                </a:solidFill>
                <a:latin typeface="Times New Roman"/>
                <a:ea typeface="Times New Roman"/>
                <a:cs typeface="Times New Roman"/>
                <a:sym typeface="Times New Roman"/>
              </a:rPr>
              <a:t> We can see the contradiction of the results with different primers in table 1 and 2. We conclude that the results that used COI is more definite than 12S due to the length of the primers.</a:t>
            </a:r>
          </a:p>
          <a:p>
            <a:pPr lvl="0" rtl="0">
              <a:lnSpc>
                <a:spcPct val="100000"/>
              </a:lnSpc>
              <a:spcBef>
                <a:spcPts val="0"/>
              </a:spcBef>
              <a:buNone/>
            </a:pPr>
            <a:r>
              <a:rPr lang="en-US" sz="3500" dirty="0" smtClean="0">
                <a:solidFill>
                  <a:schemeClr val="dk1"/>
                </a:solidFill>
                <a:latin typeface="Times New Roman"/>
                <a:ea typeface="Times New Roman"/>
                <a:cs typeface="Times New Roman"/>
                <a:sym typeface="Times New Roman"/>
              </a:rPr>
              <a:t>	This </a:t>
            </a:r>
            <a:r>
              <a:rPr lang="en-US" sz="3500" dirty="0">
                <a:solidFill>
                  <a:schemeClr val="dk1"/>
                </a:solidFill>
                <a:latin typeface="Times New Roman"/>
                <a:ea typeface="Times New Roman"/>
                <a:cs typeface="Times New Roman"/>
                <a:sym typeface="Times New Roman"/>
              </a:rPr>
              <a:t>study can allow environmental scientists to refer to a specific database of Bronx Fish DNA. We will continue to extract DNA from the species found in the Bronx River, and we can upload new DNA sequences to the NCBI if any new DNA codes are found. In addition, we are also interested in comparing the biodiversity and species composition from the records in 2005 and explore the environmental changes that caused the population change in the Bronx River.</a:t>
            </a:r>
          </a:p>
          <a:p>
            <a:pPr marR="0" lvl="0" algn="l" rtl="0">
              <a:lnSpc>
                <a:spcPct val="100000"/>
              </a:lnSpc>
              <a:spcBef>
                <a:spcPts val="600"/>
              </a:spcBef>
              <a:buNone/>
            </a:pPr>
            <a:endParaRPr sz="3800" dirty="0"/>
          </a:p>
        </p:txBody>
      </p:sp>
      <p:pic>
        <p:nvPicPr>
          <p:cNvPr id="91" name="Shape 91"/>
          <p:cNvPicPr preferRelativeResize="0"/>
          <p:nvPr/>
        </p:nvPicPr>
        <p:blipFill>
          <a:blip r:embed="rId4">
            <a:alphaModFix/>
          </a:blip>
          <a:stretch>
            <a:fillRect/>
          </a:stretch>
        </p:blipFill>
        <p:spPr>
          <a:xfrm>
            <a:off x="348000" y="1662725"/>
            <a:ext cx="4285199" cy="2472899"/>
          </a:xfrm>
          <a:prstGeom prst="rect">
            <a:avLst/>
          </a:prstGeom>
          <a:noFill/>
          <a:ln>
            <a:noFill/>
          </a:ln>
        </p:spPr>
      </p:pic>
      <p:pic>
        <p:nvPicPr>
          <p:cNvPr id="92" name="Shape 92"/>
          <p:cNvPicPr preferRelativeResize="0"/>
          <p:nvPr/>
        </p:nvPicPr>
        <p:blipFill>
          <a:blip r:embed="rId5">
            <a:alphaModFix/>
          </a:blip>
          <a:stretch>
            <a:fillRect/>
          </a:stretch>
        </p:blipFill>
        <p:spPr>
          <a:xfrm>
            <a:off x="35471175" y="2297750"/>
            <a:ext cx="8420024" cy="2295525"/>
          </a:xfrm>
          <a:prstGeom prst="rect">
            <a:avLst/>
          </a:prstGeom>
          <a:noFill/>
          <a:ln>
            <a:noFill/>
          </a:ln>
        </p:spPr>
      </p:pic>
      <p:sp>
        <p:nvSpPr>
          <p:cNvPr id="93" name="Shape 93"/>
          <p:cNvSpPr txBox="1"/>
          <p:nvPr/>
        </p:nvSpPr>
        <p:spPr>
          <a:xfrm>
            <a:off x="-373225" y="3675950"/>
            <a:ext cx="43195200" cy="1707000"/>
          </a:xfrm>
          <a:prstGeom prst="rect">
            <a:avLst/>
          </a:prstGeom>
          <a:noFill/>
          <a:ln>
            <a:noFill/>
          </a:ln>
        </p:spPr>
        <p:txBody>
          <a:bodyPr lIns="91425" tIns="91425" rIns="91425" bIns="91425" anchor="t" anchorCtr="0">
            <a:noAutofit/>
          </a:bodyPr>
          <a:lstStyle/>
          <a:p>
            <a:pPr lvl="0" algn="ctr"/>
            <a:r>
              <a:rPr lang="en-US" sz="4700" dirty="0">
                <a:solidFill>
                  <a:schemeClr val="dk1"/>
                </a:solidFill>
                <a:latin typeface="Times New Roman"/>
                <a:ea typeface="Times New Roman"/>
                <a:cs typeface="Times New Roman"/>
                <a:sym typeface="Times New Roman"/>
              </a:rPr>
              <a:t>Jessica Fong Ng</a:t>
            </a:r>
            <a:r>
              <a:rPr lang="en-US" sz="4700" baseline="30000" dirty="0">
                <a:solidFill>
                  <a:schemeClr val="dk1"/>
                </a:solidFill>
                <a:latin typeface="Times New Roman"/>
                <a:ea typeface="Times New Roman"/>
                <a:cs typeface="Times New Roman"/>
                <a:sym typeface="Times New Roman"/>
              </a:rPr>
              <a:t>1</a:t>
            </a:r>
            <a:r>
              <a:rPr lang="en-US" sz="4700" dirty="0">
                <a:solidFill>
                  <a:schemeClr val="dk1"/>
                </a:solidFill>
                <a:latin typeface="Times New Roman"/>
                <a:ea typeface="Times New Roman"/>
                <a:cs typeface="Times New Roman"/>
                <a:sym typeface="Times New Roman"/>
              </a:rPr>
              <a:t>, </a:t>
            </a:r>
            <a:r>
              <a:rPr lang="en-US" sz="4700" dirty="0" err="1">
                <a:solidFill>
                  <a:schemeClr val="dk1"/>
                </a:solidFill>
                <a:latin typeface="Times New Roman"/>
                <a:ea typeface="Times New Roman"/>
                <a:cs typeface="Times New Roman"/>
                <a:sym typeface="Times New Roman"/>
              </a:rPr>
              <a:t>Lina</a:t>
            </a:r>
            <a:r>
              <a:rPr lang="en-US" sz="4700" dirty="0">
                <a:solidFill>
                  <a:schemeClr val="dk1"/>
                </a:solidFill>
                <a:latin typeface="Times New Roman"/>
                <a:ea typeface="Times New Roman"/>
                <a:cs typeface="Times New Roman"/>
                <a:sym typeface="Times New Roman"/>
              </a:rPr>
              <a:t> Liu</a:t>
            </a:r>
            <a:r>
              <a:rPr lang="en-US" sz="4700" baseline="30000" dirty="0">
                <a:solidFill>
                  <a:schemeClr val="dk1"/>
                </a:solidFill>
                <a:latin typeface="Times New Roman"/>
                <a:ea typeface="Times New Roman"/>
                <a:cs typeface="Times New Roman"/>
                <a:sym typeface="Times New Roman"/>
              </a:rPr>
              <a:t>2</a:t>
            </a:r>
            <a:r>
              <a:rPr lang="en-US" sz="4700" dirty="0" smtClean="0">
                <a:solidFill>
                  <a:schemeClr val="dk1"/>
                </a:solidFill>
                <a:latin typeface="Times New Roman"/>
                <a:ea typeface="Times New Roman"/>
                <a:cs typeface="Times New Roman"/>
                <a:sym typeface="Times New Roman"/>
              </a:rPr>
              <a:t>, </a:t>
            </a:r>
            <a:r>
              <a:rPr lang="en-US" sz="4700" dirty="0">
                <a:solidFill>
                  <a:schemeClr val="dk1"/>
                </a:solidFill>
                <a:latin typeface="Times New Roman"/>
                <a:ea typeface="Times New Roman"/>
                <a:cs typeface="Times New Roman"/>
                <a:sym typeface="Times New Roman"/>
              </a:rPr>
              <a:t>Nathan </a:t>
            </a:r>
            <a:r>
              <a:rPr lang="en-US" sz="4700" dirty="0" smtClean="0">
                <a:solidFill>
                  <a:schemeClr val="dk1"/>
                </a:solidFill>
                <a:latin typeface="Times New Roman"/>
                <a:ea typeface="Times New Roman"/>
                <a:cs typeface="Times New Roman"/>
                <a:sym typeface="Times New Roman"/>
              </a:rPr>
              <a:t>Morris</a:t>
            </a:r>
            <a:r>
              <a:rPr lang="en-US" sz="4700" baseline="30000" dirty="0" smtClean="0">
                <a:solidFill>
                  <a:schemeClr val="dk1"/>
                </a:solidFill>
                <a:latin typeface="Times New Roman"/>
                <a:ea typeface="Times New Roman"/>
                <a:cs typeface="Times New Roman"/>
                <a:sym typeface="Times New Roman"/>
              </a:rPr>
              <a:t>3,4</a:t>
            </a:r>
            <a:r>
              <a:rPr lang="en-US" sz="4700" dirty="0" smtClean="0">
                <a:solidFill>
                  <a:schemeClr val="dk1"/>
                </a:solidFill>
                <a:latin typeface="Times New Roman"/>
                <a:ea typeface="Times New Roman"/>
                <a:cs typeface="Times New Roman"/>
                <a:sym typeface="Times New Roman"/>
              </a:rPr>
              <a:t>, </a:t>
            </a:r>
            <a:r>
              <a:rPr lang="en-US" sz="4700" dirty="0">
                <a:solidFill>
                  <a:schemeClr val="dk1"/>
                </a:solidFill>
                <a:latin typeface="Times New Roman"/>
                <a:ea typeface="Times New Roman"/>
                <a:cs typeface="Times New Roman"/>
                <a:sym typeface="Times New Roman"/>
              </a:rPr>
              <a:t>Sam Chew </a:t>
            </a:r>
            <a:r>
              <a:rPr lang="en-US" sz="4700" dirty="0" smtClean="0">
                <a:solidFill>
                  <a:schemeClr val="dk1"/>
                </a:solidFill>
                <a:latin typeface="Times New Roman"/>
                <a:ea typeface="Times New Roman"/>
                <a:cs typeface="Times New Roman"/>
                <a:sym typeface="Times New Roman"/>
              </a:rPr>
              <a:t>Chin</a:t>
            </a:r>
            <a:r>
              <a:rPr lang="en-US" sz="4700" baseline="30000" dirty="0" smtClean="0">
                <a:solidFill>
                  <a:schemeClr val="dk1"/>
                </a:solidFill>
                <a:latin typeface="Times New Roman"/>
                <a:ea typeface="Times New Roman"/>
                <a:cs typeface="Times New Roman"/>
                <a:sym typeface="Times New Roman"/>
              </a:rPr>
              <a:t>3,4</a:t>
            </a:r>
            <a:r>
              <a:rPr lang="en-US" sz="4700" dirty="0" smtClean="0">
                <a:solidFill>
                  <a:schemeClr val="dk1"/>
                </a:solidFill>
                <a:latin typeface="Times New Roman"/>
                <a:ea typeface="Times New Roman"/>
                <a:cs typeface="Times New Roman"/>
                <a:sym typeface="Times New Roman"/>
              </a:rPr>
              <a:t>,</a:t>
            </a:r>
            <a:r>
              <a:rPr lang="en-US" sz="4700" baseline="30000" dirty="0" smtClean="0">
                <a:solidFill>
                  <a:schemeClr val="dk1"/>
                </a:solidFill>
                <a:latin typeface="Times New Roman"/>
                <a:ea typeface="Times New Roman"/>
                <a:cs typeface="Times New Roman"/>
                <a:sym typeface="Times New Roman"/>
              </a:rPr>
              <a:t> </a:t>
            </a:r>
            <a:r>
              <a:rPr lang="en-US" sz="4700" dirty="0" smtClean="0">
                <a:solidFill>
                  <a:schemeClr val="dk1"/>
                </a:solidFill>
                <a:latin typeface="Times New Roman"/>
                <a:ea typeface="Times New Roman"/>
                <a:cs typeface="Times New Roman"/>
                <a:sym typeface="Times New Roman"/>
              </a:rPr>
              <a:t>Elizabeth Alter</a:t>
            </a:r>
            <a:r>
              <a:rPr lang="en-US" sz="4700" baseline="30000" dirty="0" smtClean="0">
                <a:solidFill>
                  <a:schemeClr val="dk1"/>
                </a:solidFill>
                <a:latin typeface="Times New Roman"/>
                <a:ea typeface="Times New Roman"/>
                <a:cs typeface="Times New Roman"/>
                <a:sym typeface="Times New Roman"/>
              </a:rPr>
              <a:t>3,4,5</a:t>
            </a:r>
            <a:endParaRPr lang="en-US" sz="4700" baseline="30000" dirty="0">
              <a:solidFill>
                <a:schemeClr val="dk1"/>
              </a:solidFill>
              <a:latin typeface="Times New Roman"/>
              <a:ea typeface="Times New Roman"/>
              <a:cs typeface="Times New Roman"/>
              <a:sym typeface="Times New Roman"/>
            </a:endParaRPr>
          </a:p>
          <a:p>
            <a:pPr lvl="0" algn="ctr" rtl="0">
              <a:spcBef>
                <a:spcPts val="0"/>
              </a:spcBef>
              <a:buClr>
                <a:schemeClr val="dk1"/>
              </a:buClr>
              <a:buSzPct val="36666"/>
              <a:buFont typeface="Arial"/>
              <a:buNone/>
            </a:pPr>
            <a:r>
              <a:rPr lang="en-US" sz="3000" baseline="30000" dirty="0">
                <a:solidFill>
                  <a:schemeClr val="dk1"/>
                </a:solidFill>
                <a:latin typeface="Times New Roman"/>
                <a:ea typeface="Times New Roman"/>
                <a:cs typeface="Times New Roman"/>
                <a:sym typeface="Times New Roman"/>
              </a:rPr>
              <a:t>1</a:t>
            </a:r>
            <a:r>
              <a:rPr lang="en-US" sz="3000" dirty="0">
                <a:solidFill>
                  <a:schemeClr val="dk1"/>
                </a:solidFill>
                <a:latin typeface="Times New Roman"/>
                <a:ea typeface="Times New Roman"/>
                <a:cs typeface="Times New Roman"/>
                <a:sym typeface="Times New Roman"/>
              </a:rPr>
              <a:t>High School for Construction Trades, Engineering and Architecture, </a:t>
            </a:r>
            <a:r>
              <a:rPr lang="en-US" sz="3000" baseline="30000" dirty="0">
                <a:solidFill>
                  <a:schemeClr val="dk1"/>
                </a:solidFill>
                <a:latin typeface="Times New Roman"/>
                <a:ea typeface="Times New Roman"/>
                <a:cs typeface="Times New Roman"/>
                <a:sym typeface="Times New Roman"/>
              </a:rPr>
              <a:t>2</a:t>
            </a:r>
            <a:r>
              <a:rPr lang="en-US" sz="3000" dirty="0">
                <a:solidFill>
                  <a:schemeClr val="dk1"/>
                </a:solidFill>
                <a:latin typeface="Times New Roman"/>
                <a:ea typeface="Times New Roman"/>
                <a:cs typeface="Times New Roman"/>
                <a:sym typeface="Times New Roman"/>
              </a:rPr>
              <a:t>Manhattan Center for Science and Mathematics, </a:t>
            </a:r>
            <a:r>
              <a:rPr lang="en-US" sz="3000" baseline="30000" dirty="0">
                <a:solidFill>
                  <a:schemeClr val="dk1"/>
                </a:solidFill>
                <a:latin typeface="Times New Roman"/>
                <a:ea typeface="Times New Roman"/>
                <a:cs typeface="Times New Roman"/>
                <a:sym typeface="Times New Roman"/>
              </a:rPr>
              <a:t>3</a:t>
            </a:r>
            <a:r>
              <a:rPr lang="en-US" sz="3000" dirty="0" smtClean="0">
                <a:solidFill>
                  <a:schemeClr val="dk1"/>
                </a:solidFill>
                <a:latin typeface="Times New Roman"/>
                <a:ea typeface="Times New Roman"/>
                <a:cs typeface="Times New Roman"/>
                <a:sym typeface="Times New Roman"/>
              </a:rPr>
              <a:t>York College, </a:t>
            </a:r>
            <a:r>
              <a:rPr lang="en-US" sz="3000" baseline="30000" dirty="0" smtClean="0">
                <a:solidFill>
                  <a:schemeClr val="dk1"/>
                </a:solidFill>
                <a:latin typeface="Times New Roman"/>
                <a:ea typeface="Times New Roman"/>
                <a:cs typeface="Times New Roman"/>
                <a:sym typeface="Times New Roman"/>
              </a:rPr>
              <a:t>4</a:t>
            </a:r>
            <a:r>
              <a:rPr lang="en-US" sz="3000" dirty="0" smtClean="0">
                <a:solidFill>
                  <a:schemeClr val="dk1"/>
                </a:solidFill>
                <a:latin typeface="Times New Roman"/>
                <a:ea typeface="Times New Roman"/>
                <a:cs typeface="Times New Roman"/>
                <a:sym typeface="Times New Roman"/>
              </a:rPr>
              <a:t>CUNY Graduate Center, </a:t>
            </a:r>
            <a:r>
              <a:rPr lang="en-US" sz="3000" baseline="30000" dirty="0" smtClean="0">
                <a:solidFill>
                  <a:schemeClr val="dk1"/>
                </a:solidFill>
                <a:latin typeface="Times New Roman"/>
                <a:ea typeface="Times New Roman"/>
                <a:cs typeface="Times New Roman"/>
                <a:sym typeface="Times New Roman"/>
              </a:rPr>
              <a:t>5</a:t>
            </a:r>
            <a:r>
              <a:rPr lang="en-US" sz="3000" dirty="0" smtClean="0">
                <a:solidFill>
                  <a:schemeClr val="dk1"/>
                </a:solidFill>
                <a:latin typeface="Times New Roman"/>
                <a:ea typeface="Times New Roman"/>
                <a:cs typeface="Times New Roman"/>
                <a:sym typeface="Times New Roman"/>
              </a:rPr>
              <a:t>American Museum of Natural History, </a:t>
            </a:r>
            <a:r>
              <a:rPr lang="en-US" sz="3000" dirty="0" err="1" smtClean="0">
                <a:solidFill>
                  <a:schemeClr val="dk1"/>
                </a:solidFill>
                <a:latin typeface="Times New Roman"/>
                <a:ea typeface="Times New Roman"/>
                <a:cs typeface="Times New Roman"/>
                <a:sym typeface="Times New Roman"/>
              </a:rPr>
              <a:t>Sackler</a:t>
            </a:r>
            <a:r>
              <a:rPr lang="en-US" sz="3000" dirty="0" smtClean="0">
                <a:solidFill>
                  <a:schemeClr val="dk1"/>
                </a:solidFill>
                <a:latin typeface="Times New Roman"/>
                <a:ea typeface="Times New Roman"/>
                <a:cs typeface="Times New Roman"/>
                <a:sym typeface="Times New Roman"/>
              </a:rPr>
              <a:t> Institute for Comparative Genomics</a:t>
            </a:r>
            <a:endParaRPr lang="en-US" sz="3000" dirty="0">
              <a:solidFill>
                <a:schemeClr val="dk1"/>
              </a:solidFill>
              <a:latin typeface="Times New Roman"/>
              <a:ea typeface="Times New Roman"/>
              <a:cs typeface="Times New Roman"/>
              <a:sym typeface="Times New Roman"/>
            </a:endParaRPr>
          </a:p>
          <a:p>
            <a:pPr lvl="0" rtl="0">
              <a:spcBef>
                <a:spcPts val="0"/>
              </a:spcBef>
              <a:buClr>
                <a:schemeClr val="dk1"/>
              </a:buClr>
              <a:buFont typeface="Arial"/>
              <a:buNone/>
            </a:pPr>
            <a:endParaRPr sz="1200" baseline="30000" dirty="0">
              <a:solidFill>
                <a:schemeClr val="dk1"/>
              </a:solidFill>
              <a:latin typeface="Times New Roman"/>
              <a:ea typeface="Times New Roman"/>
              <a:cs typeface="Times New Roman"/>
              <a:sym typeface="Times New Roman"/>
            </a:endParaRPr>
          </a:p>
          <a:p>
            <a:pPr lvl="0">
              <a:spcBef>
                <a:spcPts val="0"/>
              </a:spcBef>
              <a:buNone/>
            </a:pPr>
            <a:endParaRPr dirty="0"/>
          </a:p>
        </p:txBody>
      </p:sp>
      <p:sp>
        <p:nvSpPr>
          <p:cNvPr id="94" name="Shape 94"/>
          <p:cNvSpPr txBox="1"/>
          <p:nvPr/>
        </p:nvSpPr>
        <p:spPr>
          <a:xfrm>
            <a:off x="348000" y="5173750"/>
            <a:ext cx="13176300" cy="68703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4500" b="1" dirty="0">
                <a:solidFill>
                  <a:schemeClr val="dk1"/>
                </a:solidFill>
                <a:latin typeface="Times New Roman"/>
                <a:ea typeface="Times New Roman"/>
                <a:cs typeface="Times New Roman"/>
                <a:sym typeface="Times New Roman"/>
              </a:rPr>
              <a:t>Abstract</a:t>
            </a:r>
            <a:r>
              <a:rPr lang="en-US" sz="4500" dirty="0">
                <a:solidFill>
                  <a:schemeClr val="dk1"/>
                </a:solidFill>
                <a:latin typeface="Times New Roman"/>
                <a:ea typeface="Times New Roman"/>
                <a:cs typeface="Times New Roman"/>
                <a:sym typeface="Times New Roman"/>
              </a:rPr>
              <a:t>                                   </a:t>
            </a:r>
          </a:p>
          <a:p>
            <a:pPr marL="0" marR="0" lvl="0" indent="-69850" rtl="0">
              <a:lnSpc>
                <a:spcPct val="100000"/>
              </a:lnSpc>
              <a:spcBef>
                <a:spcPts val="0"/>
              </a:spcBef>
              <a:spcAft>
                <a:spcPts val="0"/>
              </a:spcAft>
              <a:buClr>
                <a:srgbClr val="000000"/>
              </a:buClr>
              <a:buSzPct val="27500"/>
              <a:buFont typeface="Arial"/>
              <a:buNone/>
            </a:pPr>
            <a:r>
              <a:rPr lang="en-US" sz="4000" dirty="0">
                <a:solidFill>
                  <a:schemeClr val="dk1"/>
                </a:solidFill>
                <a:latin typeface="Times New Roman"/>
                <a:ea typeface="Times New Roman"/>
                <a:cs typeface="Times New Roman"/>
                <a:sym typeface="Times New Roman"/>
              </a:rPr>
              <a:t> </a:t>
            </a:r>
            <a:r>
              <a:rPr lang="en-US" sz="3500" dirty="0">
                <a:solidFill>
                  <a:schemeClr val="dk1"/>
                </a:solidFill>
                <a:latin typeface="Times New Roman"/>
                <a:ea typeface="Times New Roman"/>
                <a:cs typeface="Times New Roman"/>
                <a:sym typeface="Times New Roman"/>
              </a:rPr>
              <a:t>    Our project focused on building a system of DNA barcodes for the fish species in the Bronx River for further environmental research. We collected 11 samples and used two specific </a:t>
            </a:r>
            <a:r>
              <a:rPr lang="en-US" sz="3500" dirty="0" smtClean="0">
                <a:solidFill>
                  <a:schemeClr val="dk1"/>
                </a:solidFill>
                <a:latin typeface="Times New Roman"/>
                <a:ea typeface="Times New Roman"/>
                <a:cs typeface="Times New Roman"/>
                <a:sym typeface="Times New Roman"/>
              </a:rPr>
              <a:t>primer sets </a:t>
            </a:r>
            <a:r>
              <a:rPr lang="en-US" sz="3500" dirty="0">
                <a:solidFill>
                  <a:schemeClr val="dk1"/>
                </a:solidFill>
                <a:latin typeface="Times New Roman"/>
                <a:ea typeface="Times New Roman"/>
                <a:cs typeface="Times New Roman"/>
                <a:sym typeface="Times New Roman"/>
              </a:rPr>
              <a:t>to target two mitochondrial loci, one on the COI gene and one in the 12S locus to amplify the DNA of our samples. 10 out of 11 samples were sent to sequence, however only 6 samples had high quality DNA sequences that can be used for identification. This project can benefit scientists interested in exploring the fish species or the biodiversity in the Bronx River. Our </a:t>
            </a:r>
            <a:r>
              <a:rPr lang="en-US" sz="3500" dirty="0" smtClean="0">
                <a:solidFill>
                  <a:schemeClr val="dk1"/>
                </a:solidFill>
                <a:latin typeface="Times New Roman"/>
                <a:ea typeface="Times New Roman"/>
                <a:cs typeface="Times New Roman"/>
                <a:sym typeface="Times New Roman"/>
              </a:rPr>
              <a:t>follow-up </a:t>
            </a:r>
            <a:r>
              <a:rPr lang="en-US" sz="3500" dirty="0">
                <a:solidFill>
                  <a:schemeClr val="dk1"/>
                </a:solidFill>
                <a:latin typeface="Times New Roman"/>
                <a:ea typeface="Times New Roman"/>
                <a:cs typeface="Times New Roman"/>
                <a:sym typeface="Times New Roman"/>
              </a:rPr>
              <a:t>project focuses on completing the DNA barcode data for the all fishes Bronx River and reporting new DNA sequences to the NCBI </a:t>
            </a:r>
            <a:r>
              <a:rPr lang="en-US" sz="3500" dirty="0" smtClean="0">
                <a:solidFill>
                  <a:schemeClr val="dk1"/>
                </a:solidFill>
                <a:latin typeface="Times New Roman"/>
                <a:ea typeface="Times New Roman"/>
                <a:cs typeface="Times New Roman"/>
                <a:sym typeface="Times New Roman"/>
              </a:rPr>
              <a:t>database.</a:t>
            </a:r>
            <a:r>
              <a:rPr lang="en-US" sz="3700" dirty="0">
                <a:solidFill>
                  <a:schemeClr val="dk1"/>
                </a:solidFill>
                <a:latin typeface="Times New Roman"/>
                <a:ea typeface="Times New Roman"/>
                <a:cs typeface="Times New Roman"/>
                <a:sym typeface="Times New Roman"/>
              </a:rPr>
              <a:t/>
            </a:r>
            <a:br>
              <a:rPr lang="en-US" sz="3700" dirty="0">
                <a:solidFill>
                  <a:schemeClr val="dk1"/>
                </a:solidFill>
                <a:latin typeface="Times New Roman"/>
                <a:ea typeface="Times New Roman"/>
                <a:cs typeface="Times New Roman"/>
                <a:sym typeface="Times New Roman"/>
              </a:rPr>
            </a:br>
            <a:endParaRPr lang="en-US" sz="3700" dirty="0">
              <a:solidFill>
                <a:schemeClr val="dk1"/>
              </a:solidFill>
              <a:latin typeface="Times New Roman"/>
              <a:ea typeface="Times New Roman"/>
              <a:cs typeface="Times New Roman"/>
              <a:sym typeface="Times New Roman"/>
            </a:endParaRPr>
          </a:p>
        </p:txBody>
      </p:sp>
      <p:sp>
        <p:nvSpPr>
          <p:cNvPr id="95" name="Shape 95"/>
          <p:cNvSpPr txBox="1"/>
          <p:nvPr/>
        </p:nvSpPr>
        <p:spPr>
          <a:xfrm>
            <a:off x="348000" y="12301600"/>
            <a:ext cx="13176300" cy="10598100"/>
          </a:xfrm>
          <a:prstGeom prst="rect">
            <a:avLst/>
          </a:prstGeom>
          <a:solidFill>
            <a:srgbClr val="FFFFFF"/>
          </a:solidFill>
          <a:ln>
            <a:noFill/>
          </a:ln>
        </p:spPr>
        <p:txBody>
          <a:bodyPr lIns="91425" tIns="45700" rIns="91425" bIns="45700" anchor="b" anchorCtr="0">
            <a:noAutofit/>
          </a:bodyPr>
          <a:lstStyle/>
          <a:p>
            <a:pPr marL="0" marR="0" lvl="0" indent="0" algn="ctr" rtl="0">
              <a:spcBef>
                <a:spcPts val="600"/>
              </a:spcBef>
              <a:buSzPct val="25000"/>
              <a:buNone/>
            </a:pPr>
            <a:r>
              <a:rPr lang="en-US" sz="4500" b="1" dirty="0">
                <a:solidFill>
                  <a:schemeClr val="dk1"/>
                </a:solidFill>
                <a:latin typeface="Times New Roman"/>
                <a:ea typeface="Times New Roman"/>
                <a:cs typeface="Times New Roman"/>
                <a:sym typeface="Times New Roman"/>
              </a:rPr>
              <a:t>Introduction</a:t>
            </a:r>
            <a:r>
              <a:rPr lang="en-US" sz="4500" dirty="0">
                <a:solidFill>
                  <a:schemeClr val="dk1"/>
                </a:solidFill>
                <a:latin typeface="Times New Roman"/>
                <a:ea typeface="Times New Roman"/>
                <a:cs typeface="Times New Roman"/>
                <a:sym typeface="Times New Roman"/>
              </a:rPr>
              <a:t> </a:t>
            </a:r>
          </a:p>
          <a:p>
            <a:pPr marL="914400" lvl="0" indent="-450850" rtl="0">
              <a:lnSpc>
                <a:spcPct val="100000"/>
              </a:lnSpc>
              <a:spcBef>
                <a:spcPts val="0"/>
              </a:spcBef>
              <a:buClr>
                <a:schemeClr val="dk1"/>
              </a:buClr>
              <a:buSzPct val="100000"/>
              <a:buFont typeface="Times New Roman"/>
              <a:buChar char="❖"/>
            </a:pPr>
            <a:r>
              <a:rPr lang="en-US" sz="3500" dirty="0">
                <a:solidFill>
                  <a:schemeClr val="dk1"/>
                </a:solidFill>
                <a:latin typeface="Times New Roman"/>
                <a:ea typeface="Times New Roman"/>
                <a:cs typeface="Times New Roman"/>
                <a:sym typeface="Times New Roman"/>
              </a:rPr>
              <a:t>The Bronx River is the only freshwater river in NYC, and it is an important location for </a:t>
            </a:r>
            <a:r>
              <a:rPr lang="en-US" sz="3500" dirty="0" smtClean="0">
                <a:solidFill>
                  <a:schemeClr val="dk1"/>
                </a:solidFill>
                <a:latin typeface="Times New Roman"/>
                <a:ea typeface="Times New Roman"/>
                <a:cs typeface="Times New Roman"/>
                <a:sym typeface="Times New Roman"/>
              </a:rPr>
              <a:t>aquatic species </a:t>
            </a:r>
            <a:r>
              <a:rPr lang="en-US" sz="3500" dirty="0">
                <a:solidFill>
                  <a:schemeClr val="dk1"/>
                </a:solidFill>
                <a:latin typeface="Times New Roman"/>
                <a:ea typeface="Times New Roman"/>
                <a:cs typeface="Times New Roman"/>
                <a:sym typeface="Times New Roman"/>
              </a:rPr>
              <a:t>to </a:t>
            </a:r>
            <a:r>
              <a:rPr lang="en-US" sz="3500" dirty="0" smtClean="0">
                <a:solidFill>
                  <a:schemeClr val="dk1"/>
                </a:solidFill>
                <a:latin typeface="Times New Roman"/>
                <a:ea typeface="Times New Roman"/>
                <a:cs typeface="Times New Roman"/>
                <a:sym typeface="Times New Roman"/>
              </a:rPr>
              <a:t>thrive; </a:t>
            </a:r>
            <a:r>
              <a:rPr lang="en-US" sz="3500" dirty="0">
                <a:solidFill>
                  <a:schemeClr val="dk1"/>
                </a:solidFill>
                <a:latin typeface="Times New Roman"/>
                <a:ea typeface="Times New Roman"/>
                <a:cs typeface="Times New Roman"/>
                <a:sym typeface="Times New Roman"/>
              </a:rPr>
              <a:t>however it has </a:t>
            </a:r>
            <a:r>
              <a:rPr lang="en-US" sz="3500" dirty="0" smtClean="0">
                <a:solidFill>
                  <a:schemeClr val="dk1"/>
                </a:solidFill>
                <a:latin typeface="Times New Roman"/>
                <a:ea typeface="Times New Roman"/>
                <a:cs typeface="Times New Roman"/>
                <a:sym typeface="Times New Roman"/>
              </a:rPr>
              <a:t>subjected to industrialization, </a:t>
            </a:r>
            <a:r>
              <a:rPr lang="en-US" sz="3500" dirty="0">
                <a:solidFill>
                  <a:schemeClr val="dk1"/>
                </a:solidFill>
                <a:latin typeface="Times New Roman"/>
                <a:ea typeface="Times New Roman"/>
                <a:cs typeface="Times New Roman"/>
                <a:sym typeface="Times New Roman"/>
              </a:rPr>
              <a:t>flood control and urbanization.</a:t>
            </a:r>
          </a:p>
          <a:p>
            <a:pPr marL="914400" marR="0" lvl="0" indent="-450850" algn="l" rtl="0">
              <a:lnSpc>
                <a:spcPct val="100000"/>
              </a:lnSpc>
              <a:spcBef>
                <a:spcPts val="600"/>
              </a:spcBef>
              <a:buClr>
                <a:schemeClr val="dk1"/>
              </a:buClr>
              <a:buSzPct val="100000"/>
              <a:buFont typeface="Times New Roman"/>
              <a:buChar char="❖"/>
            </a:pPr>
            <a:r>
              <a:rPr lang="en-US" sz="3500" dirty="0">
                <a:solidFill>
                  <a:schemeClr val="dk1"/>
                </a:solidFill>
                <a:latin typeface="Times New Roman"/>
                <a:ea typeface="Times New Roman"/>
                <a:cs typeface="Times New Roman"/>
                <a:sym typeface="Times New Roman"/>
              </a:rPr>
              <a:t>The most recent </a:t>
            </a:r>
            <a:r>
              <a:rPr lang="en-US" sz="3500" dirty="0" smtClean="0">
                <a:solidFill>
                  <a:schemeClr val="dk1"/>
                </a:solidFill>
                <a:latin typeface="Times New Roman"/>
                <a:ea typeface="Times New Roman"/>
                <a:cs typeface="Times New Roman"/>
                <a:sym typeface="Times New Roman"/>
              </a:rPr>
              <a:t>database </a:t>
            </a:r>
            <a:r>
              <a:rPr lang="en-US" sz="3500" dirty="0">
                <a:solidFill>
                  <a:schemeClr val="dk1"/>
                </a:solidFill>
                <a:latin typeface="Times New Roman"/>
                <a:ea typeface="Times New Roman"/>
                <a:cs typeface="Times New Roman"/>
                <a:sym typeface="Times New Roman"/>
              </a:rPr>
              <a:t>for </a:t>
            </a:r>
            <a:r>
              <a:rPr lang="en-US" sz="3500" dirty="0" smtClean="0">
                <a:solidFill>
                  <a:schemeClr val="dk1"/>
                </a:solidFill>
                <a:latin typeface="Times New Roman"/>
                <a:ea typeface="Times New Roman"/>
                <a:cs typeface="Times New Roman"/>
                <a:sym typeface="Times New Roman"/>
              </a:rPr>
              <a:t>aquatic </a:t>
            </a:r>
            <a:r>
              <a:rPr lang="en-US" sz="3500" dirty="0">
                <a:solidFill>
                  <a:schemeClr val="dk1"/>
                </a:solidFill>
                <a:latin typeface="Times New Roman"/>
                <a:ea typeface="Times New Roman"/>
                <a:cs typeface="Times New Roman"/>
                <a:sym typeface="Times New Roman"/>
              </a:rPr>
              <a:t>species in the Bronx River is </a:t>
            </a:r>
            <a:r>
              <a:rPr lang="en-US" sz="3500" dirty="0" smtClean="0">
                <a:solidFill>
                  <a:schemeClr val="dk1"/>
                </a:solidFill>
                <a:latin typeface="Times New Roman"/>
                <a:ea typeface="Times New Roman"/>
                <a:cs typeface="Times New Roman"/>
                <a:sym typeface="Times New Roman"/>
              </a:rPr>
              <a:t>from </a:t>
            </a:r>
            <a:r>
              <a:rPr lang="en-US" sz="3500" dirty="0">
                <a:solidFill>
                  <a:schemeClr val="dk1"/>
                </a:solidFill>
                <a:latin typeface="Times New Roman"/>
                <a:ea typeface="Times New Roman"/>
                <a:cs typeface="Times New Roman"/>
                <a:sym typeface="Times New Roman"/>
              </a:rPr>
              <a:t>2005. However, human intervention has caused </a:t>
            </a:r>
            <a:r>
              <a:rPr lang="en-US" sz="3500" dirty="0" smtClean="0">
                <a:solidFill>
                  <a:schemeClr val="dk1"/>
                </a:solidFill>
                <a:latin typeface="Times New Roman"/>
                <a:ea typeface="Times New Roman"/>
                <a:cs typeface="Times New Roman"/>
                <a:sym typeface="Times New Roman"/>
              </a:rPr>
              <a:t>degradation </a:t>
            </a:r>
            <a:r>
              <a:rPr lang="en-US" sz="3500" dirty="0">
                <a:solidFill>
                  <a:schemeClr val="dk1"/>
                </a:solidFill>
                <a:latin typeface="Times New Roman"/>
                <a:ea typeface="Times New Roman"/>
                <a:cs typeface="Times New Roman"/>
                <a:sym typeface="Times New Roman"/>
              </a:rPr>
              <a:t>in species diversity over time and research needs to be done </a:t>
            </a:r>
            <a:r>
              <a:rPr lang="en-US" sz="3500" dirty="0" smtClean="0">
                <a:solidFill>
                  <a:schemeClr val="dk1"/>
                </a:solidFill>
                <a:latin typeface="Times New Roman"/>
                <a:ea typeface="Times New Roman"/>
                <a:cs typeface="Times New Roman"/>
                <a:sym typeface="Times New Roman"/>
              </a:rPr>
              <a:t>to verify </a:t>
            </a:r>
            <a:r>
              <a:rPr lang="en-US" sz="3500" dirty="0">
                <a:solidFill>
                  <a:schemeClr val="dk1"/>
                </a:solidFill>
                <a:latin typeface="Times New Roman"/>
                <a:ea typeface="Times New Roman"/>
                <a:cs typeface="Times New Roman"/>
                <a:sym typeface="Times New Roman"/>
              </a:rPr>
              <a:t>the current species </a:t>
            </a:r>
            <a:r>
              <a:rPr lang="en-US" sz="3500" dirty="0" smtClean="0">
                <a:solidFill>
                  <a:schemeClr val="dk1"/>
                </a:solidFill>
                <a:latin typeface="Times New Roman"/>
                <a:ea typeface="Times New Roman"/>
                <a:cs typeface="Times New Roman"/>
                <a:sym typeface="Times New Roman"/>
              </a:rPr>
              <a:t>diversity. </a:t>
            </a:r>
            <a:endParaRPr lang="en-US" sz="3500" dirty="0">
              <a:solidFill>
                <a:schemeClr val="dk1"/>
              </a:solidFill>
              <a:latin typeface="Times New Roman"/>
              <a:ea typeface="Times New Roman"/>
              <a:cs typeface="Times New Roman"/>
              <a:sym typeface="Times New Roman"/>
            </a:endParaRPr>
          </a:p>
          <a:p>
            <a:pPr marL="914400" lvl="0" indent="-450850" rtl="0">
              <a:lnSpc>
                <a:spcPct val="100000"/>
              </a:lnSpc>
              <a:spcBef>
                <a:spcPts val="0"/>
              </a:spcBef>
              <a:buClr>
                <a:schemeClr val="dk1"/>
              </a:buClr>
              <a:buSzPct val="100000"/>
              <a:buFont typeface="Times New Roman"/>
              <a:buChar char="❖"/>
            </a:pPr>
            <a:r>
              <a:rPr lang="en-US" sz="3500" dirty="0">
                <a:solidFill>
                  <a:schemeClr val="dk1"/>
                </a:solidFill>
                <a:latin typeface="Times New Roman"/>
                <a:ea typeface="Times New Roman"/>
                <a:cs typeface="Times New Roman"/>
                <a:sym typeface="Times New Roman"/>
              </a:rPr>
              <a:t>Utilizing </a:t>
            </a:r>
            <a:r>
              <a:rPr lang="en-US" sz="3500" dirty="0" smtClean="0">
                <a:solidFill>
                  <a:schemeClr val="dk1"/>
                </a:solidFill>
                <a:latin typeface="Times New Roman"/>
                <a:ea typeface="Times New Roman"/>
                <a:cs typeface="Times New Roman"/>
                <a:sym typeface="Times New Roman"/>
              </a:rPr>
              <a:t>genetic techniques </a:t>
            </a:r>
            <a:r>
              <a:rPr lang="en-US" sz="3500" dirty="0">
                <a:solidFill>
                  <a:schemeClr val="dk1"/>
                </a:solidFill>
                <a:latin typeface="Times New Roman"/>
                <a:ea typeface="Times New Roman"/>
                <a:cs typeface="Times New Roman"/>
                <a:sym typeface="Times New Roman"/>
              </a:rPr>
              <a:t>for identification of species, DNA barcodes, we </a:t>
            </a:r>
            <a:r>
              <a:rPr lang="en-US" sz="3500" dirty="0" smtClean="0">
                <a:solidFill>
                  <a:schemeClr val="dk1"/>
                </a:solidFill>
                <a:latin typeface="Times New Roman"/>
                <a:ea typeface="Times New Roman"/>
                <a:cs typeface="Times New Roman"/>
                <a:sym typeface="Times New Roman"/>
              </a:rPr>
              <a:t>created specific </a:t>
            </a:r>
            <a:r>
              <a:rPr lang="en-US" sz="3500" dirty="0">
                <a:solidFill>
                  <a:schemeClr val="dk1"/>
                </a:solidFill>
                <a:latin typeface="Times New Roman"/>
                <a:ea typeface="Times New Roman"/>
                <a:cs typeface="Times New Roman"/>
                <a:sym typeface="Times New Roman"/>
              </a:rPr>
              <a:t>genetic identification </a:t>
            </a:r>
            <a:r>
              <a:rPr lang="en-US" sz="3500" dirty="0" smtClean="0">
                <a:solidFill>
                  <a:schemeClr val="dk1"/>
                </a:solidFill>
                <a:latin typeface="Times New Roman"/>
                <a:ea typeface="Times New Roman"/>
                <a:cs typeface="Times New Roman"/>
                <a:sym typeface="Times New Roman"/>
              </a:rPr>
              <a:t>markers </a:t>
            </a:r>
            <a:r>
              <a:rPr lang="en-US" sz="3500" dirty="0">
                <a:solidFill>
                  <a:schemeClr val="dk1"/>
                </a:solidFill>
                <a:latin typeface="Times New Roman"/>
                <a:ea typeface="Times New Roman"/>
                <a:cs typeface="Times New Roman"/>
                <a:sym typeface="Times New Roman"/>
              </a:rPr>
              <a:t>for each individual species using a DNA sequence that is approximately 700 nucleotides in length. </a:t>
            </a:r>
          </a:p>
          <a:p>
            <a:pPr marL="914400" lvl="0" indent="-450850" rtl="0">
              <a:lnSpc>
                <a:spcPct val="100000"/>
              </a:lnSpc>
              <a:spcBef>
                <a:spcPts val="0"/>
              </a:spcBef>
              <a:buClr>
                <a:schemeClr val="dk1"/>
              </a:buClr>
              <a:buSzPct val="100000"/>
              <a:buFont typeface="Times New Roman"/>
              <a:buChar char="❖"/>
            </a:pPr>
            <a:r>
              <a:rPr lang="en-US" sz="3500" dirty="0">
                <a:solidFill>
                  <a:schemeClr val="dk1"/>
                </a:solidFill>
                <a:latin typeface="Times New Roman"/>
                <a:ea typeface="Times New Roman"/>
                <a:cs typeface="Times New Roman"/>
                <a:sym typeface="Times New Roman"/>
              </a:rPr>
              <a:t>For this project, we used a two primers targeting the region of the mitochondrial gene coding for </a:t>
            </a:r>
            <a:r>
              <a:rPr lang="en-US" sz="3500" i="1" dirty="0">
                <a:solidFill>
                  <a:schemeClr val="dk1"/>
                </a:solidFill>
                <a:latin typeface="Times New Roman"/>
                <a:ea typeface="Times New Roman"/>
                <a:cs typeface="Times New Roman"/>
                <a:sym typeface="Times New Roman"/>
              </a:rPr>
              <a:t>cytochrome c oxidase subunit 1 (COI) </a:t>
            </a:r>
            <a:r>
              <a:rPr lang="en-US" sz="3500" dirty="0">
                <a:solidFill>
                  <a:schemeClr val="dk1"/>
                </a:solidFill>
                <a:latin typeface="Times New Roman"/>
                <a:ea typeface="Times New Roman"/>
                <a:cs typeface="Times New Roman"/>
                <a:sym typeface="Times New Roman"/>
              </a:rPr>
              <a:t>and a locus at the </a:t>
            </a:r>
            <a:r>
              <a:rPr lang="en-US" sz="3500" i="1" dirty="0" smtClean="0">
                <a:solidFill>
                  <a:schemeClr val="dk1"/>
                </a:solidFill>
                <a:latin typeface="Times New Roman"/>
                <a:ea typeface="Times New Roman"/>
                <a:cs typeface="Times New Roman"/>
                <a:sym typeface="Times New Roman"/>
              </a:rPr>
              <a:t>12S</a:t>
            </a:r>
            <a:r>
              <a:rPr lang="en-US" sz="3500" dirty="0" smtClean="0">
                <a:solidFill>
                  <a:schemeClr val="dk1"/>
                </a:solidFill>
                <a:latin typeface="Times New Roman"/>
                <a:ea typeface="Times New Roman"/>
                <a:cs typeface="Times New Roman"/>
                <a:sym typeface="Times New Roman"/>
              </a:rPr>
              <a:t> </a:t>
            </a:r>
            <a:r>
              <a:rPr lang="en-US" sz="3500" dirty="0">
                <a:solidFill>
                  <a:schemeClr val="dk1"/>
                </a:solidFill>
                <a:latin typeface="Times New Roman"/>
                <a:ea typeface="Times New Roman"/>
                <a:cs typeface="Times New Roman"/>
                <a:sym typeface="Times New Roman"/>
              </a:rPr>
              <a:t>gene. </a:t>
            </a:r>
          </a:p>
          <a:p>
            <a:pPr marL="914400" lvl="0" indent="-450850" rtl="0">
              <a:lnSpc>
                <a:spcPct val="100000"/>
              </a:lnSpc>
              <a:spcBef>
                <a:spcPts val="0"/>
              </a:spcBef>
              <a:buClr>
                <a:schemeClr val="dk1"/>
              </a:buClr>
              <a:buSzPct val="100000"/>
              <a:buFont typeface="Times New Roman"/>
              <a:buChar char="❖"/>
            </a:pPr>
            <a:r>
              <a:rPr lang="en-US" sz="3500" dirty="0">
                <a:solidFill>
                  <a:schemeClr val="dk1"/>
                </a:solidFill>
                <a:latin typeface="Times New Roman"/>
                <a:ea typeface="Times New Roman"/>
                <a:cs typeface="Times New Roman"/>
                <a:sym typeface="Times New Roman"/>
              </a:rPr>
              <a:t>Our goal is to create a genetic identification for every species in the Bronx River using DNA barcode and discover new barcodes for species that have not been identified.  </a:t>
            </a:r>
          </a:p>
        </p:txBody>
      </p:sp>
      <p:pic>
        <p:nvPicPr>
          <p:cNvPr id="96" name="Shape 96"/>
          <p:cNvPicPr preferRelativeResize="0"/>
          <p:nvPr/>
        </p:nvPicPr>
        <p:blipFill>
          <a:blip r:embed="rId6">
            <a:alphaModFix/>
          </a:blip>
          <a:stretch>
            <a:fillRect/>
          </a:stretch>
        </p:blipFill>
        <p:spPr>
          <a:xfrm>
            <a:off x="37857450" y="5173737"/>
            <a:ext cx="5719874" cy="3482174"/>
          </a:xfrm>
          <a:prstGeom prst="rect">
            <a:avLst/>
          </a:prstGeom>
          <a:noFill/>
          <a:ln>
            <a:noFill/>
          </a:ln>
        </p:spPr>
      </p:pic>
      <p:pic>
        <p:nvPicPr>
          <p:cNvPr id="97" name="Shape 97"/>
          <p:cNvPicPr preferRelativeResize="0"/>
          <p:nvPr/>
        </p:nvPicPr>
        <p:blipFill>
          <a:blip r:embed="rId7">
            <a:alphaModFix/>
          </a:blip>
          <a:stretch>
            <a:fillRect/>
          </a:stretch>
        </p:blipFill>
        <p:spPr>
          <a:xfrm>
            <a:off x="37857450" y="16897342"/>
            <a:ext cx="5719874" cy="3482143"/>
          </a:xfrm>
          <a:prstGeom prst="rect">
            <a:avLst/>
          </a:prstGeom>
          <a:noFill/>
          <a:ln>
            <a:noFill/>
          </a:ln>
        </p:spPr>
      </p:pic>
      <p:pic>
        <p:nvPicPr>
          <p:cNvPr id="98" name="Shape 98"/>
          <p:cNvPicPr preferRelativeResize="0"/>
          <p:nvPr/>
        </p:nvPicPr>
        <p:blipFill>
          <a:blip r:embed="rId8">
            <a:alphaModFix/>
          </a:blip>
          <a:stretch>
            <a:fillRect/>
          </a:stretch>
        </p:blipFill>
        <p:spPr>
          <a:xfrm>
            <a:off x="37857550" y="9047242"/>
            <a:ext cx="5719875" cy="3482145"/>
          </a:xfrm>
          <a:prstGeom prst="rect">
            <a:avLst/>
          </a:prstGeom>
          <a:noFill/>
          <a:ln>
            <a:noFill/>
          </a:ln>
        </p:spPr>
      </p:pic>
      <p:pic>
        <p:nvPicPr>
          <p:cNvPr id="99" name="Shape 99"/>
          <p:cNvPicPr preferRelativeResize="0"/>
          <p:nvPr/>
        </p:nvPicPr>
        <p:blipFill>
          <a:blip r:embed="rId9">
            <a:alphaModFix/>
          </a:blip>
          <a:stretch>
            <a:fillRect/>
          </a:stretch>
        </p:blipFill>
        <p:spPr>
          <a:xfrm>
            <a:off x="37857454" y="12995968"/>
            <a:ext cx="5719714" cy="3482146"/>
          </a:xfrm>
          <a:prstGeom prst="rect">
            <a:avLst/>
          </a:prstGeom>
          <a:noFill/>
          <a:ln>
            <a:noFill/>
          </a:ln>
        </p:spPr>
      </p:pic>
      <p:pic>
        <p:nvPicPr>
          <p:cNvPr id="100" name="Shape 100"/>
          <p:cNvPicPr preferRelativeResize="0"/>
          <p:nvPr/>
        </p:nvPicPr>
        <p:blipFill>
          <a:blip r:embed="rId10">
            <a:alphaModFix/>
          </a:blip>
          <a:stretch>
            <a:fillRect/>
          </a:stretch>
        </p:blipFill>
        <p:spPr>
          <a:xfrm>
            <a:off x="20355550" y="6820624"/>
            <a:ext cx="6176049" cy="6298125"/>
          </a:xfrm>
          <a:prstGeom prst="rect">
            <a:avLst/>
          </a:prstGeom>
          <a:noFill/>
          <a:ln>
            <a:noFill/>
          </a:ln>
        </p:spPr>
      </p:pic>
      <p:pic>
        <p:nvPicPr>
          <p:cNvPr id="101" name="Shape 101" descr="Evolutionary Tree COI.png"/>
          <p:cNvPicPr preferRelativeResize="0"/>
          <p:nvPr/>
        </p:nvPicPr>
        <p:blipFill>
          <a:blip r:embed="rId11">
            <a:alphaModFix/>
          </a:blip>
          <a:stretch>
            <a:fillRect/>
          </a:stretch>
        </p:blipFill>
        <p:spPr>
          <a:xfrm>
            <a:off x="13952925" y="6820625"/>
            <a:ext cx="6298125" cy="6298125"/>
          </a:xfrm>
          <a:prstGeom prst="rect">
            <a:avLst/>
          </a:prstGeom>
          <a:noFill/>
          <a:ln>
            <a:noFill/>
          </a:ln>
        </p:spPr>
      </p:pic>
      <p:sp>
        <p:nvSpPr>
          <p:cNvPr id="102" name="Shape 102"/>
          <p:cNvSpPr txBox="1"/>
          <p:nvPr/>
        </p:nvSpPr>
        <p:spPr>
          <a:xfrm>
            <a:off x="13916550" y="6229400"/>
            <a:ext cx="6334500" cy="344700"/>
          </a:xfrm>
          <a:prstGeom prst="rect">
            <a:avLst/>
          </a:prstGeom>
          <a:noFill/>
          <a:ln>
            <a:noFill/>
          </a:ln>
        </p:spPr>
        <p:txBody>
          <a:bodyPr lIns="91425" tIns="91425" rIns="91425" bIns="91425" anchor="t" anchorCtr="0">
            <a:noAutofit/>
          </a:bodyPr>
          <a:lstStyle/>
          <a:p>
            <a:pPr lvl="0">
              <a:spcBef>
                <a:spcPts val="0"/>
              </a:spcBef>
              <a:buNone/>
            </a:pPr>
            <a:r>
              <a:rPr lang="en-US" sz="2000" i="1" dirty="0">
                <a:solidFill>
                  <a:schemeClr val="dk1"/>
                </a:solidFill>
                <a:latin typeface="Times New Roman"/>
                <a:ea typeface="Times New Roman"/>
                <a:cs typeface="Times New Roman"/>
                <a:sym typeface="Times New Roman"/>
              </a:rPr>
              <a:t>Image 1: Evolutionary Tree - </a:t>
            </a:r>
            <a:r>
              <a:rPr lang="en-US" sz="2000" i="1" dirty="0" err="1">
                <a:solidFill>
                  <a:schemeClr val="dk1"/>
                </a:solidFill>
                <a:latin typeface="Times New Roman"/>
                <a:ea typeface="Times New Roman"/>
                <a:cs typeface="Times New Roman"/>
                <a:sym typeface="Times New Roman"/>
              </a:rPr>
              <a:t>Neighbour</a:t>
            </a:r>
            <a:r>
              <a:rPr lang="en-US" sz="2000" i="1" dirty="0">
                <a:solidFill>
                  <a:schemeClr val="dk1"/>
                </a:solidFill>
                <a:latin typeface="Times New Roman"/>
                <a:ea typeface="Times New Roman"/>
                <a:cs typeface="Times New Roman"/>
                <a:sym typeface="Times New Roman"/>
              </a:rPr>
              <a:t> Joining (Using CO1 </a:t>
            </a:r>
            <a:r>
              <a:rPr lang="en-US" sz="2000" i="1" dirty="0" smtClean="0">
                <a:solidFill>
                  <a:schemeClr val="dk1"/>
                </a:solidFill>
                <a:latin typeface="Times New Roman"/>
                <a:ea typeface="Times New Roman"/>
                <a:cs typeface="Times New Roman"/>
                <a:sym typeface="Times New Roman"/>
              </a:rPr>
              <a:t>Primers)</a:t>
            </a:r>
            <a:endParaRPr lang="en-US" sz="2000" i="1" dirty="0">
              <a:solidFill>
                <a:schemeClr val="dk1"/>
              </a:solidFill>
              <a:latin typeface="Times New Roman"/>
              <a:ea typeface="Times New Roman"/>
              <a:cs typeface="Times New Roman"/>
              <a:sym typeface="Times New Roman"/>
            </a:endParaRPr>
          </a:p>
        </p:txBody>
      </p:sp>
      <p:sp>
        <p:nvSpPr>
          <p:cNvPr id="103" name="Shape 103"/>
          <p:cNvSpPr txBox="1"/>
          <p:nvPr/>
        </p:nvSpPr>
        <p:spPr>
          <a:xfrm>
            <a:off x="20355525" y="6348250"/>
            <a:ext cx="6176100" cy="4107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55000"/>
              <a:buFont typeface="Arial"/>
              <a:buNone/>
            </a:pPr>
            <a:r>
              <a:rPr lang="en-US" sz="2000" i="1" dirty="0">
                <a:solidFill>
                  <a:schemeClr val="dk1"/>
                </a:solidFill>
                <a:latin typeface="Times New Roman"/>
                <a:ea typeface="Times New Roman"/>
                <a:cs typeface="Times New Roman"/>
                <a:sym typeface="Times New Roman"/>
              </a:rPr>
              <a:t>Image 3: Evolutionary Tree (Using </a:t>
            </a:r>
            <a:r>
              <a:rPr lang="en-US" sz="2000" i="1" dirty="0" smtClean="0">
                <a:solidFill>
                  <a:schemeClr val="dk1"/>
                </a:solidFill>
                <a:latin typeface="Times New Roman"/>
                <a:ea typeface="Times New Roman"/>
                <a:cs typeface="Times New Roman"/>
                <a:sym typeface="Times New Roman"/>
              </a:rPr>
              <a:t>12S Primers)</a:t>
            </a:r>
            <a:endParaRPr lang="en-US" sz="2000" i="1" dirty="0">
              <a:solidFill>
                <a:schemeClr val="dk1"/>
              </a:solidFill>
              <a:latin typeface="Times New Roman"/>
              <a:ea typeface="Times New Roman"/>
              <a:cs typeface="Times New Roman"/>
              <a:sym typeface="Times New Roman"/>
            </a:endParaRPr>
          </a:p>
          <a:p>
            <a:pPr lvl="0">
              <a:spcBef>
                <a:spcPts val="0"/>
              </a:spcBef>
              <a:buNone/>
            </a:pPr>
            <a:endParaRPr sz="1800" dirty="0">
              <a:latin typeface="Times New Roman"/>
              <a:ea typeface="Times New Roman"/>
              <a:cs typeface="Times New Roman"/>
              <a:sym typeface="Times New Roman"/>
            </a:endParaRPr>
          </a:p>
        </p:txBody>
      </p:sp>
      <p:pic>
        <p:nvPicPr>
          <p:cNvPr id="104" name="Shape 104"/>
          <p:cNvPicPr preferRelativeResize="0"/>
          <p:nvPr/>
        </p:nvPicPr>
        <p:blipFill>
          <a:blip r:embed="rId12">
            <a:alphaModFix/>
          </a:blip>
          <a:stretch>
            <a:fillRect/>
          </a:stretch>
        </p:blipFill>
        <p:spPr>
          <a:xfrm>
            <a:off x="20355550" y="14175537"/>
            <a:ext cx="6176050" cy="1379249"/>
          </a:xfrm>
          <a:prstGeom prst="rect">
            <a:avLst/>
          </a:prstGeom>
          <a:noFill/>
          <a:ln>
            <a:noFill/>
          </a:ln>
        </p:spPr>
      </p:pic>
      <p:sp>
        <p:nvSpPr>
          <p:cNvPr id="105" name="Shape 105"/>
          <p:cNvSpPr txBox="1"/>
          <p:nvPr/>
        </p:nvSpPr>
        <p:spPr>
          <a:xfrm>
            <a:off x="20315825" y="13736225"/>
            <a:ext cx="6272700" cy="3447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800" i="1">
                <a:solidFill>
                  <a:schemeClr val="dk1"/>
                </a:solidFill>
                <a:latin typeface="Times New Roman"/>
                <a:ea typeface="Times New Roman"/>
                <a:cs typeface="Times New Roman"/>
                <a:sym typeface="Times New Roman"/>
              </a:rPr>
              <a:t>Image 4: Distance Chart- Neighbour Joining (Using S12 Primer)</a:t>
            </a:r>
          </a:p>
        </p:txBody>
      </p:sp>
      <p:pic>
        <p:nvPicPr>
          <p:cNvPr id="106" name="Shape 106"/>
          <p:cNvPicPr preferRelativeResize="0"/>
          <p:nvPr/>
        </p:nvPicPr>
        <p:blipFill>
          <a:blip r:embed="rId13">
            <a:alphaModFix/>
          </a:blip>
          <a:stretch>
            <a:fillRect/>
          </a:stretch>
        </p:blipFill>
        <p:spPr>
          <a:xfrm>
            <a:off x="13952925" y="14163364"/>
            <a:ext cx="6298124" cy="1379250"/>
          </a:xfrm>
          <a:prstGeom prst="rect">
            <a:avLst/>
          </a:prstGeom>
          <a:noFill/>
          <a:ln>
            <a:noFill/>
          </a:ln>
        </p:spPr>
      </p:pic>
      <p:sp>
        <p:nvSpPr>
          <p:cNvPr id="107" name="Shape 107"/>
          <p:cNvSpPr txBox="1"/>
          <p:nvPr/>
        </p:nvSpPr>
        <p:spPr>
          <a:xfrm>
            <a:off x="13941425" y="13736237"/>
            <a:ext cx="6414000" cy="3447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800" i="1">
                <a:solidFill>
                  <a:schemeClr val="dk1"/>
                </a:solidFill>
                <a:latin typeface="Times New Roman"/>
                <a:ea typeface="Times New Roman"/>
                <a:cs typeface="Times New Roman"/>
                <a:sym typeface="Times New Roman"/>
              </a:rPr>
              <a:t>Image 2: Distance Chart - Neighbour Joining (Using CO1 Primer)</a:t>
            </a:r>
          </a:p>
          <a:p>
            <a:pPr lvl="0" rtl="0">
              <a:lnSpc>
                <a:spcPct val="115000"/>
              </a:lnSpc>
              <a:spcBef>
                <a:spcPts val="0"/>
              </a:spcBef>
              <a:buNone/>
            </a:pPr>
            <a:endParaRPr sz="1800" i="1">
              <a:solidFill>
                <a:schemeClr val="dk1"/>
              </a:solidFill>
              <a:latin typeface="Times New Roman"/>
              <a:ea typeface="Times New Roman"/>
              <a:cs typeface="Times New Roman"/>
              <a:sym typeface="Times New Roman"/>
            </a:endParaRPr>
          </a:p>
        </p:txBody>
      </p:sp>
      <p:graphicFrame>
        <p:nvGraphicFramePr>
          <p:cNvPr id="108" name="Shape 108"/>
          <p:cNvGraphicFramePr/>
          <p:nvPr>
            <p:extLst>
              <p:ext uri="{D42A27DB-BD31-4B8C-83A1-F6EECF244321}">
                <p14:modId xmlns:p14="http://schemas.microsoft.com/office/powerpoint/2010/main" val="2465577855"/>
              </p:ext>
            </p:extLst>
          </p:nvPr>
        </p:nvGraphicFramePr>
        <p:xfrm>
          <a:off x="26636100" y="5769301"/>
          <a:ext cx="10805375" cy="4998947"/>
        </p:xfrm>
        <a:graphic>
          <a:graphicData uri="http://schemas.openxmlformats.org/drawingml/2006/table">
            <a:tbl>
              <a:tblPr>
                <a:noFill/>
                <a:tableStyleId>{16421CEC-31DB-4A08-80ED-CFA9375AB2E1}</a:tableStyleId>
              </a:tblPr>
              <a:tblGrid>
                <a:gridCol w="1903825"/>
                <a:gridCol w="5215550"/>
                <a:gridCol w="1814075"/>
                <a:gridCol w="1871925"/>
              </a:tblGrid>
              <a:tr h="433850">
                <a:tc>
                  <a:txBody>
                    <a:bodyPr/>
                    <a:lstStyle/>
                    <a:p>
                      <a:pPr marL="0" lvl="0" indent="0" rtl="0">
                        <a:lnSpc>
                          <a:spcPct val="115000"/>
                        </a:lnSpc>
                        <a:spcBef>
                          <a:spcPts val="0"/>
                        </a:spcBef>
                        <a:buNone/>
                      </a:pPr>
                      <a:r>
                        <a:rPr lang="en-US" sz="1800">
                          <a:latin typeface="Times New Roman"/>
                          <a:ea typeface="Times New Roman"/>
                          <a:cs typeface="Times New Roman"/>
                          <a:sym typeface="Times New Roman"/>
                        </a:rPr>
                        <a:t>Sample ID</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800"/>
                        <a:t>Sequence 5’ → 3’</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800">
                          <a:latin typeface="Times New Roman"/>
                          <a:ea typeface="Times New Roman"/>
                          <a:cs typeface="Times New Roman"/>
                          <a:sym typeface="Times New Roman"/>
                        </a:rPr>
                        <a:t>Common Name</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800">
                          <a:latin typeface="Times New Roman"/>
                          <a:ea typeface="Times New Roman"/>
                          <a:cs typeface="Times New Roman"/>
                          <a:sym typeface="Times New Roman"/>
                        </a:rPr>
                        <a:t>Scientific Name</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433850">
                <a:tc>
                  <a:txBody>
                    <a:bodyPr/>
                    <a:lstStyle/>
                    <a:p>
                      <a:pPr marL="0" lvl="0" indent="0" rtl="0">
                        <a:lnSpc>
                          <a:spcPct val="115000"/>
                        </a:lnSpc>
                        <a:spcBef>
                          <a:spcPts val="0"/>
                        </a:spcBef>
                        <a:buNone/>
                      </a:pPr>
                      <a:r>
                        <a:rPr lang="en-US" sz="1800">
                          <a:latin typeface="Times New Roman"/>
                          <a:ea typeface="Times New Roman"/>
                          <a:cs typeface="Times New Roman"/>
                          <a:sym typeface="Times New Roman"/>
                        </a:rPr>
                        <a:t> 09_Pumpkin Seed</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a:latin typeface="Times New Roman"/>
                          <a:ea typeface="Times New Roman"/>
                          <a:cs typeface="Times New Roman"/>
                          <a:sym typeface="Times New Roman"/>
                        </a:rPr>
                        <a:t>CAGAGCTCAGTCAACCCGGCGCCCTCCTTGGGGATGACCAAA</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600">
                          <a:latin typeface="Times New Roman"/>
                          <a:ea typeface="Times New Roman"/>
                          <a:cs typeface="Times New Roman"/>
                          <a:sym typeface="Times New Roman"/>
                        </a:rPr>
                        <a:t> Pumpkin Seed</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600" i="1" dirty="0" err="1">
                          <a:latin typeface="Times New Roman"/>
                          <a:ea typeface="Times New Roman"/>
                          <a:cs typeface="Times New Roman"/>
                          <a:sym typeface="Times New Roman"/>
                        </a:rPr>
                        <a:t>Lepomis</a:t>
                      </a:r>
                      <a:r>
                        <a:rPr lang="en-US" sz="1600" i="1" dirty="0">
                          <a:latin typeface="Times New Roman"/>
                          <a:ea typeface="Times New Roman"/>
                          <a:cs typeface="Times New Roman"/>
                          <a:sym typeface="Times New Roman"/>
                        </a:rPr>
                        <a:t> </a:t>
                      </a:r>
                      <a:r>
                        <a:rPr lang="en-US" sz="1600" i="1" dirty="0" err="1">
                          <a:latin typeface="Times New Roman"/>
                          <a:ea typeface="Times New Roman"/>
                          <a:cs typeface="Times New Roman"/>
                          <a:sym typeface="Times New Roman"/>
                        </a:rPr>
                        <a:t>gibbosus</a:t>
                      </a:r>
                      <a:endParaRPr lang="en-US" sz="1600" i="1" dirty="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821325">
                <a:tc>
                  <a:txBody>
                    <a:bodyPr/>
                    <a:lstStyle/>
                    <a:p>
                      <a:pPr marL="0" lvl="0" indent="0" rtl="0">
                        <a:lnSpc>
                          <a:spcPct val="115000"/>
                        </a:lnSpc>
                        <a:spcBef>
                          <a:spcPts val="0"/>
                        </a:spcBef>
                        <a:buNone/>
                      </a:pPr>
                      <a:r>
                        <a:rPr lang="en-US" sz="1800" dirty="0">
                          <a:latin typeface="Times New Roman"/>
                          <a:ea typeface="Times New Roman"/>
                          <a:cs typeface="Times New Roman"/>
                          <a:sym typeface="Times New Roman"/>
                        </a:rPr>
                        <a:t> 04_Large Unknown Fish</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a:latin typeface="Times New Roman"/>
                          <a:ea typeface="Times New Roman"/>
                          <a:cs typeface="Times New Roman"/>
                          <a:sym typeface="Times New Roman"/>
                        </a:rPr>
                        <a:t>CTTAGTCAACCCGGATCACTTCTAGGTGATGACCAAATTTAC</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600">
                          <a:latin typeface="Times New Roman"/>
                          <a:ea typeface="Times New Roman"/>
                          <a:cs typeface="Times New Roman"/>
                          <a:sym typeface="Times New Roman"/>
                        </a:rPr>
                        <a:t> Goldfish Carassius      auratus OR</a:t>
                      </a:r>
                    </a:p>
                    <a:p>
                      <a:pPr marL="0" lvl="0" indent="0" rtl="0">
                        <a:lnSpc>
                          <a:spcPct val="115000"/>
                        </a:lnSpc>
                        <a:spcBef>
                          <a:spcPts val="0"/>
                        </a:spcBef>
                        <a:buNone/>
                      </a:pPr>
                      <a:r>
                        <a:rPr lang="en-US" sz="1600">
                          <a:latin typeface="Times New Roman"/>
                          <a:ea typeface="Times New Roman"/>
                          <a:cs typeface="Times New Roman"/>
                          <a:sym typeface="Times New Roman"/>
                        </a:rPr>
                        <a:t> Prussian Carp</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600" i="1">
                          <a:latin typeface="Times New Roman"/>
                          <a:ea typeface="Times New Roman"/>
                          <a:cs typeface="Times New Roman"/>
                          <a:sym typeface="Times New Roman"/>
                        </a:rPr>
                        <a:t>Carassius auratus</a:t>
                      </a:r>
                    </a:p>
                    <a:p>
                      <a:pPr marL="0" lvl="0" indent="0" rtl="0">
                        <a:lnSpc>
                          <a:spcPct val="115000"/>
                        </a:lnSpc>
                        <a:spcBef>
                          <a:spcPts val="0"/>
                        </a:spcBef>
                        <a:buNone/>
                      </a:pPr>
                      <a:r>
                        <a:rPr lang="en-US" sz="1600">
                          <a:latin typeface="Times New Roman"/>
                          <a:ea typeface="Times New Roman"/>
                          <a:cs typeface="Times New Roman"/>
                          <a:sym typeface="Times New Roman"/>
                        </a:rPr>
                        <a:t>OR</a:t>
                      </a:r>
                    </a:p>
                    <a:p>
                      <a:pPr marL="0" lvl="0" indent="0" rtl="0">
                        <a:lnSpc>
                          <a:spcPct val="115000"/>
                        </a:lnSpc>
                        <a:spcBef>
                          <a:spcPts val="0"/>
                        </a:spcBef>
                        <a:buNone/>
                      </a:pPr>
                      <a:r>
                        <a:rPr lang="en-US" sz="1600" i="1">
                          <a:latin typeface="Times New Roman"/>
                          <a:ea typeface="Times New Roman"/>
                          <a:cs typeface="Times New Roman"/>
                          <a:sym typeface="Times New Roman"/>
                        </a:rPr>
                        <a:t>Carassius gibelio</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600300">
                <a:tc>
                  <a:txBody>
                    <a:bodyPr/>
                    <a:lstStyle/>
                    <a:p>
                      <a:pPr marL="0" lvl="0" indent="0" rtl="0">
                        <a:lnSpc>
                          <a:spcPct val="115000"/>
                        </a:lnSpc>
                        <a:spcBef>
                          <a:spcPts val="0"/>
                        </a:spcBef>
                        <a:buNone/>
                      </a:pPr>
                      <a:r>
                        <a:rPr lang="en-US" sz="1800" dirty="0">
                          <a:latin typeface="Times New Roman"/>
                          <a:ea typeface="Times New Roman"/>
                          <a:cs typeface="Times New Roman"/>
                          <a:sym typeface="Times New Roman"/>
                        </a:rPr>
                        <a:t> 04B_Small Unknown Fish</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a:latin typeface="Times New Roman"/>
                          <a:ea typeface="Times New Roman"/>
                          <a:cs typeface="Times New Roman"/>
                          <a:sym typeface="Times New Roman"/>
                        </a:rPr>
                        <a:t>TGGATCACTCTTAGGAGATGACCAGATTTATAATGTTATCGTC</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600">
                          <a:latin typeface="Times New Roman"/>
                          <a:ea typeface="Times New Roman"/>
                          <a:cs typeface="Times New Roman"/>
                          <a:sym typeface="Times New Roman"/>
                        </a:rPr>
                        <a:t>Eastern blacknose dace</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600" i="1" dirty="0" err="1">
                          <a:latin typeface="Times New Roman"/>
                          <a:ea typeface="Times New Roman"/>
                          <a:cs typeface="Times New Roman"/>
                          <a:sym typeface="Times New Roman"/>
                        </a:rPr>
                        <a:t>Rhinichthys</a:t>
                      </a:r>
                      <a:r>
                        <a:rPr lang="en-US" sz="1600" i="1" dirty="0">
                          <a:latin typeface="Times New Roman"/>
                          <a:ea typeface="Times New Roman"/>
                          <a:cs typeface="Times New Roman"/>
                          <a:sym typeface="Times New Roman"/>
                        </a:rPr>
                        <a:t> </a:t>
                      </a:r>
                      <a:r>
                        <a:rPr lang="en-US" sz="1600" i="1" dirty="0" err="1">
                          <a:latin typeface="Times New Roman"/>
                          <a:ea typeface="Times New Roman"/>
                          <a:cs typeface="Times New Roman"/>
                          <a:sym typeface="Times New Roman"/>
                        </a:rPr>
                        <a:t>atratulus</a:t>
                      </a:r>
                      <a:endParaRPr lang="en-US" sz="1600" i="1" dirty="0">
                        <a:latin typeface="Times New Roman"/>
                        <a:ea typeface="Times New Roman"/>
                        <a:cs typeface="Times New Roman"/>
                        <a:sym typeface="Times New Roman"/>
                      </a:endParaRP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766800">
                <a:tc>
                  <a:txBody>
                    <a:bodyPr/>
                    <a:lstStyle/>
                    <a:p>
                      <a:pPr marL="0" lvl="0" indent="0" rtl="0">
                        <a:lnSpc>
                          <a:spcPct val="115000"/>
                        </a:lnSpc>
                        <a:spcBef>
                          <a:spcPts val="0"/>
                        </a:spcBef>
                        <a:buNone/>
                      </a:pPr>
                      <a:r>
                        <a:rPr lang="en-US" sz="1800">
                          <a:latin typeface="Times New Roman"/>
                          <a:ea typeface="Times New Roman"/>
                          <a:cs typeface="Times New Roman"/>
                          <a:sym typeface="Times New Roman"/>
                        </a:rPr>
                        <a:t> 08_Common Carp</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a:latin typeface="Times New Roman"/>
                          <a:ea typeface="Times New Roman"/>
                          <a:cs typeface="Times New Roman"/>
                          <a:sym typeface="Times New Roman"/>
                        </a:rPr>
                        <a:t>GGTCGCTTCTAGGTGATGACCAAATTTATAACGTTATCGTCA</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600">
                          <a:latin typeface="Times New Roman"/>
                          <a:ea typeface="Times New Roman"/>
                          <a:cs typeface="Times New Roman"/>
                          <a:sym typeface="Times New Roman"/>
                        </a:rPr>
                        <a:t> Common carp      Cyprinus carpio</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600" i="1">
                          <a:latin typeface="Times New Roman"/>
                          <a:ea typeface="Times New Roman"/>
                          <a:cs typeface="Times New Roman"/>
                          <a:sym typeface="Times New Roman"/>
                        </a:rPr>
                        <a:t>Cyprinus carpio</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520950">
                <a:tc>
                  <a:txBody>
                    <a:bodyPr/>
                    <a:lstStyle/>
                    <a:p>
                      <a:pPr marL="0" lvl="0" indent="0" rtl="0">
                        <a:lnSpc>
                          <a:spcPct val="115000"/>
                        </a:lnSpc>
                        <a:spcBef>
                          <a:spcPts val="0"/>
                        </a:spcBef>
                        <a:buNone/>
                      </a:pPr>
                      <a:r>
                        <a:rPr lang="en-US" sz="1800">
                          <a:latin typeface="Times New Roman"/>
                          <a:ea typeface="Times New Roman"/>
                          <a:cs typeface="Times New Roman"/>
                          <a:sym typeface="Times New Roman"/>
                        </a:rPr>
                        <a:t> 80_Unknown Flounder</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a:latin typeface="Times New Roman"/>
                          <a:ea typeface="Times New Roman"/>
                          <a:cs typeface="Times New Roman"/>
                          <a:sym typeface="Times New Roman"/>
                        </a:rPr>
                        <a:t>GCAGAACTCAGCCAACCCGGGGCTCTCCTGGGAGACGATCAA</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600">
                          <a:latin typeface="Times New Roman"/>
                          <a:ea typeface="Times New Roman"/>
                          <a:cs typeface="Times New Roman"/>
                          <a:sym typeface="Times New Roman"/>
                        </a:rPr>
                        <a:t> American Plaice</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600" i="1">
                          <a:latin typeface="Times New Roman"/>
                          <a:ea typeface="Times New Roman"/>
                          <a:cs typeface="Times New Roman"/>
                          <a:sym typeface="Times New Roman"/>
                        </a:rPr>
                        <a:t>Hippoglossoides platessoides </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628075">
                <a:tc>
                  <a:txBody>
                    <a:bodyPr/>
                    <a:lstStyle/>
                    <a:p>
                      <a:pPr marL="0" lvl="0" indent="0" rtl="0">
                        <a:lnSpc>
                          <a:spcPct val="115000"/>
                        </a:lnSpc>
                        <a:spcBef>
                          <a:spcPts val="0"/>
                        </a:spcBef>
                        <a:buNone/>
                      </a:pPr>
                      <a:r>
                        <a:rPr lang="en-US" sz="1800">
                          <a:latin typeface="Times New Roman"/>
                          <a:ea typeface="Times New Roman"/>
                          <a:cs typeface="Times New Roman"/>
                          <a:sym typeface="Times New Roman"/>
                        </a:rPr>
                        <a:t> 81_Butterfish</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a:latin typeface="Times New Roman"/>
                          <a:ea typeface="Times New Roman"/>
                          <a:cs typeface="Times New Roman"/>
                          <a:sym typeface="Times New Roman"/>
                        </a:rPr>
                        <a:t>CTGAACTAAACCAACCAGGCGCCCTTCTTGGGGACGACCAGA</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600">
                          <a:latin typeface="Times New Roman"/>
                          <a:ea typeface="Times New Roman"/>
                          <a:cs typeface="Times New Roman"/>
                          <a:sym typeface="Times New Roman"/>
                        </a:rPr>
                        <a:t> Butterfish</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marL="0" lvl="0" indent="0" rtl="0">
                        <a:lnSpc>
                          <a:spcPct val="115000"/>
                        </a:lnSpc>
                        <a:spcBef>
                          <a:spcPts val="0"/>
                        </a:spcBef>
                        <a:buNone/>
                      </a:pPr>
                      <a:r>
                        <a:rPr lang="en-US" sz="1600" i="1" dirty="0" err="1">
                          <a:latin typeface="Times New Roman"/>
                          <a:ea typeface="Times New Roman"/>
                          <a:cs typeface="Times New Roman"/>
                          <a:sym typeface="Times New Roman"/>
                        </a:rPr>
                        <a:t>Peprilus</a:t>
                      </a:r>
                      <a:r>
                        <a:rPr lang="en-US" sz="1600" i="1" dirty="0">
                          <a:latin typeface="Times New Roman"/>
                          <a:ea typeface="Times New Roman"/>
                          <a:cs typeface="Times New Roman"/>
                          <a:sym typeface="Times New Roman"/>
                        </a:rPr>
                        <a:t> </a:t>
                      </a:r>
                      <a:r>
                        <a:rPr lang="en-US" sz="1600" i="1" dirty="0" err="1">
                          <a:latin typeface="Times New Roman"/>
                          <a:ea typeface="Times New Roman"/>
                          <a:cs typeface="Times New Roman"/>
                          <a:sym typeface="Times New Roman"/>
                        </a:rPr>
                        <a:t>triacanthus</a:t>
                      </a:r>
                      <a:endParaRPr lang="en-US" sz="1600" i="1" dirty="0">
                        <a:latin typeface="Times New Roman"/>
                        <a:ea typeface="Times New Roman"/>
                        <a:cs typeface="Times New Roman"/>
                        <a:sym typeface="Times New Roman"/>
                      </a:endParaRPr>
                    </a:p>
                    <a:p>
                      <a:pPr marL="0" lvl="0" indent="0" rtl="0">
                        <a:lnSpc>
                          <a:spcPct val="115000"/>
                        </a:lnSpc>
                        <a:spcBef>
                          <a:spcPts val="0"/>
                        </a:spcBef>
                        <a:buNone/>
                      </a:pPr>
                      <a:r>
                        <a:rPr lang="en-US" sz="1600" dirty="0">
                          <a:latin typeface="Times New Roman"/>
                          <a:ea typeface="Times New Roman"/>
                          <a:cs typeface="Times New Roman"/>
                          <a:sym typeface="Times New Roman"/>
                        </a:rPr>
                        <a:t> </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bl>
          </a:graphicData>
        </a:graphic>
      </p:graphicFrame>
      <p:graphicFrame>
        <p:nvGraphicFramePr>
          <p:cNvPr id="109" name="Shape 109"/>
          <p:cNvGraphicFramePr/>
          <p:nvPr/>
        </p:nvGraphicFramePr>
        <p:xfrm>
          <a:off x="26636100" y="10960662"/>
          <a:ext cx="10795175" cy="4804029"/>
        </p:xfrm>
        <a:graphic>
          <a:graphicData uri="http://schemas.openxmlformats.org/drawingml/2006/table">
            <a:tbl>
              <a:tblPr>
                <a:noFill/>
                <a:tableStyleId>{16421CEC-31DB-4A08-80ED-CFA9375AB2E1}</a:tableStyleId>
              </a:tblPr>
              <a:tblGrid>
                <a:gridCol w="1936000"/>
                <a:gridCol w="5190650"/>
                <a:gridCol w="1813150"/>
                <a:gridCol w="1855375"/>
              </a:tblGrid>
              <a:tr h="0">
                <a:tc>
                  <a:txBody>
                    <a:bodyPr/>
                    <a:lstStyle/>
                    <a:p>
                      <a:pPr lvl="0" rtl="0">
                        <a:lnSpc>
                          <a:spcPct val="115000"/>
                        </a:lnSpc>
                        <a:spcBef>
                          <a:spcPts val="0"/>
                        </a:spcBef>
                        <a:buNone/>
                      </a:pPr>
                      <a:r>
                        <a:rPr lang="en-US" sz="1800">
                          <a:latin typeface="Times New Roman"/>
                          <a:ea typeface="Times New Roman"/>
                          <a:cs typeface="Times New Roman"/>
                          <a:sym typeface="Times New Roman"/>
                        </a:rPr>
                        <a:t>Sample ID</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800"/>
                        <a:t>Sequence 5’ → 3’</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800">
                          <a:latin typeface="Times New Roman"/>
                          <a:ea typeface="Times New Roman"/>
                          <a:cs typeface="Times New Roman"/>
                          <a:sym typeface="Times New Roman"/>
                        </a:rPr>
                        <a:t>Common Name</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800">
                          <a:latin typeface="Times New Roman"/>
                          <a:ea typeface="Times New Roman"/>
                          <a:cs typeface="Times New Roman"/>
                          <a:sym typeface="Times New Roman"/>
                        </a:rPr>
                        <a:t>Scientific Name</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466725">
                <a:tc>
                  <a:txBody>
                    <a:bodyPr/>
                    <a:lstStyle/>
                    <a:p>
                      <a:pPr lvl="0" rtl="0">
                        <a:lnSpc>
                          <a:spcPct val="115000"/>
                        </a:lnSpc>
                        <a:spcBef>
                          <a:spcPts val="0"/>
                        </a:spcBef>
                        <a:buNone/>
                      </a:pPr>
                      <a:r>
                        <a:rPr lang="en-US" sz="1800">
                          <a:latin typeface="Times New Roman"/>
                          <a:ea typeface="Times New Roman"/>
                          <a:cs typeface="Times New Roman"/>
                          <a:sym typeface="Times New Roman"/>
                        </a:rPr>
                        <a:t>09_Pumpkin Seed</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a:latin typeface="Times New Roman"/>
                          <a:ea typeface="Times New Roman"/>
                          <a:cs typeface="Times New Roman"/>
                          <a:sym typeface="Times New Roman"/>
                        </a:rPr>
                        <a:t>GGCGGGCAGTGAGAGGGGTTCTTATTTTTTGGATTCT</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600">
                          <a:latin typeface="Times New Roman"/>
                          <a:ea typeface="Times New Roman"/>
                          <a:cs typeface="Times New Roman"/>
                          <a:sym typeface="Times New Roman"/>
                        </a:rPr>
                        <a:t>Brook Stickleback</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600" i="1">
                          <a:latin typeface="Times New Roman"/>
                          <a:ea typeface="Times New Roman"/>
                          <a:cs typeface="Times New Roman"/>
                          <a:sym typeface="Times New Roman"/>
                        </a:rPr>
                        <a:t>Culaea inconstans</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830975">
                <a:tc>
                  <a:txBody>
                    <a:bodyPr/>
                    <a:lstStyle/>
                    <a:p>
                      <a:pPr lvl="0" rtl="0">
                        <a:lnSpc>
                          <a:spcPct val="115000"/>
                        </a:lnSpc>
                        <a:spcBef>
                          <a:spcPts val="0"/>
                        </a:spcBef>
                        <a:buNone/>
                      </a:pPr>
                      <a:r>
                        <a:rPr lang="en-US" sz="1800">
                          <a:latin typeface="Times New Roman"/>
                          <a:ea typeface="Times New Roman"/>
                          <a:cs typeface="Times New Roman"/>
                          <a:sym typeface="Times New Roman"/>
                        </a:rPr>
                        <a:t>04_Large Unknown Fish</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a:latin typeface="Times New Roman"/>
                          <a:ea typeface="Times New Roman"/>
                          <a:cs typeface="Times New Roman"/>
                          <a:sym typeface="Times New Roman"/>
                        </a:rPr>
                        <a:t>ATAATAGCACTGACAAGGGGAGGCAAGTCGTAACATGGTA</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600">
                          <a:latin typeface="Times New Roman"/>
                          <a:ea typeface="Times New Roman"/>
                          <a:cs typeface="Times New Roman"/>
                          <a:sym typeface="Times New Roman"/>
                        </a:rPr>
                        <a:t>Qinghai Lake Naked Carp</a:t>
                      </a:r>
                    </a:p>
                    <a:p>
                      <a:pPr lvl="0" rtl="0">
                        <a:lnSpc>
                          <a:spcPct val="115000"/>
                        </a:lnSpc>
                        <a:spcBef>
                          <a:spcPts val="0"/>
                        </a:spcBef>
                        <a:buNone/>
                      </a:pPr>
                      <a:r>
                        <a:rPr lang="en-US" sz="1600">
                          <a:latin typeface="Times New Roman"/>
                          <a:ea typeface="Times New Roman"/>
                          <a:cs typeface="Times New Roman"/>
                          <a:sym typeface="Times New Roman"/>
                        </a:rPr>
                        <a:t>OR</a:t>
                      </a:r>
                    </a:p>
                    <a:p>
                      <a:pPr lvl="0" rtl="0">
                        <a:lnSpc>
                          <a:spcPct val="115000"/>
                        </a:lnSpc>
                        <a:spcBef>
                          <a:spcPts val="0"/>
                        </a:spcBef>
                        <a:buNone/>
                      </a:pPr>
                      <a:r>
                        <a:rPr lang="en-US" sz="1600">
                          <a:latin typeface="Times New Roman"/>
                          <a:ea typeface="Times New Roman"/>
                          <a:cs typeface="Times New Roman"/>
                          <a:sym typeface="Times New Roman"/>
                        </a:rPr>
                        <a:t>Goldfish</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600" i="1">
                          <a:latin typeface="Times New Roman"/>
                          <a:ea typeface="Times New Roman"/>
                          <a:cs typeface="Times New Roman"/>
                          <a:sym typeface="Times New Roman"/>
                        </a:rPr>
                        <a:t>Gymnocypris przewalskii</a:t>
                      </a:r>
                    </a:p>
                    <a:p>
                      <a:pPr lvl="0" rtl="0">
                        <a:lnSpc>
                          <a:spcPct val="115000"/>
                        </a:lnSpc>
                        <a:spcBef>
                          <a:spcPts val="0"/>
                        </a:spcBef>
                        <a:buNone/>
                      </a:pPr>
                      <a:r>
                        <a:rPr lang="en-US" sz="1600">
                          <a:latin typeface="Times New Roman"/>
                          <a:ea typeface="Times New Roman"/>
                          <a:cs typeface="Times New Roman"/>
                          <a:sym typeface="Times New Roman"/>
                        </a:rPr>
                        <a:t>OR</a:t>
                      </a:r>
                    </a:p>
                    <a:p>
                      <a:pPr lvl="0" rtl="0">
                        <a:lnSpc>
                          <a:spcPct val="115000"/>
                        </a:lnSpc>
                        <a:spcBef>
                          <a:spcPts val="0"/>
                        </a:spcBef>
                        <a:buNone/>
                      </a:pPr>
                      <a:r>
                        <a:rPr lang="en-US" sz="1600" i="1">
                          <a:latin typeface="Times New Roman"/>
                          <a:ea typeface="Times New Roman"/>
                          <a:cs typeface="Times New Roman"/>
                          <a:sym typeface="Times New Roman"/>
                        </a:rPr>
                        <a:t>Carassius Auratus</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638175">
                <a:tc>
                  <a:txBody>
                    <a:bodyPr/>
                    <a:lstStyle/>
                    <a:p>
                      <a:pPr lvl="0" rtl="0">
                        <a:lnSpc>
                          <a:spcPct val="115000"/>
                        </a:lnSpc>
                        <a:spcBef>
                          <a:spcPts val="0"/>
                        </a:spcBef>
                        <a:buNone/>
                      </a:pPr>
                      <a:r>
                        <a:rPr lang="en-US" sz="1800">
                          <a:latin typeface="Times New Roman"/>
                          <a:ea typeface="Times New Roman"/>
                          <a:cs typeface="Times New Roman"/>
                          <a:sym typeface="Times New Roman"/>
                        </a:rPr>
                        <a:t>04B_Small Unknown Fish</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a:latin typeface="Times New Roman"/>
                          <a:ea typeface="Times New Roman"/>
                          <a:cs typeface="Times New Roman"/>
                          <a:sym typeface="Times New Roman"/>
                        </a:rPr>
                        <a:t>GGTAGCTTTACTGCATTTTGACAGGGGAGAAGTGACGGGCG</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600">
                          <a:latin typeface="Times New Roman"/>
                          <a:ea typeface="Times New Roman"/>
                          <a:cs typeface="Times New Roman"/>
                          <a:sym typeface="Times New Roman"/>
                        </a:rPr>
                        <a:t>Gold Shiner</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600" i="1">
                          <a:latin typeface="Times New Roman"/>
                          <a:ea typeface="Times New Roman"/>
                          <a:cs typeface="Times New Roman"/>
                          <a:sym typeface="Times New Roman"/>
                        </a:rPr>
                        <a:t>Notemigonus crysoleucas</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513850">
                <a:tc>
                  <a:txBody>
                    <a:bodyPr/>
                    <a:lstStyle/>
                    <a:p>
                      <a:pPr lvl="0" rtl="0">
                        <a:lnSpc>
                          <a:spcPct val="115000"/>
                        </a:lnSpc>
                        <a:spcBef>
                          <a:spcPts val="0"/>
                        </a:spcBef>
                        <a:buNone/>
                      </a:pPr>
                      <a:r>
                        <a:rPr lang="en-US" sz="1800">
                          <a:latin typeface="Times New Roman"/>
                          <a:ea typeface="Times New Roman"/>
                          <a:cs typeface="Times New Roman"/>
                          <a:sym typeface="Times New Roman"/>
                        </a:rPr>
                        <a:t>08_Common Carp</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a:latin typeface="Times New Roman"/>
                          <a:ea typeface="Times New Roman"/>
                          <a:cs typeface="Times New Roman"/>
                          <a:sym typeface="Times New Roman"/>
                        </a:rPr>
                        <a:t>GGCGGGCAGTGANGAGGGGACAGTTTTGCGTGGTTTTTATGT</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600">
                          <a:latin typeface="Times New Roman"/>
                          <a:ea typeface="Times New Roman"/>
                          <a:cs typeface="Times New Roman"/>
                          <a:sym typeface="Times New Roman"/>
                        </a:rPr>
                        <a:t>Common carp Cyprinus carpio</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600" i="1">
                          <a:latin typeface="Times New Roman"/>
                          <a:ea typeface="Times New Roman"/>
                          <a:cs typeface="Times New Roman"/>
                          <a:sym typeface="Times New Roman"/>
                        </a:rPr>
                        <a:t>Cyprinus carpio</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529475">
                <a:tc>
                  <a:txBody>
                    <a:bodyPr/>
                    <a:lstStyle/>
                    <a:p>
                      <a:pPr lvl="0" rtl="0">
                        <a:lnSpc>
                          <a:spcPct val="115000"/>
                        </a:lnSpc>
                        <a:spcBef>
                          <a:spcPts val="0"/>
                        </a:spcBef>
                        <a:buNone/>
                      </a:pPr>
                      <a:r>
                        <a:rPr lang="en-US" sz="1800">
                          <a:latin typeface="Times New Roman"/>
                          <a:ea typeface="Times New Roman"/>
                          <a:cs typeface="Times New Roman"/>
                          <a:sym typeface="Times New Roman"/>
                        </a:rPr>
                        <a:t>80_Unknown Flounder</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a:latin typeface="Times New Roman"/>
                          <a:ea typeface="Times New Roman"/>
                          <a:cs typeface="Times New Roman"/>
                          <a:sym typeface="Times New Roman"/>
                        </a:rPr>
                        <a:t>This sample was not amplified by 12S primer.</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600">
                          <a:latin typeface="Times New Roman"/>
                          <a:ea typeface="Times New Roman"/>
                          <a:cs typeface="Times New Roman"/>
                          <a:sym typeface="Times New Roman"/>
                        </a:rPr>
                        <a:t>N/A</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600">
                          <a:latin typeface="Times New Roman"/>
                          <a:ea typeface="Times New Roman"/>
                          <a:cs typeface="Times New Roman"/>
                          <a:sym typeface="Times New Roman"/>
                        </a:rPr>
                        <a:t>N/A</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r h="295275">
                <a:tc>
                  <a:txBody>
                    <a:bodyPr/>
                    <a:lstStyle/>
                    <a:p>
                      <a:pPr lvl="0" rtl="0">
                        <a:lnSpc>
                          <a:spcPct val="115000"/>
                        </a:lnSpc>
                        <a:spcBef>
                          <a:spcPts val="0"/>
                        </a:spcBef>
                        <a:buNone/>
                      </a:pPr>
                      <a:r>
                        <a:rPr lang="en-US" sz="1800">
                          <a:latin typeface="Times New Roman"/>
                          <a:ea typeface="Times New Roman"/>
                          <a:cs typeface="Times New Roman"/>
                          <a:sym typeface="Times New Roman"/>
                        </a:rPr>
                        <a:t>81_Butterfish</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a:latin typeface="Times New Roman"/>
                          <a:ea typeface="Times New Roman"/>
                          <a:cs typeface="Times New Roman"/>
                          <a:sym typeface="Times New Roman"/>
                        </a:rPr>
                        <a:t>This sample was not amplified by 12S primer.</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600">
                          <a:latin typeface="Times New Roman"/>
                          <a:ea typeface="Times New Roman"/>
                          <a:cs typeface="Times New Roman"/>
                          <a:sym typeface="Times New Roman"/>
                        </a:rPr>
                        <a:t>N/A</a:t>
                      </a:r>
                    </a:p>
                  </a:txBody>
                  <a:tcPr marL="63500" marR="63500" marT="63500" marB="6350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a:txBody>
                    <a:bodyPr/>
                    <a:lstStyle/>
                    <a:p>
                      <a:pPr lvl="0" rtl="0">
                        <a:lnSpc>
                          <a:spcPct val="115000"/>
                        </a:lnSpc>
                        <a:spcBef>
                          <a:spcPts val="0"/>
                        </a:spcBef>
                        <a:buNone/>
                      </a:pPr>
                      <a:r>
                        <a:rPr lang="en-US" sz="1600">
                          <a:latin typeface="Times New Roman"/>
                          <a:ea typeface="Times New Roman"/>
                          <a:cs typeface="Times New Roman"/>
                          <a:sym typeface="Times New Roman"/>
                        </a:rPr>
                        <a:t>N/A</a:t>
                      </a:r>
                    </a:p>
                  </a:txBody>
                  <a:tcPr marL="63500" marR="63500" marT="63500" marB="6350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r>
            </a:tbl>
          </a:graphicData>
        </a:graphic>
      </p:graphicFrame>
      <p:sp>
        <p:nvSpPr>
          <p:cNvPr id="110" name="Shape 110"/>
          <p:cNvSpPr txBox="1"/>
          <p:nvPr/>
        </p:nvSpPr>
        <p:spPr>
          <a:xfrm>
            <a:off x="26636100" y="5342250"/>
            <a:ext cx="9294900" cy="344700"/>
          </a:xfrm>
          <a:prstGeom prst="rect">
            <a:avLst/>
          </a:prstGeom>
          <a:noFill/>
          <a:ln>
            <a:noFill/>
          </a:ln>
        </p:spPr>
        <p:txBody>
          <a:bodyPr lIns="91425" tIns="91425" rIns="91425" bIns="91425" anchor="t" anchorCtr="0">
            <a:noAutofit/>
          </a:bodyPr>
          <a:lstStyle/>
          <a:p>
            <a:pPr lvl="0" rtl="0">
              <a:lnSpc>
                <a:spcPct val="115000"/>
              </a:lnSpc>
              <a:spcBef>
                <a:spcPts val="0"/>
              </a:spcBef>
              <a:buClr>
                <a:schemeClr val="dk1"/>
              </a:buClr>
              <a:buSzPct val="61111"/>
              <a:buFont typeface="Arial"/>
              <a:buNone/>
            </a:pPr>
            <a:r>
              <a:rPr lang="en-US" sz="1800" b="1" i="1">
                <a:solidFill>
                  <a:schemeClr val="dk1"/>
                </a:solidFill>
                <a:latin typeface="Times New Roman"/>
                <a:ea typeface="Times New Roman"/>
                <a:cs typeface="Times New Roman"/>
                <a:sym typeface="Times New Roman"/>
              </a:rPr>
              <a:t>Chart 1: Sequences that were successfully extracted from this study using CO1</a:t>
            </a:r>
          </a:p>
        </p:txBody>
      </p:sp>
      <p:sp>
        <p:nvSpPr>
          <p:cNvPr id="111" name="Shape 111"/>
          <p:cNvSpPr txBox="1"/>
          <p:nvPr/>
        </p:nvSpPr>
        <p:spPr>
          <a:xfrm>
            <a:off x="26636100" y="10582109"/>
            <a:ext cx="9704100" cy="3447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US" sz="1800" b="1" i="1" dirty="0">
                <a:solidFill>
                  <a:schemeClr val="dk1"/>
                </a:solidFill>
                <a:latin typeface="Times New Roman"/>
                <a:ea typeface="Times New Roman"/>
                <a:cs typeface="Times New Roman"/>
                <a:sym typeface="Times New Roman"/>
              </a:rPr>
              <a:t>Chart 2: Sequences that were successfully extracted from this study using 12S</a:t>
            </a:r>
          </a:p>
        </p:txBody>
      </p:sp>
      <p:sp>
        <p:nvSpPr>
          <p:cNvPr id="112" name="Shape 112"/>
          <p:cNvSpPr txBox="1"/>
          <p:nvPr/>
        </p:nvSpPr>
        <p:spPr>
          <a:xfrm>
            <a:off x="13876725" y="26159125"/>
            <a:ext cx="23628300" cy="2295600"/>
          </a:xfrm>
          <a:prstGeom prst="rect">
            <a:avLst/>
          </a:prstGeom>
          <a:solidFill>
            <a:srgbClr val="FFFFFF"/>
          </a:solidFill>
          <a:ln>
            <a:noFill/>
          </a:ln>
        </p:spPr>
        <p:txBody>
          <a:bodyPr lIns="91425" tIns="91425" rIns="91425" bIns="91425" anchor="ctr" anchorCtr="0">
            <a:noAutofit/>
          </a:bodyPr>
          <a:lstStyle/>
          <a:p>
            <a:pPr lvl="0" algn="ctr" rtl="0">
              <a:spcBef>
                <a:spcPts val="0"/>
              </a:spcBef>
              <a:buNone/>
            </a:pPr>
            <a:r>
              <a:rPr lang="en-US" sz="4500" b="1">
                <a:solidFill>
                  <a:schemeClr val="dk1"/>
                </a:solidFill>
                <a:latin typeface="Times New Roman"/>
                <a:ea typeface="Times New Roman"/>
                <a:cs typeface="Times New Roman"/>
                <a:sym typeface="Times New Roman"/>
              </a:rPr>
              <a:t>Acknowledgements</a:t>
            </a:r>
          </a:p>
          <a:p>
            <a:pPr lvl="0" rtl="0">
              <a:spcBef>
                <a:spcPts val="600"/>
              </a:spcBef>
              <a:buNone/>
            </a:pPr>
            <a:r>
              <a:rPr lang="en-US" sz="3500">
                <a:solidFill>
                  <a:schemeClr val="dk1"/>
                </a:solidFill>
                <a:latin typeface="Times New Roman"/>
                <a:ea typeface="Times New Roman"/>
                <a:cs typeface="Times New Roman"/>
                <a:sym typeface="Times New Roman"/>
              </a:rPr>
              <a:t>This project was supported by the Urban Barcode Research Program and funded by the Pinkerton Foundation. We thank Melissa Lee, Alison Cucco, Elizabeth Alter, Nathan Morris and Sam Chew Chin for their assistance.</a:t>
            </a:r>
          </a:p>
        </p:txBody>
      </p:sp>
      <p:sp>
        <p:nvSpPr>
          <p:cNvPr id="113" name="Shape 113"/>
          <p:cNvSpPr txBox="1"/>
          <p:nvPr/>
        </p:nvSpPr>
        <p:spPr>
          <a:xfrm>
            <a:off x="13876725" y="28620925"/>
            <a:ext cx="29700600" cy="4119000"/>
          </a:xfrm>
          <a:prstGeom prst="rect">
            <a:avLst/>
          </a:prstGeom>
          <a:solidFill>
            <a:srgbClr val="FFFFFF"/>
          </a:solidFill>
          <a:ln>
            <a:noFill/>
          </a:ln>
        </p:spPr>
        <p:txBody>
          <a:bodyPr lIns="91425" tIns="91425" rIns="91425" bIns="91425" anchor="ctr" anchorCtr="0">
            <a:noAutofit/>
          </a:bodyPr>
          <a:lstStyle/>
          <a:p>
            <a:pPr marL="9601200" lvl="0" indent="457200" rtl="0">
              <a:spcBef>
                <a:spcPts val="0"/>
              </a:spcBef>
              <a:buNone/>
            </a:pPr>
            <a:r>
              <a:rPr lang="en-US" sz="3600" b="1" dirty="0">
                <a:solidFill>
                  <a:schemeClr val="dk1"/>
                </a:solidFill>
                <a:latin typeface="Times New Roman"/>
                <a:ea typeface="Times New Roman"/>
                <a:cs typeface="Times New Roman"/>
                <a:sym typeface="Times New Roman"/>
              </a:rPr>
              <a:t>References </a:t>
            </a:r>
          </a:p>
          <a:p>
            <a:pPr marL="342900" lvl="0" indent="-342900" rtl="0">
              <a:spcBef>
                <a:spcPts val="0"/>
              </a:spcBef>
              <a:buFont typeface="Arial"/>
              <a:buChar char="•"/>
            </a:pPr>
            <a:r>
              <a:rPr lang="en-US" sz="2400" dirty="0">
                <a:solidFill>
                  <a:schemeClr val="dk1"/>
                </a:solidFill>
                <a:latin typeface="Times New Roman"/>
                <a:ea typeface="Times New Roman"/>
                <a:cs typeface="Times New Roman"/>
                <a:sym typeface="Times New Roman"/>
              </a:rPr>
              <a:t>"An Evaluation of the </a:t>
            </a:r>
            <a:r>
              <a:rPr lang="en-US" sz="2400" dirty="0" err="1">
                <a:solidFill>
                  <a:schemeClr val="dk1"/>
                </a:solidFill>
                <a:latin typeface="Times New Roman"/>
                <a:ea typeface="Times New Roman"/>
                <a:cs typeface="Times New Roman"/>
                <a:sym typeface="Times New Roman"/>
              </a:rPr>
              <a:t>Ichthyofauna</a:t>
            </a:r>
            <a:r>
              <a:rPr lang="en-US" sz="2400" dirty="0">
                <a:solidFill>
                  <a:schemeClr val="dk1"/>
                </a:solidFill>
                <a:latin typeface="Times New Roman"/>
                <a:ea typeface="Times New Roman"/>
                <a:cs typeface="Times New Roman"/>
                <a:sym typeface="Times New Roman"/>
              </a:rPr>
              <a:t> of the Bronx River, a Resilient Urban Waterway." </a:t>
            </a:r>
            <a:r>
              <a:rPr lang="en-US" sz="2400" i="1" dirty="0" err="1">
                <a:solidFill>
                  <a:schemeClr val="dk1"/>
                </a:solidFill>
                <a:latin typeface="Times New Roman"/>
                <a:ea typeface="Times New Roman"/>
                <a:cs typeface="Times New Roman"/>
                <a:sym typeface="Times New Roman"/>
              </a:rPr>
              <a:t>BioOne</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N.p</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n.d.</a:t>
            </a:r>
            <a:r>
              <a:rPr lang="en-US" sz="2400" dirty="0">
                <a:solidFill>
                  <a:schemeClr val="dk1"/>
                </a:solidFill>
                <a:latin typeface="Times New Roman"/>
                <a:ea typeface="Times New Roman"/>
                <a:cs typeface="Times New Roman"/>
                <a:sym typeface="Times New Roman"/>
              </a:rPr>
              <a:t> Web. </a:t>
            </a:r>
            <a:endParaRPr lang="en-US" sz="2400" dirty="0" smtClean="0">
              <a:solidFill>
                <a:schemeClr val="dk1"/>
              </a:solidFill>
              <a:latin typeface="Times New Roman"/>
              <a:ea typeface="Times New Roman"/>
              <a:cs typeface="Times New Roman"/>
              <a:sym typeface="Times New Roman"/>
            </a:endParaRPr>
          </a:p>
          <a:p>
            <a:pPr marL="342900" lvl="0" indent="-342900" rtl="0">
              <a:spcBef>
                <a:spcPts val="0"/>
              </a:spcBef>
              <a:buFont typeface="Arial"/>
              <a:buChar char="•"/>
            </a:pPr>
            <a:r>
              <a:rPr lang="en-US" sz="2400" dirty="0" err="1" smtClean="0">
                <a:solidFill>
                  <a:schemeClr val="dk1"/>
                </a:solidFill>
                <a:latin typeface="Times New Roman"/>
                <a:ea typeface="Times New Roman"/>
                <a:cs typeface="Times New Roman"/>
                <a:sym typeface="Times New Roman"/>
              </a:rPr>
              <a:t>Kochzius</a:t>
            </a:r>
            <a:r>
              <a:rPr lang="en-US" sz="2400" dirty="0">
                <a:solidFill>
                  <a:schemeClr val="dk1"/>
                </a:solidFill>
                <a:latin typeface="Times New Roman"/>
                <a:ea typeface="Times New Roman"/>
                <a:cs typeface="Times New Roman"/>
                <a:sym typeface="Times New Roman"/>
              </a:rPr>
              <a:t>, Marc, C. Seidel, A. Antoniou, S. K. </a:t>
            </a:r>
            <a:r>
              <a:rPr lang="en-US" sz="2400" dirty="0" err="1">
                <a:solidFill>
                  <a:schemeClr val="dk1"/>
                </a:solidFill>
                <a:latin typeface="Times New Roman"/>
                <a:ea typeface="Times New Roman"/>
                <a:cs typeface="Times New Roman"/>
                <a:sym typeface="Times New Roman"/>
              </a:rPr>
              <a:t>Botla</a:t>
            </a:r>
            <a:r>
              <a:rPr lang="en-US" sz="2400" dirty="0">
                <a:solidFill>
                  <a:schemeClr val="dk1"/>
                </a:solidFill>
                <a:latin typeface="Times New Roman"/>
                <a:ea typeface="Times New Roman"/>
                <a:cs typeface="Times New Roman"/>
                <a:sym typeface="Times New Roman"/>
              </a:rPr>
              <a:t>, D. Campo, </a:t>
            </a:r>
            <a:r>
              <a:rPr lang="en-US" sz="2400" dirty="0" err="1">
                <a:solidFill>
                  <a:schemeClr val="dk1"/>
                </a:solidFill>
                <a:latin typeface="Times New Roman"/>
                <a:ea typeface="Times New Roman"/>
                <a:cs typeface="Times New Roman"/>
                <a:sym typeface="Times New Roman"/>
              </a:rPr>
              <a:t>A.Cariani</a:t>
            </a:r>
            <a:r>
              <a:rPr lang="en-US" sz="2400" dirty="0">
                <a:solidFill>
                  <a:schemeClr val="dk1"/>
                </a:solidFill>
                <a:latin typeface="Times New Roman"/>
                <a:ea typeface="Times New Roman"/>
                <a:cs typeface="Times New Roman"/>
                <a:sym typeface="Times New Roman"/>
              </a:rPr>
              <a:t>, E. </a:t>
            </a:r>
            <a:r>
              <a:rPr lang="en-US" sz="2400" dirty="0" err="1">
                <a:solidFill>
                  <a:schemeClr val="dk1"/>
                </a:solidFill>
                <a:latin typeface="Times New Roman"/>
                <a:ea typeface="Times New Roman"/>
                <a:cs typeface="Times New Roman"/>
                <a:sym typeface="Times New Roman"/>
              </a:rPr>
              <a:t>G.Vazquez</a:t>
            </a:r>
            <a:r>
              <a:rPr lang="en-US" sz="2400" dirty="0">
                <a:solidFill>
                  <a:schemeClr val="dk1"/>
                </a:solidFill>
                <a:latin typeface="Times New Roman"/>
                <a:ea typeface="Times New Roman"/>
                <a:cs typeface="Times New Roman"/>
                <a:sym typeface="Times New Roman"/>
              </a:rPr>
              <a:t>, J. </a:t>
            </a:r>
            <a:r>
              <a:rPr lang="en-US" sz="2400" dirty="0" err="1">
                <a:solidFill>
                  <a:schemeClr val="dk1"/>
                </a:solidFill>
                <a:latin typeface="Times New Roman"/>
                <a:ea typeface="Times New Roman"/>
                <a:cs typeface="Times New Roman"/>
                <a:sym typeface="Times New Roman"/>
              </a:rPr>
              <a:t>Hauschild</a:t>
            </a:r>
            <a:r>
              <a:rPr lang="en-US" sz="2400" dirty="0">
                <a:solidFill>
                  <a:schemeClr val="dk1"/>
                </a:solidFill>
                <a:latin typeface="Times New Roman"/>
                <a:ea typeface="Times New Roman"/>
                <a:cs typeface="Times New Roman"/>
                <a:sym typeface="Times New Roman"/>
              </a:rPr>
              <a:t>, C. </a:t>
            </a:r>
            <a:r>
              <a:rPr lang="en-US" sz="2400" dirty="0" err="1">
                <a:solidFill>
                  <a:schemeClr val="dk1"/>
                </a:solidFill>
                <a:latin typeface="Times New Roman"/>
                <a:ea typeface="Times New Roman"/>
                <a:cs typeface="Times New Roman"/>
                <a:sym typeface="Times New Roman"/>
              </a:rPr>
              <a:t>Hervet</a:t>
            </a:r>
            <a:r>
              <a:rPr lang="en-US" sz="2400" dirty="0">
                <a:solidFill>
                  <a:schemeClr val="dk1"/>
                </a:solidFill>
                <a:latin typeface="Times New Roman"/>
                <a:ea typeface="Times New Roman"/>
                <a:cs typeface="Times New Roman"/>
                <a:sym typeface="Times New Roman"/>
              </a:rPr>
              <a:t>, S. </a:t>
            </a:r>
            <a:r>
              <a:rPr lang="en-US" sz="2400" dirty="0" err="1">
                <a:solidFill>
                  <a:schemeClr val="dk1"/>
                </a:solidFill>
                <a:latin typeface="Times New Roman"/>
                <a:ea typeface="Times New Roman"/>
                <a:cs typeface="Times New Roman"/>
                <a:sym typeface="Times New Roman"/>
              </a:rPr>
              <a:t>HjÃrleifsdottir</a:t>
            </a:r>
            <a:r>
              <a:rPr lang="en-US" sz="2400" dirty="0">
                <a:solidFill>
                  <a:schemeClr val="dk1"/>
                </a:solidFill>
                <a:latin typeface="Times New Roman"/>
                <a:ea typeface="Times New Roman"/>
                <a:cs typeface="Times New Roman"/>
                <a:sym typeface="Times New Roman"/>
              </a:rPr>
              <a:t>, G. </a:t>
            </a:r>
            <a:r>
              <a:rPr lang="en-US" sz="2400" dirty="0" err="1">
                <a:solidFill>
                  <a:schemeClr val="dk1"/>
                </a:solidFill>
                <a:latin typeface="Times New Roman"/>
                <a:ea typeface="Times New Roman"/>
                <a:cs typeface="Times New Roman"/>
                <a:sym typeface="Times New Roman"/>
              </a:rPr>
              <a:t>Hreggvidsson</a:t>
            </a:r>
            <a:r>
              <a:rPr lang="en-US" sz="2400" dirty="0">
                <a:solidFill>
                  <a:schemeClr val="dk1"/>
                </a:solidFill>
                <a:latin typeface="Times New Roman"/>
                <a:ea typeface="Times New Roman"/>
                <a:cs typeface="Times New Roman"/>
                <a:sym typeface="Times New Roman"/>
              </a:rPr>
              <a:t>, K. </a:t>
            </a:r>
            <a:r>
              <a:rPr lang="en-US" sz="2400" dirty="0" err="1">
                <a:solidFill>
                  <a:schemeClr val="dk1"/>
                </a:solidFill>
                <a:latin typeface="Times New Roman"/>
                <a:ea typeface="Times New Roman"/>
                <a:cs typeface="Times New Roman"/>
                <a:sym typeface="Times New Roman"/>
              </a:rPr>
              <a:t>Kappel</a:t>
            </a:r>
            <a:r>
              <a:rPr lang="en-US" sz="2400" dirty="0">
                <a:solidFill>
                  <a:schemeClr val="dk1"/>
                </a:solidFill>
                <a:latin typeface="Times New Roman"/>
                <a:ea typeface="Times New Roman"/>
                <a:cs typeface="Times New Roman"/>
                <a:sym typeface="Times New Roman"/>
              </a:rPr>
              <a:t>, M. </a:t>
            </a:r>
            <a:r>
              <a:rPr lang="en-US" sz="2400" dirty="0" err="1">
                <a:solidFill>
                  <a:schemeClr val="dk1"/>
                </a:solidFill>
                <a:latin typeface="Times New Roman"/>
                <a:ea typeface="Times New Roman"/>
                <a:cs typeface="Times New Roman"/>
                <a:sym typeface="Times New Roman"/>
              </a:rPr>
              <a:t>Landi</a:t>
            </a:r>
            <a:r>
              <a:rPr lang="en-US" sz="2400" dirty="0">
                <a:solidFill>
                  <a:schemeClr val="dk1"/>
                </a:solidFill>
                <a:latin typeface="Times New Roman"/>
                <a:ea typeface="Times New Roman"/>
                <a:cs typeface="Times New Roman"/>
                <a:sym typeface="Times New Roman"/>
              </a:rPr>
              <a:t>, A. </a:t>
            </a:r>
            <a:r>
              <a:rPr lang="en-US" sz="2400" dirty="0" err="1">
                <a:solidFill>
                  <a:schemeClr val="dk1"/>
                </a:solidFill>
                <a:latin typeface="Times New Roman"/>
                <a:ea typeface="Times New Roman"/>
                <a:cs typeface="Times New Roman"/>
                <a:sym typeface="Times New Roman"/>
              </a:rPr>
              <a:t>Magoulas</a:t>
            </a:r>
            <a:r>
              <a:rPr lang="en-US" sz="2400" dirty="0">
                <a:solidFill>
                  <a:schemeClr val="dk1"/>
                </a:solidFill>
                <a:latin typeface="Times New Roman"/>
                <a:ea typeface="Times New Roman"/>
                <a:cs typeface="Times New Roman"/>
                <a:sym typeface="Times New Roman"/>
              </a:rPr>
              <a:t>, V. </a:t>
            </a:r>
            <a:r>
              <a:rPr lang="en-US" sz="2400" dirty="0" err="1">
                <a:solidFill>
                  <a:schemeClr val="dk1"/>
                </a:solidFill>
                <a:latin typeface="Times New Roman"/>
                <a:ea typeface="Times New Roman"/>
                <a:cs typeface="Times New Roman"/>
                <a:sym typeface="Times New Roman"/>
              </a:rPr>
              <a:t>Marteinsson</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M.d</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NÃlte</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S.Planes</a:t>
            </a:r>
            <a:r>
              <a:rPr lang="en-US" sz="2400" dirty="0">
                <a:solidFill>
                  <a:schemeClr val="dk1"/>
                </a:solidFill>
                <a:latin typeface="Times New Roman"/>
                <a:ea typeface="Times New Roman"/>
                <a:cs typeface="Times New Roman"/>
                <a:sym typeface="Times New Roman"/>
              </a:rPr>
              <a:t>, F. </a:t>
            </a:r>
            <a:r>
              <a:rPr lang="en-US" sz="2400" dirty="0" err="1">
                <a:solidFill>
                  <a:schemeClr val="dk1"/>
                </a:solidFill>
                <a:latin typeface="Times New Roman"/>
                <a:ea typeface="Times New Roman"/>
                <a:cs typeface="Times New Roman"/>
                <a:sym typeface="Times New Roman"/>
              </a:rPr>
              <a:t>Tinti</a:t>
            </a:r>
            <a:r>
              <a:rPr lang="en-US" sz="2400" dirty="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C.Turan</a:t>
            </a:r>
            <a:r>
              <a:rPr lang="en-US" sz="2400" dirty="0">
                <a:solidFill>
                  <a:schemeClr val="dk1"/>
                </a:solidFill>
                <a:latin typeface="Times New Roman"/>
                <a:ea typeface="Times New Roman"/>
                <a:cs typeface="Times New Roman"/>
                <a:sym typeface="Times New Roman"/>
              </a:rPr>
              <a:t>, M. N. </a:t>
            </a:r>
            <a:r>
              <a:rPr lang="en-US" sz="2400" dirty="0" err="1">
                <a:solidFill>
                  <a:schemeClr val="dk1"/>
                </a:solidFill>
                <a:latin typeface="Times New Roman"/>
                <a:ea typeface="Times New Roman"/>
                <a:cs typeface="Times New Roman"/>
                <a:sym typeface="Times New Roman"/>
              </a:rPr>
              <a:t>Venugopal</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H.Weber</a:t>
            </a:r>
            <a:r>
              <a:rPr lang="en-US" sz="2400" dirty="0">
                <a:solidFill>
                  <a:schemeClr val="dk1"/>
                </a:solidFill>
                <a:latin typeface="Times New Roman"/>
                <a:ea typeface="Times New Roman"/>
                <a:cs typeface="Times New Roman"/>
                <a:sym typeface="Times New Roman"/>
              </a:rPr>
              <a:t>, and D. </a:t>
            </a:r>
            <a:r>
              <a:rPr lang="en-US" sz="2400" dirty="0" err="1">
                <a:solidFill>
                  <a:schemeClr val="dk1"/>
                </a:solidFill>
                <a:latin typeface="Times New Roman"/>
                <a:ea typeface="Times New Roman"/>
                <a:cs typeface="Times New Roman"/>
                <a:sym typeface="Times New Roman"/>
              </a:rPr>
              <a:t>Blohm</a:t>
            </a:r>
            <a:r>
              <a:rPr lang="en-US" sz="2400" dirty="0">
                <a:solidFill>
                  <a:schemeClr val="dk1"/>
                </a:solidFill>
                <a:latin typeface="Times New Roman"/>
                <a:ea typeface="Times New Roman"/>
                <a:cs typeface="Times New Roman"/>
                <a:sym typeface="Times New Roman"/>
              </a:rPr>
              <a:t>."Identifying Fishes through DNA Barcodes and Microarrays." </a:t>
            </a:r>
            <a:r>
              <a:rPr lang="en-US" sz="2400" i="1" dirty="0" err="1">
                <a:solidFill>
                  <a:schemeClr val="dk1"/>
                </a:solidFill>
                <a:latin typeface="Times New Roman"/>
                <a:ea typeface="Times New Roman"/>
                <a:cs typeface="Times New Roman"/>
                <a:sym typeface="Times New Roman"/>
              </a:rPr>
              <a:t>PLoS</a:t>
            </a:r>
            <a:r>
              <a:rPr lang="en-US" sz="2400" i="1" dirty="0">
                <a:solidFill>
                  <a:schemeClr val="dk1"/>
                </a:solidFill>
                <a:latin typeface="Times New Roman"/>
                <a:ea typeface="Times New Roman"/>
                <a:cs typeface="Times New Roman"/>
                <a:sym typeface="Times New Roman"/>
              </a:rPr>
              <a:t> ONE</a:t>
            </a:r>
            <a:r>
              <a:rPr lang="en-US" sz="2400" dirty="0">
                <a:solidFill>
                  <a:schemeClr val="dk1"/>
                </a:solidFill>
                <a:latin typeface="Times New Roman"/>
                <a:ea typeface="Times New Roman"/>
                <a:cs typeface="Times New Roman"/>
                <a:sym typeface="Times New Roman"/>
              </a:rPr>
              <a:t> 5.9 (2010): n. </a:t>
            </a:r>
            <a:r>
              <a:rPr lang="en-US" sz="2400" dirty="0" err="1">
                <a:solidFill>
                  <a:schemeClr val="dk1"/>
                </a:solidFill>
                <a:latin typeface="Times New Roman"/>
                <a:ea typeface="Times New Roman"/>
                <a:cs typeface="Times New Roman"/>
                <a:sym typeface="Times New Roman"/>
              </a:rPr>
              <a:t>pag</a:t>
            </a:r>
            <a:r>
              <a:rPr lang="en-US" sz="2400" dirty="0">
                <a:solidFill>
                  <a:schemeClr val="dk1"/>
                </a:solidFill>
                <a:latin typeface="Times New Roman"/>
                <a:ea typeface="Times New Roman"/>
                <a:cs typeface="Times New Roman"/>
                <a:sym typeface="Times New Roman"/>
              </a:rPr>
              <a:t>. Web.</a:t>
            </a:r>
          </a:p>
          <a:p>
            <a:pPr marL="342900" lvl="0" indent="-342900" rtl="0">
              <a:spcBef>
                <a:spcPts val="0"/>
              </a:spcBef>
              <a:buFont typeface="Arial"/>
              <a:buChar char="•"/>
            </a:pPr>
            <a:r>
              <a:rPr lang="en-US" sz="2400" dirty="0">
                <a:solidFill>
                  <a:schemeClr val="dk1"/>
                </a:solidFill>
                <a:latin typeface="Times New Roman"/>
                <a:ea typeface="Times New Roman"/>
                <a:cs typeface="Times New Roman"/>
                <a:sym typeface="Times New Roman"/>
              </a:rPr>
              <a:t>Kress, W. John, C. </a:t>
            </a:r>
            <a:r>
              <a:rPr lang="en-US" sz="2400" dirty="0" err="1">
                <a:solidFill>
                  <a:schemeClr val="dk1"/>
                </a:solidFill>
                <a:latin typeface="Times New Roman"/>
                <a:ea typeface="Times New Roman"/>
                <a:cs typeface="Times New Roman"/>
                <a:sym typeface="Times New Roman"/>
              </a:rPr>
              <a:t>GarcÃ­a-Robledo</a:t>
            </a:r>
            <a:r>
              <a:rPr lang="en-US" sz="2400" dirty="0">
                <a:solidFill>
                  <a:schemeClr val="dk1"/>
                </a:solidFill>
                <a:latin typeface="Times New Roman"/>
                <a:ea typeface="Times New Roman"/>
                <a:cs typeface="Times New Roman"/>
                <a:sym typeface="Times New Roman"/>
              </a:rPr>
              <a:t>, M. </a:t>
            </a:r>
            <a:r>
              <a:rPr lang="en-US" sz="2400" dirty="0" err="1">
                <a:solidFill>
                  <a:schemeClr val="dk1"/>
                </a:solidFill>
                <a:latin typeface="Times New Roman"/>
                <a:ea typeface="Times New Roman"/>
                <a:cs typeface="Times New Roman"/>
                <a:sym typeface="Times New Roman"/>
              </a:rPr>
              <a:t>Uriarte</a:t>
            </a:r>
            <a:r>
              <a:rPr lang="en-US" sz="2400" dirty="0">
                <a:solidFill>
                  <a:schemeClr val="dk1"/>
                </a:solidFill>
                <a:latin typeface="Times New Roman"/>
                <a:ea typeface="Times New Roman"/>
                <a:cs typeface="Times New Roman"/>
                <a:sym typeface="Times New Roman"/>
              </a:rPr>
              <a:t>, and D.L. Erickson. "DNA Barcodes for Ecology, Evolution, and Conservation." </a:t>
            </a:r>
            <a:r>
              <a:rPr lang="en-US" sz="2400" i="1" dirty="0">
                <a:solidFill>
                  <a:schemeClr val="dk1"/>
                </a:solidFill>
                <a:latin typeface="Times New Roman"/>
                <a:ea typeface="Times New Roman"/>
                <a:cs typeface="Times New Roman"/>
                <a:sym typeface="Times New Roman"/>
              </a:rPr>
              <a:t>Trends in Ecology &amp; Evolution</a:t>
            </a:r>
            <a:r>
              <a:rPr lang="en-US" sz="2400" dirty="0">
                <a:solidFill>
                  <a:schemeClr val="dk1"/>
                </a:solidFill>
                <a:latin typeface="Times New Roman"/>
                <a:ea typeface="Times New Roman"/>
                <a:cs typeface="Times New Roman"/>
                <a:sym typeface="Times New Roman"/>
              </a:rPr>
              <a:t> 30.1 (2015): 25-35. Web.</a:t>
            </a:r>
          </a:p>
          <a:p>
            <a:pPr marL="342900" lvl="0" indent="-342900" rtl="0">
              <a:spcBef>
                <a:spcPts val="0"/>
              </a:spcBef>
              <a:buFont typeface="Arial"/>
              <a:buChar char="•"/>
            </a:pPr>
            <a:r>
              <a:rPr lang="en-US" sz="2400" dirty="0" err="1">
                <a:solidFill>
                  <a:schemeClr val="dk1"/>
                </a:solidFill>
                <a:latin typeface="Times New Roman"/>
                <a:ea typeface="Times New Roman"/>
                <a:cs typeface="Times New Roman"/>
                <a:sym typeface="Times New Roman"/>
              </a:rPr>
              <a:t>Shokralla</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Shadi</a:t>
            </a:r>
            <a:r>
              <a:rPr lang="en-US" sz="2400" dirty="0">
                <a:solidFill>
                  <a:schemeClr val="dk1"/>
                </a:solidFill>
                <a:latin typeface="Times New Roman"/>
                <a:ea typeface="Times New Roman"/>
                <a:cs typeface="Times New Roman"/>
                <a:sym typeface="Times New Roman"/>
              </a:rPr>
              <a:t>, R.S. </a:t>
            </a:r>
            <a:r>
              <a:rPr lang="en-US" sz="2400" dirty="0" err="1">
                <a:solidFill>
                  <a:schemeClr val="dk1"/>
                </a:solidFill>
                <a:latin typeface="Times New Roman"/>
                <a:ea typeface="Times New Roman"/>
                <a:cs typeface="Times New Roman"/>
                <a:sym typeface="Times New Roman"/>
              </a:rPr>
              <a:t>Hellberg</a:t>
            </a:r>
            <a:r>
              <a:rPr lang="en-US" sz="2400" dirty="0">
                <a:solidFill>
                  <a:schemeClr val="dk1"/>
                </a:solidFill>
                <a:latin typeface="Times New Roman"/>
                <a:ea typeface="Times New Roman"/>
                <a:cs typeface="Times New Roman"/>
                <a:sym typeface="Times New Roman"/>
              </a:rPr>
              <a:t>, S. M. Handy, I. King, and </a:t>
            </a:r>
            <a:r>
              <a:rPr lang="en-US" sz="2400" dirty="0" err="1">
                <a:solidFill>
                  <a:schemeClr val="dk1"/>
                </a:solidFill>
                <a:latin typeface="Times New Roman"/>
                <a:ea typeface="Times New Roman"/>
                <a:cs typeface="Times New Roman"/>
                <a:sym typeface="Times New Roman"/>
              </a:rPr>
              <a:t>M.Hajibabaei</a:t>
            </a:r>
            <a:r>
              <a:rPr lang="en-US" sz="2400" dirty="0">
                <a:solidFill>
                  <a:schemeClr val="dk1"/>
                </a:solidFill>
                <a:latin typeface="Times New Roman"/>
                <a:ea typeface="Times New Roman"/>
                <a:cs typeface="Times New Roman"/>
                <a:sym typeface="Times New Roman"/>
              </a:rPr>
              <a:t>. "A DNA Mini-Barcoding System for Authentication of Processed Fish Products." </a:t>
            </a:r>
            <a:r>
              <a:rPr lang="en-US" sz="2400" i="1" dirty="0">
                <a:solidFill>
                  <a:schemeClr val="dk1"/>
                </a:solidFill>
                <a:latin typeface="Times New Roman"/>
                <a:ea typeface="Times New Roman"/>
                <a:cs typeface="Times New Roman"/>
                <a:sym typeface="Times New Roman"/>
              </a:rPr>
              <a:t>Scientific Reports</a:t>
            </a:r>
            <a:r>
              <a:rPr lang="en-US" sz="2400" dirty="0">
                <a:solidFill>
                  <a:schemeClr val="dk1"/>
                </a:solidFill>
                <a:latin typeface="Times New Roman"/>
                <a:ea typeface="Times New Roman"/>
                <a:cs typeface="Times New Roman"/>
                <a:sym typeface="Times New Roman"/>
              </a:rPr>
              <a:t> 5.1 (2015): n. </a:t>
            </a:r>
            <a:r>
              <a:rPr lang="en-US" sz="2400" dirty="0" err="1">
                <a:solidFill>
                  <a:schemeClr val="dk1"/>
                </a:solidFill>
                <a:latin typeface="Times New Roman"/>
                <a:ea typeface="Times New Roman"/>
                <a:cs typeface="Times New Roman"/>
                <a:sym typeface="Times New Roman"/>
              </a:rPr>
              <a:t>pag</a:t>
            </a:r>
            <a:r>
              <a:rPr lang="en-US" sz="2400" dirty="0">
                <a:solidFill>
                  <a:schemeClr val="dk1"/>
                </a:solidFill>
                <a:latin typeface="Times New Roman"/>
                <a:ea typeface="Times New Roman"/>
                <a:cs typeface="Times New Roman"/>
                <a:sym typeface="Times New Roman"/>
              </a:rPr>
              <a:t>. Web.</a:t>
            </a:r>
          </a:p>
          <a:p>
            <a:pPr marL="342900" lvl="0" indent="-342900" rtl="0">
              <a:spcBef>
                <a:spcPts val="0"/>
              </a:spcBef>
              <a:buFont typeface="Arial"/>
              <a:buChar char="•"/>
            </a:pPr>
            <a:r>
              <a:rPr lang="en-US" sz="2400" dirty="0" smtClean="0">
                <a:solidFill>
                  <a:schemeClr val="dk1"/>
                </a:solidFill>
                <a:latin typeface="Times New Roman"/>
                <a:ea typeface="Times New Roman"/>
                <a:cs typeface="Times New Roman"/>
                <a:sym typeface="Times New Roman"/>
              </a:rPr>
              <a:t>J.W</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Rachlin</a:t>
            </a:r>
            <a:r>
              <a:rPr lang="en-US" sz="2400" dirty="0">
                <a:solidFill>
                  <a:schemeClr val="dk1"/>
                </a:solidFill>
                <a:latin typeface="Times New Roman"/>
                <a:ea typeface="Times New Roman"/>
                <a:cs typeface="Times New Roman"/>
                <a:sym typeface="Times New Roman"/>
              </a:rPr>
              <a:t>, B. E. </a:t>
            </a:r>
            <a:r>
              <a:rPr lang="en-US" sz="2400" dirty="0" err="1">
                <a:solidFill>
                  <a:schemeClr val="dk1"/>
                </a:solidFill>
                <a:latin typeface="Times New Roman"/>
                <a:ea typeface="Times New Roman"/>
                <a:cs typeface="Times New Roman"/>
                <a:sym typeface="Times New Roman"/>
              </a:rPr>
              <a:t>Warkentine</a:t>
            </a:r>
            <a:r>
              <a:rPr lang="en-US" sz="2400" dirty="0">
                <a:solidFill>
                  <a:schemeClr val="dk1"/>
                </a:solidFill>
                <a:latin typeface="Times New Roman"/>
                <a:ea typeface="Times New Roman"/>
                <a:cs typeface="Times New Roman"/>
                <a:sym typeface="Times New Roman"/>
              </a:rPr>
              <a:t>, and A. </a:t>
            </a:r>
            <a:r>
              <a:rPr lang="en-US" sz="2400" dirty="0" err="1">
                <a:solidFill>
                  <a:schemeClr val="dk1"/>
                </a:solidFill>
                <a:latin typeface="Times New Roman"/>
                <a:ea typeface="Times New Roman"/>
                <a:cs typeface="Times New Roman"/>
                <a:sym typeface="Times New Roman"/>
              </a:rPr>
              <a:t>Pappantoniou</a:t>
            </a:r>
            <a:r>
              <a:rPr lang="en-US" sz="2400" dirty="0">
                <a:solidFill>
                  <a:schemeClr val="dk1"/>
                </a:solidFill>
                <a:latin typeface="Times New Roman"/>
                <a:ea typeface="Times New Roman"/>
                <a:cs typeface="Times New Roman"/>
                <a:sym typeface="Times New Roman"/>
              </a:rPr>
              <a:t>. “An Evaluation </a:t>
            </a:r>
            <a:r>
              <a:rPr lang="en-US" sz="2400" dirty="0" err="1">
                <a:solidFill>
                  <a:schemeClr val="dk1"/>
                </a:solidFill>
                <a:latin typeface="Times New Roman"/>
                <a:ea typeface="Times New Roman"/>
                <a:cs typeface="Times New Roman"/>
                <a:sym typeface="Times New Roman"/>
              </a:rPr>
              <a:t>fo</a:t>
            </a:r>
            <a:r>
              <a:rPr lang="en-US" sz="2400" dirty="0">
                <a:solidFill>
                  <a:schemeClr val="dk1"/>
                </a:solidFill>
                <a:latin typeface="Times New Roman"/>
                <a:ea typeface="Times New Roman"/>
                <a:cs typeface="Times New Roman"/>
                <a:sym typeface="Times New Roman"/>
              </a:rPr>
              <a:t> the </a:t>
            </a:r>
            <a:r>
              <a:rPr lang="en-US" sz="2400" dirty="0" err="1">
                <a:solidFill>
                  <a:schemeClr val="dk1"/>
                </a:solidFill>
                <a:latin typeface="Times New Roman"/>
                <a:ea typeface="Times New Roman"/>
                <a:cs typeface="Times New Roman"/>
                <a:sym typeface="Times New Roman"/>
              </a:rPr>
              <a:t>Ichthyofauna</a:t>
            </a:r>
            <a:r>
              <a:rPr lang="en-US" sz="2400" dirty="0">
                <a:solidFill>
                  <a:schemeClr val="dk1"/>
                </a:solidFill>
                <a:latin typeface="Times New Roman"/>
                <a:ea typeface="Times New Roman"/>
                <a:cs typeface="Times New Roman"/>
                <a:sym typeface="Times New Roman"/>
              </a:rPr>
              <a:t> of the Bronx River, a Resilient Urban Waterway.” </a:t>
            </a:r>
            <a:r>
              <a:rPr lang="en-US" sz="2400" i="1" dirty="0">
                <a:solidFill>
                  <a:schemeClr val="dk1"/>
                </a:solidFill>
                <a:latin typeface="Times New Roman"/>
                <a:ea typeface="Times New Roman"/>
                <a:cs typeface="Times New Roman"/>
                <a:sym typeface="Times New Roman"/>
              </a:rPr>
              <a:t>Northeastern Naturalist</a:t>
            </a:r>
            <a:r>
              <a:rPr lang="en-US" sz="2400" dirty="0">
                <a:solidFill>
                  <a:schemeClr val="dk1"/>
                </a:solidFill>
                <a:latin typeface="Times New Roman"/>
                <a:ea typeface="Times New Roman"/>
                <a:cs typeface="Times New Roman"/>
                <a:sym typeface="Times New Roman"/>
              </a:rPr>
              <a:t> (2007): n. </a:t>
            </a:r>
            <a:r>
              <a:rPr lang="en-US" sz="2400" dirty="0" err="1">
                <a:solidFill>
                  <a:schemeClr val="dk1"/>
                </a:solidFill>
                <a:latin typeface="Times New Roman"/>
                <a:ea typeface="Times New Roman"/>
                <a:cs typeface="Times New Roman"/>
                <a:sym typeface="Times New Roman"/>
              </a:rPr>
              <a:t>pag</a:t>
            </a:r>
            <a:r>
              <a:rPr lang="en-US" sz="2400" dirty="0">
                <a:solidFill>
                  <a:schemeClr val="dk1"/>
                </a:solidFill>
                <a:latin typeface="Times New Roman"/>
                <a:ea typeface="Times New Roman"/>
                <a:cs typeface="Times New Roman"/>
                <a:sym typeface="Times New Roman"/>
              </a:rPr>
              <a:t>. Web</a:t>
            </a:r>
            <a:r>
              <a:rPr lang="en-US" sz="2400" dirty="0" smtClean="0">
                <a:solidFill>
                  <a:schemeClr val="dk1"/>
                </a:solidFill>
                <a:latin typeface="Times New Roman"/>
                <a:ea typeface="Times New Roman"/>
                <a:cs typeface="Times New Roman"/>
                <a:sym typeface="Times New Roman"/>
              </a:rPr>
              <a:t>.</a:t>
            </a:r>
          </a:p>
          <a:p>
            <a:pPr marL="342900" lvl="0" indent="-342900" rtl="0">
              <a:spcBef>
                <a:spcPts val="0"/>
              </a:spcBef>
              <a:buFont typeface="Arial"/>
              <a:buChar char="•"/>
            </a:pPr>
            <a:r>
              <a:rPr lang="en-US" sz="2400" dirty="0" err="1" smtClean="0">
                <a:solidFill>
                  <a:schemeClr val="dk1"/>
                </a:solidFill>
                <a:latin typeface="Times New Roman"/>
                <a:ea typeface="Times New Roman"/>
                <a:cs typeface="Times New Roman"/>
                <a:sym typeface="Times New Roman"/>
              </a:rPr>
              <a:t>A.Valentini</a:t>
            </a:r>
            <a:r>
              <a:rPr lang="en-US" sz="2400" dirty="0" smtClean="0">
                <a:solidFill>
                  <a:schemeClr val="dk1"/>
                </a:solidFill>
                <a:latin typeface="Times New Roman"/>
                <a:ea typeface="Times New Roman"/>
                <a:cs typeface="Times New Roman"/>
                <a:sym typeface="Times New Roman"/>
              </a:rPr>
              <a:t>, P. </a:t>
            </a:r>
            <a:r>
              <a:rPr lang="en-US" sz="2400" dirty="0" err="1" smtClean="0">
                <a:solidFill>
                  <a:schemeClr val="dk1"/>
                </a:solidFill>
                <a:latin typeface="Times New Roman"/>
                <a:ea typeface="Times New Roman"/>
                <a:cs typeface="Times New Roman"/>
                <a:sym typeface="Times New Roman"/>
              </a:rPr>
              <a:t>Taberlet</a:t>
            </a:r>
            <a:r>
              <a:rPr lang="en-US" sz="2400" dirty="0" smtClean="0">
                <a:solidFill>
                  <a:schemeClr val="dk1"/>
                </a:solidFill>
                <a:latin typeface="Times New Roman"/>
                <a:ea typeface="Times New Roman"/>
                <a:cs typeface="Times New Roman"/>
                <a:sym typeface="Times New Roman"/>
              </a:rPr>
              <a:t>, C. </a:t>
            </a:r>
            <a:r>
              <a:rPr lang="en-US" sz="2400" dirty="0" err="1" smtClean="0">
                <a:solidFill>
                  <a:schemeClr val="dk1"/>
                </a:solidFill>
                <a:latin typeface="Times New Roman"/>
                <a:ea typeface="Times New Roman"/>
                <a:cs typeface="Times New Roman"/>
                <a:sym typeface="Times New Roman"/>
              </a:rPr>
              <a:t>Miaud</a:t>
            </a:r>
            <a:r>
              <a:rPr lang="en-US" sz="2400" dirty="0" smtClean="0">
                <a:solidFill>
                  <a:schemeClr val="dk1"/>
                </a:solidFill>
                <a:latin typeface="Times New Roman"/>
                <a:ea typeface="Times New Roman"/>
                <a:cs typeface="Times New Roman"/>
                <a:sym typeface="Times New Roman"/>
              </a:rPr>
              <a:t>,  R. </a:t>
            </a:r>
            <a:r>
              <a:rPr lang="en-US" sz="2400" dirty="0" err="1" smtClean="0">
                <a:solidFill>
                  <a:schemeClr val="dk1"/>
                </a:solidFill>
                <a:latin typeface="Times New Roman"/>
                <a:ea typeface="Times New Roman"/>
                <a:cs typeface="Times New Roman"/>
                <a:sym typeface="Times New Roman"/>
              </a:rPr>
              <a:t>Civade</a:t>
            </a:r>
            <a:r>
              <a:rPr lang="en-US" sz="2400" dirty="0" smtClean="0">
                <a:solidFill>
                  <a:schemeClr val="dk1"/>
                </a:solidFill>
                <a:latin typeface="Times New Roman"/>
                <a:ea typeface="Times New Roman"/>
                <a:cs typeface="Times New Roman"/>
                <a:sym typeface="Times New Roman"/>
              </a:rPr>
              <a:t>, J. Herder,  P. F. Thomsen,  E. </a:t>
            </a:r>
            <a:r>
              <a:rPr lang="en-US" sz="2400" dirty="0" err="1" smtClean="0">
                <a:solidFill>
                  <a:schemeClr val="dk1"/>
                </a:solidFill>
                <a:latin typeface="Times New Roman"/>
                <a:ea typeface="Times New Roman"/>
                <a:cs typeface="Times New Roman"/>
                <a:sym typeface="Times New Roman"/>
              </a:rPr>
              <a:t>Bellemain</a:t>
            </a:r>
            <a:r>
              <a:rPr lang="en-US" sz="2400" dirty="0" smtClean="0">
                <a:solidFill>
                  <a:schemeClr val="dk1"/>
                </a:solidFill>
                <a:latin typeface="Times New Roman"/>
                <a:ea typeface="Times New Roman"/>
                <a:cs typeface="Times New Roman"/>
                <a:sym typeface="Times New Roman"/>
              </a:rPr>
              <a:t>,  A. </a:t>
            </a:r>
            <a:r>
              <a:rPr lang="en-US" sz="2400" dirty="0" err="1" smtClean="0">
                <a:solidFill>
                  <a:schemeClr val="dk1"/>
                </a:solidFill>
                <a:latin typeface="Times New Roman"/>
                <a:ea typeface="Times New Roman"/>
                <a:cs typeface="Times New Roman"/>
                <a:sym typeface="Times New Roman"/>
              </a:rPr>
              <a:t>Besnard</a:t>
            </a:r>
            <a:r>
              <a:rPr lang="en-US" sz="2400" dirty="0" smtClean="0">
                <a:solidFill>
                  <a:schemeClr val="dk1"/>
                </a:solidFill>
                <a:latin typeface="Times New Roman"/>
                <a:ea typeface="Times New Roman"/>
                <a:cs typeface="Times New Roman"/>
                <a:sym typeface="Times New Roman"/>
              </a:rPr>
              <a:t>,  E. </a:t>
            </a:r>
            <a:r>
              <a:rPr lang="en-US" sz="2400" dirty="0" err="1" smtClean="0">
                <a:solidFill>
                  <a:schemeClr val="dk1"/>
                </a:solidFill>
                <a:latin typeface="Times New Roman"/>
                <a:ea typeface="Times New Roman"/>
                <a:cs typeface="Times New Roman"/>
                <a:sym typeface="Times New Roman"/>
              </a:rPr>
              <a:t>Coissac</a:t>
            </a:r>
            <a:r>
              <a:rPr lang="en-US" sz="2400" dirty="0" smtClean="0">
                <a:solidFill>
                  <a:schemeClr val="dk1"/>
                </a:solidFill>
                <a:latin typeface="Times New Roman"/>
                <a:ea typeface="Times New Roman"/>
                <a:cs typeface="Times New Roman"/>
                <a:sym typeface="Times New Roman"/>
              </a:rPr>
              <a:t>, F. Boyer, C. </a:t>
            </a:r>
            <a:r>
              <a:rPr lang="en-US" sz="2400" dirty="0" err="1" smtClean="0">
                <a:solidFill>
                  <a:schemeClr val="dk1"/>
                </a:solidFill>
                <a:latin typeface="Times New Roman"/>
                <a:ea typeface="Times New Roman"/>
                <a:cs typeface="Times New Roman"/>
                <a:sym typeface="Times New Roman"/>
              </a:rPr>
              <a:t>Gaboriaud</a:t>
            </a:r>
            <a:r>
              <a:rPr lang="en-US" sz="2400" dirty="0" smtClean="0">
                <a:solidFill>
                  <a:schemeClr val="dk1"/>
                </a:solidFill>
                <a:latin typeface="Times New Roman"/>
                <a:ea typeface="Times New Roman"/>
                <a:cs typeface="Times New Roman"/>
                <a:sym typeface="Times New Roman"/>
              </a:rPr>
              <a:t>, P. Jean,  N. </a:t>
            </a:r>
            <a:r>
              <a:rPr lang="en-US" sz="2400" dirty="0" err="1" smtClean="0">
                <a:solidFill>
                  <a:schemeClr val="dk1"/>
                </a:solidFill>
                <a:latin typeface="Times New Roman"/>
                <a:ea typeface="Times New Roman"/>
                <a:cs typeface="Times New Roman"/>
                <a:sym typeface="Times New Roman"/>
              </a:rPr>
              <a:t>Poulet</a:t>
            </a:r>
            <a:r>
              <a:rPr lang="en-US" sz="2400" dirty="0" smtClean="0">
                <a:solidFill>
                  <a:schemeClr val="dk1"/>
                </a:solidFill>
                <a:latin typeface="Times New Roman"/>
                <a:ea typeface="Times New Roman"/>
                <a:cs typeface="Times New Roman"/>
                <a:sym typeface="Times New Roman"/>
              </a:rPr>
              <a:t>,  N. </a:t>
            </a:r>
            <a:r>
              <a:rPr lang="en-US" sz="2400" dirty="0" err="1" smtClean="0">
                <a:solidFill>
                  <a:schemeClr val="dk1"/>
                </a:solidFill>
                <a:latin typeface="Times New Roman"/>
                <a:ea typeface="Times New Roman"/>
                <a:cs typeface="Times New Roman"/>
                <a:sym typeface="Times New Roman"/>
              </a:rPr>
              <a:t>Roset</a:t>
            </a:r>
            <a:r>
              <a:rPr lang="en-US" sz="2400" dirty="0" smtClean="0">
                <a:solidFill>
                  <a:schemeClr val="dk1"/>
                </a:solidFill>
                <a:latin typeface="Times New Roman"/>
                <a:ea typeface="Times New Roman"/>
                <a:cs typeface="Times New Roman"/>
                <a:sym typeface="Times New Roman"/>
              </a:rPr>
              <a:t>,  G.H. </a:t>
            </a:r>
            <a:r>
              <a:rPr lang="en-US" sz="2400" dirty="0" err="1" smtClean="0">
                <a:solidFill>
                  <a:schemeClr val="dk1"/>
                </a:solidFill>
                <a:latin typeface="Times New Roman"/>
                <a:ea typeface="Times New Roman"/>
                <a:cs typeface="Times New Roman"/>
                <a:sym typeface="Times New Roman"/>
              </a:rPr>
              <a:t>Copp</a:t>
            </a:r>
            <a:r>
              <a:rPr lang="en-US" sz="2400" dirty="0" smtClean="0">
                <a:solidFill>
                  <a:schemeClr val="dk1"/>
                </a:solidFill>
                <a:latin typeface="Times New Roman"/>
                <a:ea typeface="Times New Roman"/>
                <a:cs typeface="Times New Roman"/>
                <a:sym typeface="Times New Roman"/>
              </a:rPr>
              <a:t>,  P. </a:t>
            </a:r>
            <a:r>
              <a:rPr lang="en-US" sz="2400" dirty="0" err="1" smtClean="0">
                <a:solidFill>
                  <a:schemeClr val="dk1"/>
                </a:solidFill>
                <a:latin typeface="Times New Roman"/>
                <a:ea typeface="Times New Roman"/>
                <a:cs typeface="Times New Roman"/>
                <a:sym typeface="Times New Roman"/>
              </a:rPr>
              <a:t>Geniez</a:t>
            </a:r>
            <a:r>
              <a:rPr lang="en-US" sz="2400" dirty="0" smtClean="0">
                <a:solidFill>
                  <a:schemeClr val="dk1"/>
                </a:solidFill>
                <a:latin typeface="Times New Roman"/>
                <a:ea typeface="Times New Roman"/>
                <a:cs typeface="Times New Roman"/>
                <a:sym typeface="Times New Roman"/>
              </a:rPr>
              <a:t>,  D. Pont,  C. </a:t>
            </a:r>
            <a:r>
              <a:rPr lang="en-US" sz="2400" dirty="0" err="1" smtClean="0">
                <a:solidFill>
                  <a:schemeClr val="dk1"/>
                </a:solidFill>
                <a:latin typeface="Times New Roman"/>
                <a:ea typeface="Times New Roman"/>
                <a:cs typeface="Times New Roman"/>
                <a:sym typeface="Times New Roman"/>
              </a:rPr>
              <a:t>Argillier</a:t>
            </a:r>
            <a:r>
              <a:rPr lang="en-US" sz="2400" dirty="0" smtClean="0">
                <a:solidFill>
                  <a:schemeClr val="dk1"/>
                </a:solidFill>
                <a:latin typeface="Times New Roman"/>
                <a:ea typeface="Times New Roman"/>
                <a:cs typeface="Times New Roman"/>
                <a:sym typeface="Times New Roman"/>
              </a:rPr>
              <a:t>, J. </a:t>
            </a:r>
            <a:r>
              <a:rPr lang="en-US" sz="2400" dirty="0" err="1" smtClean="0">
                <a:solidFill>
                  <a:schemeClr val="dk1"/>
                </a:solidFill>
                <a:latin typeface="Times New Roman"/>
                <a:ea typeface="Times New Roman"/>
                <a:cs typeface="Times New Roman"/>
                <a:sym typeface="Times New Roman"/>
              </a:rPr>
              <a:t>Baudoin</a:t>
            </a:r>
            <a:r>
              <a:rPr lang="en-US" sz="2400" dirty="0" smtClean="0">
                <a:solidFill>
                  <a:schemeClr val="dk1"/>
                </a:solidFill>
                <a:latin typeface="Times New Roman"/>
                <a:ea typeface="Times New Roman"/>
                <a:cs typeface="Times New Roman"/>
                <a:sym typeface="Times New Roman"/>
              </a:rPr>
              <a:t>, T. </a:t>
            </a:r>
            <a:r>
              <a:rPr lang="en-US" sz="2400" dirty="0" err="1" smtClean="0">
                <a:solidFill>
                  <a:schemeClr val="dk1"/>
                </a:solidFill>
                <a:latin typeface="Times New Roman"/>
                <a:ea typeface="Times New Roman"/>
                <a:cs typeface="Times New Roman"/>
                <a:sym typeface="Times New Roman"/>
              </a:rPr>
              <a:t>Peroux</a:t>
            </a:r>
            <a:r>
              <a:rPr lang="en-US" sz="2400" dirty="0" smtClean="0">
                <a:solidFill>
                  <a:schemeClr val="dk1"/>
                </a:solidFill>
                <a:latin typeface="Times New Roman"/>
                <a:ea typeface="Times New Roman"/>
                <a:cs typeface="Times New Roman"/>
                <a:sym typeface="Times New Roman"/>
              </a:rPr>
              <a:t>, A. J. </a:t>
            </a:r>
            <a:r>
              <a:rPr lang="en-US" sz="2400" dirty="0" err="1" smtClean="0">
                <a:solidFill>
                  <a:schemeClr val="dk1"/>
                </a:solidFill>
                <a:latin typeface="Times New Roman"/>
                <a:ea typeface="Times New Roman"/>
                <a:cs typeface="Times New Roman"/>
                <a:sym typeface="Times New Roman"/>
              </a:rPr>
              <a:t>Crivelli</a:t>
            </a:r>
            <a:r>
              <a:rPr lang="en-US" sz="2400" dirty="0" smtClean="0">
                <a:solidFill>
                  <a:schemeClr val="dk1"/>
                </a:solidFill>
                <a:latin typeface="Times New Roman"/>
                <a:ea typeface="Times New Roman"/>
                <a:cs typeface="Times New Roman"/>
                <a:sym typeface="Times New Roman"/>
              </a:rPr>
              <a:t>,  A. Olivier, </a:t>
            </a:r>
            <a:r>
              <a:rPr lang="en-US" sz="2400" dirty="0" err="1" smtClean="0">
                <a:solidFill>
                  <a:schemeClr val="dk1"/>
                </a:solidFill>
                <a:latin typeface="Times New Roman"/>
                <a:ea typeface="Times New Roman"/>
                <a:cs typeface="Times New Roman"/>
                <a:sym typeface="Times New Roman"/>
              </a:rPr>
              <a:t>M.Acqueberge</a:t>
            </a:r>
            <a:r>
              <a:rPr lang="en-US" sz="2400" dirty="0" smtClean="0">
                <a:solidFill>
                  <a:schemeClr val="dk1"/>
                </a:solidFill>
                <a:latin typeface="Times New Roman"/>
                <a:ea typeface="Times New Roman"/>
                <a:cs typeface="Times New Roman"/>
                <a:sym typeface="Times New Roman"/>
              </a:rPr>
              <a:t>, M. Le </a:t>
            </a:r>
            <a:r>
              <a:rPr lang="en-US" sz="2400" dirty="0" err="1" smtClean="0">
                <a:solidFill>
                  <a:schemeClr val="dk1"/>
                </a:solidFill>
                <a:latin typeface="Times New Roman"/>
                <a:ea typeface="Times New Roman"/>
                <a:cs typeface="Times New Roman"/>
                <a:sym typeface="Times New Roman"/>
              </a:rPr>
              <a:t>Brun</a:t>
            </a:r>
            <a:r>
              <a:rPr lang="en-US" sz="2400" dirty="0" smtClean="0">
                <a:solidFill>
                  <a:schemeClr val="dk1"/>
                </a:solidFill>
                <a:latin typeface="Times New Roman"/>
                <a:ea typeface="Times New Roman"/>
                <a:cs typeface="Times New Roman"/>
                <a:sym typeface="Times New Roman"/>
              </a:rPr>
              <a:t>,  P. R. </a:t>
            </a:r>
            <a:r>
              <a:rPr lang="en-US" sz="2400" dirty="0" err="1" smtClean="0">
                <a:solidFill>
                  <a:schemeClr val="dk1"/>
                </a:solidFill>
                <a:latin typeface="Times New Roman"/>
                <a:ea typeface="Times New Roman"/>
                <a:cs typeface="Times New Roman"/>
                <a:sym typeface="Times New Roman"/>
              </a:rPr>
              <a:t>Mø</a:t>
            </a:r>
            <a:r>
              <a:rPr lang="en-US" sz="2400" dirty="0" smtClean="0">
                <a:solidFill>
                  <a:schemeClr val="dk1"/>
                </a:solidFill>
                <a:latin typeface="Times New Roman"/>
                <a:ea typeface="Times New Roman"/>
                <a:cs typeface="Times New Roman"/>
                <a:sym typeface="Times New Roman"/>
              </a:rPr>
              <a:t> </a:t>
            </a:r>
            <a:r>
              <a:rPr lang="en-US" sz="2400" dirty="0" err="1" smtClean="0">
                <a:solidFill>
                  <a:schemeClr val="dk1"/>
                </a:solidFill>
                <a:latin typeface="Times New Roman"/>
                <a:ea typeface="Times New Roman"/>
                <a:cs typeface="Times New Roman"/>
                <a:sym typeface="Times New Roman"/>
              </a:rPr>
              <a:t>Ller</a:t>
            </a:r>
            <a:r>
              <a:rPr lang="en-US" sz="2400" dirty="0" smtClean="0">
                <a:solidFill>
                  <a:schemeClr val="dk1"/>
                </a:solidFill>
                <a:latin typeface="Times New Roman"/>
                <a:ea typeface="Times New Roman"/>
                <a:cs typeface="Times New Roman"/>
                <a:sym typeface="Times New Roman"/>
              </a:rPr>
              <a:t>, E. </a:t>
            </a:r>
            <a:r>
              <a:rPr lang="en-US" sz="2400" dirty="0" err="1" smtClean="0">
                <a:solidFill>
                  <a:schemeClr val="dk1"/>
                </a:solidFill>
                <a:latin typeface="Times New Roman"/>
                <a:ea typeface="Times New Roman"/>
                <a:cs typeface="Times New Roman"/>
                <a:sym typeface="Times New Roman"/>
              </a:rPr>
              <a:t>Willerslev</a:t>
            </a:r>
            <a:r>
              <a:rPr lang="en-US" sz="2400" dirty="0" smtClean="0">
                <a:solidFill>
                  <a:schemeClr val="dk1"/>
                </a:solidFill>
                <a:latin typeface="Times New Roman"/>
                <a:ea typeface="Times New Roman"/>
                <a:cs typeface="Times New Roman"/>
                <a:sym typeface="Times New Roman"/>
              </a:rPr>
              <a:t>  And T. De Jean. “Next-</a:t>
            </a:r>
            <a:r>
              <a:rPr lang="en-US" sz="2400" dirty="0" err="1" smtClean="0">
                <a:solidFill>
                  <a:schemeClr val="dk1"/>
                </a:solidFill>
                <a:latin typeface="Times New Roman"/>
                <a:ea typeface="Times New Roman"/>
                <a:cs typeface="Times New Roman"/>
                <a:sym typeface="Times New Roman"/>
              </a:rPr>
              <a:t>generatino</a:t>
            </a:r>
            <a:r>
              <a:rPr lang="en-US" sz="2400" dirty="0" smtClean="0">
                <a:solidFill>
                  <a:schemeClr val="dk1"/>
                </a:solidFill>
                <a:latin typeface="Times New Roman"/>
                <a:ea typeface="Times New Roman"/>
                <a:cs typeface="Times New Roman"/>
                <a:sym typeface="Times New Roman"/>
              </a:rPr>
              <a:t> monitoring of aquatic biodiversity using environmental DNA </a:t>
            </a:r>
            <a:r>
              <a:rPr lang="en-US" sz="2400" dirty="0" err="1" smtClean="0">
                <a:solidFill>
                  <a:schemeClr val="dk1"/>
                </a:solidFill>
                <a:latin typeface="Times New Roman"/>
                <a:ea typeface="Times New Roman"/>
                <a:cs typeface="Times New Roman"/>
                <a:sym typeface="Times New Roman"/>
              </a:rPr>
              <a:t>metabarcoding</a:t>
            </a:r>
            <a:r>
              <a:rPr lang="en-US" sz="2400" dirty="0" smtClean="0">
                <a:solidFill>
                  <a:schemeClr val="dk1"/>
                </a:solidFill>
                <a:latin typeface="Times New Roman"/>
                <a:ea typeface="Times New Roman"/>
                <a:cs typeface="Times New Roman"/>
                <a:sym typeface="Times New Roman"/>
              </a:rPr>
              <a:t>.” </a:t>
            </a:r>
            <a:r>
              <a:rPr lang="en-US" sz="2400" i="1" dirty="0" smtClean="0">
                <a:solidFill>
                  <a:schemeClr val="dk1"/>
                </a:solidFill>
                <a:latin typeface="Times New Roman"/>
                <a:ea typeface="Times New Roman"/>
                <a:cs typeface="Times New Roman"/>
                <a:sym typeface="Times New Roman"/>
              </a:rPr>
              <a:t>Molecular Ecology</a:t>
            </a:r>
            <a:r>
              <a:rPr lang="en-US" sz="2400" dirty="0" smtClean="0">
                <a:solidFill>
                  <a:schemeClr val="dk1"/>
                </a:solidFill>
                <a:latin typeface="Times New Roman"/>
                <a:ea typeface="Times New Roman"/>
                <a:cs typeface="Times New Roman"/>
                <a:sym typeface="Times New Roman"/>
              </a:rPr>
              <a:t> (2016)25, 929-942. Web.</a:t>
            </a:r>
          </a:p>
          <a:p>
            <a:pPr marL="342900" indent="-342900">
              <a:buFont typeface="Arial"/>
              <a:buChar char="•"/>
            </a:pPr>
            <a:r>
              <a:rPr lang="en-US" sz="2400" dirty="0">
                <a:solidFill>
                  <a:schemeClr val="dk1"/>
                </a:solidFill>
                <a:latin typeface="Times New Roman"/>
                <a:ea typeface="Times New Roman"/>
                <a:cs typeface="Times New Roman"/>
                <a:sym typeface="Times New Roman"/>
              </a:rPr>
              <a:t>"Watershed Restoration: Principles and Practices." </a:t>
            </a:r>
            <a:r>
              <a:rPr lang="en-US" sz="2400" i="1" dirty="0">
                <a:solidFill>
                  <a:schemeClr val="dk1"/>
                </a:solidFill>
                <a:latin typeface="Times New Roman"/>
                <a:ea typeface="Times New Roman"/>
                <a:cs typeface="Times New Roman"/>
                <a:sym typeface="Times New Roman"/>
              </a:rPr>
              <a:t>American Fisheries Society</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N.p</a:t>
            </a:r>
            <a:r>
              <a:rPr lang="en-US" sz="2400" dirty="0">
                <a:solidFill>
                  <a:schemeClr val="dk1"/>
                </a:solidFill>
                <a:latin typeface="Times New Roman"/>
                <a:ea typeface="Times New Roman"/>
                <a:cs typeface="Times New Roman"/>
                <a:sym typeface="Times New Roman"/>
              </a:rPr>
              <a:t>., </a:t>
            </a:r>
            <a:r>
              <a:rPr lang="en-US" sz="2400" dirty="0" err="1">
                <a:solidFill>
                  <a:schemeClr val="dk1"/>
                </a:solidFill>
                <a:latin typeface="Times New Roman"/>
                <a:ea typeface="Times New Roman"/>
                <a:cs typeface="Times New Roman"/>
                <a:sym typeface="Times New Roman"/>
              </a:rPr>
              <a:t>n.d.</a:t>
            </a:r>
            <a:r>
              <a:rPr lang="en-US" sz="2400" dirty="0">
                <a:solidFill>
                  <a:schemeClr val="dk1"/>
                </a:solidFill>
                <a:latin typeface="Times New Roman"/>
                <a:ea typeface="Times New Roman"/>
                <a:cs typeface="Times New Roman"/>
                <a:sym typeface="Times New Roman"/>
              </a:rPr>
              <a:t> Web.</a:t>
            </a:r>
          </a:p>
          <a:p>
            <a:pPr lvl="0" rtl="0">
              <a:spcBef>
                <a:spcPts val="0"/>
              </a:spcBef>
            </a:pPr>
            <a:endParaRPr lang="en-US" sz="2400" dirty="0">
              <a:solidFill>
                <a:schemeClr val="dk1"/>
              </a:solidFill>
              <a:latin typeface="Times New Roman"/>
              <a:ea typeface="Times New Roman"/>
              <a:cs typeface="Times New Roman"/>
              <a:sym typeface="Times New Roman"/>
            </a:endParaRPr>
          </a:p>
        </p:txBody>
      </p:sp>
      <p:sp>
        <p:nvSpPr>
          <p:cNvPr id="114" name="Shape 114"/>
          <p:cNvSpPr txBox="1"/>
          <p:nvPr/>
        </p:nvSpPr>
        <p:spPr>
          <a:xfrm>
            <a:off x="37857450" y="5173750"/>
            <a:ext cx="5648100" cy="666900"/>
          </a:xfrm>
          <a:prstGeom prst="rect">
            <a:avLst/>
          </a:prstGeom>
          <a:noFill/>
          <a:ln>
            <a:noFill/>
          </a:ln>
        </p:spPr>
        <p:txBody>
          <a:bodyPr lIns="91425" tIns="91425" rIns="91425" bIns="91425" anchor="t" anchorCtr="0">
            <a:noAutofit/>
          </a:bodyPr>
          <a:lstStyle/>
          <a:p>
            <a:pPr marL="0" lvl="0" indent="-69850" rtl="0">
              <a:lnSpc>
                <a:spcPct val="115000"/>
              </a:lnSpc>
              <a:spcBef>
                <a:spcPts val="0"/>
              </a:spcBef>
              <a:buClr>
                <a:schemeClr val="dk1"/>
              </a:buClr>
              <a:buSzPct val="30555"/>
              <a:buFont typeface="Arial"/>
              <a:buNone/>
            </a:pPr>
            <a:r>
              <a:rPr lang="en-US" sz="3600">
                <a:solidFill>
                  <a:srgbClr val="FFFFFF"/>
                </a:solidFill>
                <a:latin typeface="Times New Roman"/>
                <a:ea typeface="Times New Roman"/>
                <a:cs typeface="Times New Roman"/>
                <a:sym typeface="Times New Roman"/>
              </a:rPr>
              <a:t> Pumpkin Seed Sunfish</a:t>
            </a:r>
          </a:p>
          <a:p>
            <a:pPr lvl="0">
              <a:spcBef>
                <a:spcPts val="0"/>
              </a:spcBef>
              <a:buNone/>
            </a:pPr>
            <a:endParaRPr/>
          </a:p>
        </p:txBody>
      </p:sp>
      <p:sp>
        <p:nvSpPr>
          <p:cNvPr id="115" name="Shape 115"/>
          <p:cNvSpPr txBox="1"/>
          <p:nvPr/>
        </p:nvSpPr>
        <p:spPr>
          <a:xfrm>
            <a:off x="37857550" y="9079140"/>
            <a:ext cx="3048000" cy="766800"/>
          </a:xfrm>
          <a:prstGeom prst="rect">
            <a:avLst/>
          </a:prstGeom>
          <a:noFill/>
          <a:ln>
            <a:noFill/>
          </a:ln>
        </p:spPr>
        <p:txBody>
          <a:bodyPr lIns="91425" tIns="91425" rIns="91425" bIns="91425" anchor="t" anchorCtr="0">
            <a:noAutofit/>
          </a:bodyPr>
          <a:lstStyle/>
          <a:p>
            <a:pPr lvl="0">
              <a:spcBef>
                <a:spcPts val="0"/>
              </a:spcBef>
              <a:buNone/>
            </a:pPr>
            <a:r>
              <a:rPr lang="en-US" sz="3600">
                <a:solidFill>
                  <a:srgbClr val="FFFFFF"/>
                </a:solidFill>
                <a:latin typeface="Times New Roman"/>
                <a:ea typeface="Times New Roman"/>
                <a:cs typeface="Times New Roman"/>
                <a:sym typeface="Times New Roman"/>
              </a:rPr>
              <a:t>Butterfish</a:t>
            </a:r>
          </a:p>
        </p:txBody>
      </p:sp>
      <p:sp>
        <p:nvSpPr>
          <p:cNvPr id="116" name="Shape 116"/>
          <p:cNvSpPr txBox="1"/>
          <p:nvPr/>
        </p:nvSpPr>
        <p:spPr>
          <a:xfrm>
            <a:off x="37857462" y="12993107"/>
            <a:ext cx="3614400" cy="837299"/>
          </a:xfrm>
          <a:prstGeom prst="rect">
            <a:avLst/>
          </a:prstGeom>
          <a:noFill/>
          <a:ln>
            <a:noFill/>
          </a:ln>
        </p:spPr>
        <p:txBody>
          <a:bodyPr lIns="91425" tIns="91425" rIns="91425" bIns="91425" anchor="t" anchorCtr="0">
            <a:noAutofit/>
          </a:bodyPr>
          <a:lstStyle/>
          <a:p>
            <a:pPr lvl="0">
              <a:spcBef>
                <a:spcPts val="0"/>
              </a:spcBef>
              <a:buNone/>
            </a:pPr>
            <a:r>
              <a:rPr lang="en-US" sz="3600">
                <a:solidFill>
                  <a:srgbClr val="FFFFFF"/>
                </a:solidFill>
                <a:latin typeface="Times New Roman"/>
                <a:ea typeface="Times New Roman"/>
                <a:cs typeface="Times New Roman"/>
                <a:sym typeface="Times New Roman"/>
              </a:rPr>
              <a:t>Gold Fish</a:t>
            </a:r>
          </a:p>
        </p:txBody>
      </p:sp>
      <p:sp>
        <p:nvSpPr>
          <p:cNvPr id="117" name="Shape 117"/>
          <p:cNvSpPr txBox="1"/>
          <p:nvPr/>
        </p:nvSpPr>
        <p:spPr>
          <a:xfrm>
            <a:off x="37857450" y="16913362"/>
            <a:ext cx="5719800" cy="766800"/>
          </a:xfrm>
          <a:prstGeom prst="rect">
            <a:avLst/>
          </a:prstGeom>
          <a:noFill/>
          <a:ln>
            <a:noFill/>
          </a:ln>
        </p:spPr>
        <p:txBody>
          <a:bodyPr lIns="91425" tIns="91425" rIns="91425" bIns="91425" anchor="t" anchorCtr="0">
            <a:noAutofit/>
          </a:bodyPr>
          <a:lstStyle/>
          <a:p>
            <a:pPr marL="0" lvl="0" indent="-69850" rtl="0">
              <a:lnSpc>
                <a:spcPct val="115000"/>
              </a:lnSpc>
              <a:spcBef>
                <a:spcPts val="0"/>
              </a:spcBef>
              <a:buClr>
                <a:schemeClr val="dk1"/>
              </a:buClr>
              <a:buSzPct val="30555"/>
              <a:buFont typeface="Arial"/>
              <a:buNone/>
            </a:pPr>
            <a:r>
              <a:rPr lang="en-US" sz="3600">
                <a:solidFill>
                  <a:srgbClr val="FFFFFF"/>
                </a:solidFill>
                <a:latin typeface="Times New Roman"/>
                <a:ea typeface="Times New Roman"/>
                <a:cs typeface="Times New Roman"/>
                <a:sym typeface="Times New Roman"/>
              </a:rPr>
              <a:t>Prussian Carp</a:t>
            </a:r>
          </a:p>
        </p:txBody>
      </p:sp>
      <p:pic>
        <p:nvPicPr>
          <p:cNvPr id="118" name="Shape 118"/>
          <p:cNvPicPr preferRelativeResize="0"/>
          <p:nvPr/>
        </p:nvPicPr>
        <p:blipFill>
          <a:blip r:embed="rId14">
            <a:alphaModFix/>
          </a:blip>
          <a:stretch>
            <a:fillRect/>
          </a:stretch>
        </p:blipFill>
        <p:spPr>
          <a:xfrm>
            <a:off x="37821562" y="20881025"/>
            <a:ext cx="5719876" cy="3336999"/>
          </a:xfrm>
          <a:prstGeom prst="rect">
            <a:avLst/>
          </a:prstGeom>
          <a:noFill/>
          <a:ln>
            <a:noFill/>
          </a:ln>
        </p:spPr>
      </p:pic>
      <p:sp>
        <p:nvSpPr>
          <p:cNvPr id="119" name="Shape 119"/>
          <p:cNvSpPr txBox="1"/>
          <p:nvPr/>
        </p:nvSpPr>
        <p:spPr>
          <a:xfrm>
            <a:off x="37857437" y="20892200"/>
            <a:ext cx="5648100" cy="666900"/>
          </a:xfrm>
          <a:prstGeom prst="rect">
            <a:avLst/>
          </a:prstGeom>
          <a:noFill/>
          <a:ln>
            <a:noFill/>
          </a:ln>
        </p:spPr>
        <p:txBody>
          <a:bodyPr lIns="91425" tIns="91425" rIns="91425" bIns="91425" anchor="t" anchorCtr="0">
            <a:noAutofit/>
          </a:bodyPr>
          <a:lstStyle/>
          <a:p>
            <a:pPr lvl="0">
              <a:spcBef>
                <a:spcPts val="0"/>
              </a:spcBef>
              <a:buNone/>
            </a:pPr>
            <a:r>
              <a:rPr lang="en-US" sz="3600">
                <a:solidFill>
                  <a:srgbClr val="FFFFFF"/>
                </a:solidFill>
                <a:latin typeface="Times New Roman"/>
                <a:ea typeface="Times New Roman"/>
                <a:cs typeface="Times New Roman"/>
                <a:sym typeface="Times New Roman"/>
              </a:rPr>
              <a:t>Eastern blacknose dace</a:t>
            </a:r>
          </a:p>
        </p:txBody>
      </p:sp>
      <p:pic>
        <p:nvPicPr>
          <p:cNvPr id="120" name="Shape 120"/>
          <p:cNvPicPr preferRelativeResize="0"/>
          <p:nvPr/>
        </p:nvPicPr>
        <p:blipFill>
          <a:blip r:embed="rId15">
            <a:alphaModFix/>
          </a:blip>
          <a:stretch>
            <a:fillRect/>
          </a:stretch>
        </p:blipFill>
        <p:spPr>
          <a:xfrm>
            <a:off x="37857450" y="24719575"/>
            <a:ext cx="5648100" cy="3336999"/>
          </a:xfrm>
          <a:prstGeom prst="rect">
            <a:avLst/>
          </a:prstGeom>
          <a:noFill/>
          <a:ln>
            <a:noFill/>
          </a:ln>
        </p:spPr>
      </p:pic>
      <p:sp>
        <p:nvSpPr>
          <p:cNvPr id="121" name="Shape 121"/>
          <p:cNvSpPr txBox="1"/>
          <p:nvPr/>
        </p:nvSpPr>
        <p:spPr>
          <a:xfrm>
            <a:off x="37894425" y="24741000"/>
            <a:ext cx="5520900" cy="934800"/>
          </a:xfrm>
          <a:prstGeom prst="rect">
            <a:avLst/>
          </a:prstGeom>
          <a:noFill/>
          <a:ln>
            <a:noFill/>
          </a:ln>
        </p:spPr>
        <p:txBody>
          <a:bodyPr lIns="91425" tIns="91425" rIns="91425" bIns="91425" anchor="t" anchorCtr="0">
            <a:noAutofit/>
          </a:bodyPr>
          <a:lstStyle/>
          <a:p>
            <a:pPr lvl="0">
              <a:spcBef>
                <a:spcPts val="0"/>
              </a:spcBef>
              <a:buNone/>
            </a:pPr>
            <a:r>
              <a:rPr lang="en-US" sz="3600">
                <a:solidFill>
                  <a:srgbClr val="FFFFFF"/>
                </a:solidFill>
                <a:latin typeface="Times New Roman"/>
                <a:ea typeface="Times New Roman"/>
                <a:cs typeface="Times New Roman"/>
                <a:sym typeface="Times New Roman"/>
              </a:rPr>
              <a:t>Qinghai Lake Naked Carp</a:t>
            </a: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1772</Words>
  <Application>Microsoft Macintosh PowerPoint</Application>
  <PresentationFormat>Custom</PresentationFormat>
  <Paragraphs>119</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Liz Alter</cp:lastModifiedBy>
  <cp:revision>4</cp:revision>
  <dcterms:modified xsi:type="dcterms:W3CDTF">2017-05-22T17:54:42Z</dcterms:modified>
</cp:coreProperties>
</file>