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1"/>
  </p:sldMasterIdLst>
  <p:notesMasterIdLst>
    <p:notesMasterId r:id="rId3"/>
  </p:notesMasterIdLst>
  <p:sldIdLst>
    <p:sldId id="256" r:id="rId2"/>
  </p:sldIdLst>
  <p:sldSz cx="43891200" cy="32918400"/>
  <p:notesSz cx="31672213" cy="4264501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0368">
          <p15:clr>
            <a:srgbClr val="A4A3A4"/>
          </p15:clr>
        </p15:guide>
        <p15:guide id="2" pos="1382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01"/>
    <p:restoredTop sz="93053"/>
  </p:normalViewPr>
  <p:slideViewPr>
    <p:cSldViewPr snapToGrid="0" snapToObjects="1">
      <p:cViewPr>
        <p:scale>
          <a:sx n="39" d="100"/>
          <a:sy n="39" d="100"/>
        </p:scale>
        <p:origin x="328" y="-520"/>
      </p:cViewPr>
      <p:guideLst>
        <p:guide orient="horz" pos="10368"/>
        <p:guide pos="1382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13724626" cy="2139657"/>
          </a:xfrm>
          <a:prstGeom prst="rect">
            <a:avLst/>
          </a:prstGeom>
        </p:spPr>
        <p:txBody>
          <a:bodyPr vert="horz" lIns="424666" tIns="212333" rIns="424666" bIns="212333" rtlCol="0"/>
          <a:lstStyle>
            <a:lvl1pPr algn="l">
              <a:defRPr sz="5600"/>
            </a:lvl1pPr>
          </a:lstStyle>
          <a:p>
            <a:endParaRPr lang="en-US"/>
          </a:p>
        </p:txBody>
      </p:sp>
      <p:sp>
        <p:nvSpPr>
          <p:cNvPr id="3" name="Date Placeholder 2"/>
          <p:cNvSpPr>
            <a:spLocks noGrp="1"/>
          </p:cNvSpPr>
          <p:nvPr>
            <p:ph type="dt" idx="1"/>
          </p:nvPr>
        </p:nvSpPr>
        <p:spPr>
          <a:xfrm>
            <a:off x="17940258" y="0"/>
            <a:ext cx="13724626" cy="2139657"/>
          </a:xfrm>
          <a:prstGeom prst="rect">
            <a:avLst/>
          </a:prstGeom>
        </p:spPr>
        <p:txBody>
          <a:bodyPr vert="horz" lIns="424666" tIns="212333" rIns="424666" bIns="212333" rtlCol="0"/>
          <a:lstStyle>
            <a:lvl1pPr algn="r">
              <a:defRPr sz="5600"/>
            </a:lvl1pPr>
          </a:lstStyle>
          <a:p>
            <a:fld id="{25DD332D-44BF-B047-BBEB-11FFECC7E60E}" type="datetimeFigureOut">
              <a:rPr lang="en-US" smtClean="0"/>
              <a:t>6/7/19</a:t>
            </a:fld>
            <a:endParaRPr lang="en-US"/>
          </a:p>
        </p:txBody>
      </p:sp>
      <p:sp>
        <p:nvSpPr>
          <p:cNvPr id="4" name="Slide Image Placeholder 3"/>
          <p:cNvSpPr>
            <a:spLocks noGrp="1" noRot="1" noChangeAspect="1"/>
          </p:cNvSpPr>
          <p:nvPr>
            <p:ph type="sldImg" idx="2"/>
          </p:nvPr>
        </p:nvSpPr>
        <p:spPr>
          <a:xfrm>
            <a:off x="6242050" y="5330825"/>
            <a:ext cx="19188113" cy="14392275"/>
          </a:xfrm>
          <a:prstGeom prst="rect">
            <a:avLst/>
          </a:prstGeom>
          <a:noFill/>
          <a:ln w="12700">
            <a:solidFill>
              <a:prstClr val="black"/>
            </a:solidFill>
          </a:ln>
        </p:spPr>
        <p:txBody>
          <a:bodyPr vert="horz" lIns="424666" tIns="212333" rIns="424666" bIns="212333" rtlCol="0" anchor="ctr"/>
          <a:lstStyle/>
          <a:p>
            <a:endParaRPr lang="en-US"/>
          </a:p>
        </p:txBody>
      </p:sp>
      <p:sp>
        <p:nvSpPr>
          <p:cNvPr id="5" name="Notes Placeholder 4"/>
          <p:cNvSpPr>
            <a:spLocks noGrp="1"/>
          </p:cNvSpPr>
          <p:nvPr>
            <p:ph type="body" sz="quarter" idx="3"/>
          </p:nvPr>
        </p:nvSpPr>
        <p:spPr>
          <a:xfrm>
            <a:off x="3167222" y="20522912"/>
            <a:ext cx="25337770" cy="16791474"/>
          </a:xfrm>
          <a:prstGeom prst="rect">
            <a:avLst/>
          </a:prstGeom>
        </p:spPr>
        <p:txBody>
          <a:bodyPr vert="horz" lIns="424666" tIns="212333" rIns="424666" bIns="21233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40505363"/>
            <a:ext cx="13724626" cy="2139652"/>
          </a:xfrm>
          <a:prstGeom prst="rect">
            <a:avLst/>
          </a:prstGeom>
        </p:spPr>
        <p:txBody>
          <a:bodyPr vert="horz" lIns="424666" tIns="212333" rIns="424666" bIns="212333" rtlCol="0" anchor="b"/>
          <a:lstStyle>
            <a:lvl1pPr algn="l">
              <a:defRPr sz="5600"/>
            </a:lvl1pPr>
          </a:lstStyle>
          <a:p>
            <a:endParaRPr lang="en-US"/>
          </a:p>
        </p:txBody>
      </p:sp>
      <p:sp>
        <p:nvSpPr>
          <p:cNvPr id="7" name="Slide Number Placeholder 6"/>
          <p:cNvSpPr>
            <a:spLocks noGrp="1"/>
          </p:cNvSpPr>
          <p:nvPr>
            <p:ph type="sldNum" sz="quarter" idx="5"/>
          </p:nvPr>
        </p:nvSpPr>
        <p:spPr>
          <a:xfrm>
            <a:off x="17940258" y="40505363"/>
            <a:ext cx="13724626" cy="2139652"/>
          </a:xfrm>
          <a:prstGeom prst="rect">
            <a:avLst/>
          </a:prstGeom>
        </p:spPr>
        <p:txBody>
          <a:bodyPr vert="horz" lIns="424666" tIns="212333" rIns="424666" bIns="212333" rtlCol="0" anchor="b"/>
          <a:lstStyle>
            <a:lvl1pPr algn="r">
              <a:defRPr sz="5600"/>
            </a:lvl1pPr>
          </a:lstStyle>
          <a:p>
            <a:fld id="{7836ED92-477B-1C45-ACBD-629F6C282995}" type="slidenum">
              <a:rPr lang="en-US" smtClean="0"/>
              <a:t>‹#›</a:t>
            </a:fld>
            <a:endParaRPr lang="en-US"/>
          </a:p>
        </p:txBody>
      </p:sp>
    </p:spTree>
    <p:extLst>
      <p:ext uri="{BB962C8B-B14F-4D97-AF65-F5344CB8AC3E}">
        <p14:creationId xmlns:p14="http://schemas.microsoft.com/office/powerpoint/2010/main" val="1725939136"/>
      </p:ext>
    </p:extLst>
  </p:cSld>
  <p:clrMap bg1="lt1" tx1="dk1" bg2="lt2" tx2="dk2" accent1="accent1" accent2="accent2" accent3="accent3" accent4="accent4" accent5="accent5" accent6="accent6" hlink="hlink" folHlink="folHlink"/>
  <p:notesStyle>
    <a:lvl1pPr marL="0" algn="l" defTabSz="3686861" rtl="0" eaLnBrk="1" latinLnBrk="0" hangingPunct="1">
      <a:defRPr sz="4838" kern="1200">
        <a:solidFill>
          <a:schemeClr val="tx1"/>
        </a:solidFill>
        <a:latin typeface="+mn-lt"/>
        <a:ea typeface="+mn-ea"/>
        <a:cs typeface="+mn-cs"/>
      </a:defRPr>
    </a:lvl1pPr>
    <a:lvl2pPr marL="1843430" algn="l" defTabSz="3686861" rtl="0" eaLnBrk="1" latinLnBrk="0" hangingPunct="1">
      <a:defRPr sz="4838" kern="1200">
        <a:solidFill>
          <a:schemeClr val="tx1"/>
        </a:solidFill>
        <a:latin typeface="+mn-lt"/>
        <a:ea typeface="+mn-ea"/>
        <a:cs typeface="+mn-cs"/>
      </a:defRPr>
    </a:lvl2pPr>
    <a:lvl3pPr marL="3686861" algn="l" defTabSz="3686861" rtl="0" eaLnBrk="1" latinLnBrk="0" hangingPunct="1">
      <a:defRPr sz="4838" kern="1200">
        <a:solidFill>
          <a:schemeClr val="tx1"/>
        </a:solidFill>
        <a:latin typeface="+mn-lt"/>
        <a:ea typeface="+mn-ea"/>
        <a:cs typeface="+mn-cs"/>
      </a:defRPr>
    </a:lvl3pPr>
    <a:lvl4pPr marL="5530291" algn="l" defTabSz="3686861" rtl="0" eaLnBrk="1" latinLnBrk="0" hangingPunct="1">
      <a:defRPr sz="4838" kern="1200">
        <a:solidFill>
          <a:schemeClr val="tx1"/>
        </a:solidFill>
        <a:latin typeface="+mn-lt"/>
        <a:ea typeface="+mn-ea"/>
        <a:cs typeface="+mn-cs"/>
      </a:defRPr>
    </a:lvl4pPr>
    <a:lvl5pPr marL="7373722" algn="l" defTabSz="3686861" rtl="0" eaLnBrk="1" latinLnBrk="0" hangingPunct="1">
      <a:defRPr sz="4838" kern="1200">
        <a:solidFill>
          <a:schemeClr val="tx1"/>
        </a:solidFill>
        <a:latin typeface="+mn-lt"/>
        <a:ea typeface="+mn-ea"/>
        <a:cs typeface="+mn-cs"/>
      </a:defRPr>
    </a:lvl5pPr>
    <a:lvl6pPr marL="9217152" algn="l" defTabSz="3686861" rtl="0" eaLnBrk="1" latinLnBrk="0" hangingPunct="1">
      <a:defRPr sz="4838" kern="1200">
        <a:solidFill>
          <a:schemeClr val="tx1"/>
        </a:solidFill>
        <a:latin typeface="+mn-lt"/>
        <a:ea typeface="+mn-ea"/>
        <a:cs typeface="+mn-cs"/>
      </a:defRPr>
    </a:lvl6pPr>
    <a:lvl7pPr marL="11060582" algn="l" defTabSz="3686861" rtl="0" eaLnBrk="1" latinLnBrk="0" hangingPunct="1">
      <a:defRPr sz="4838" kern="1200">
        <a:solidFill>
          <a:schemeClr val="tx1"/>
        </a:solidFill>
        <a:latin typeface="+mn-lt"/>
        <a:ea typeface="+mn-ea"/>
        <a:cs typeface="+mn-cs"/>
      </a:defRPr>
    </a:lvl7pPr>
    <a:lvl8pPr marL="12904013" algn="l" defTabSz="3686861" rtl="0" eaLnBrk="1" latinLnBrk="0" hangingPunct="1">
      <a:defRPr sz="4838" kern="1200">
        <a:solidFill>
          <a:schemeClr val="tx1"/>
        </a:solidFill>
        <a:latin typeface="+mn-lt"/>
        <a:ea typeface="+mn-ea"/>
        <a:cs typeface="+mn-cs"/>
      </a:defRPr>
    </a:lvl8pPr>
    <a:lvl9pPr marL="14747443" algn="l" defTabSz="3686861" rtl="0" eaLnBrk="1" latinLnBrk="0" hangingPunct="1">
      <a:defRPr sz="4838"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836ED92-477B-1C45-ACBD-629F6C282995}" type="slidenum">
              <a:rPr lang="en-US" smtClean="0"/>
              <a:t>1</a:t>
            </a:fld>
            <a:endParaRPr lang="en-US"/>
          </a:p>
        </p:txBody>
      </p:sp>
    </p:spTree>
    <p:extLst>
      <p:ext uri="{BB962C8B-B14F-4D97-AF65-F5344CB8AC3E}">
        <p14:creationId xmlns:p14="http://schemas.microsoft.com/office/powerpoint/2010/main" val="4103465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28800"/>
            </a:lvl1pPr>
          </a:lstStyle>
          <a:p>
            <a:r>
              <a:rPr lang="en-US"/>
              <a:t>Click to edit Master title style</a:t>
            </a:r>
            <a:endParaRPr lang="en-US" dirty="0"/>
          </a:p>
        </p:txBody>
      </p:sp>
      <p:sp>
        <p:nvSpPr>
          <p:cNvPr id="3" name="Subtitle 2"/>
          <p:cNvSpPr>
            <a:spLocks noGrp="1"/>
          </p:cNvSpPr>
          <p:nvPr>
            <p:ph type="subTitle" idx="1"/>
          </p:nvPr>
        </p:nvSpPr>
        <p:spPr>
          <a:xfrm>
            <a:off x="5486400" y="17289782"/>
            <a:ext cx="32918400" cy="7947658"/>
          </a:xfrm>
        </p:spPr>
        <p:txBody>
          <a:bodyPr/>
          <a:lstStyle>
            <a:lvl1pPr marL="0" indent="0" algn="ctr">
              <a:buNone/>
              <a:defRPr sz="11520"/>
            </a:lvl1pPr>
            <a:lvl2pPr marL="2194560" indent="0" algn="ctr">
              <a:buNone/>
              <a:defRPr sz="9600"/>
            </a:lvl2pPr>
            <a:lvl3pPr marL="4389120" indent="0" algn="ctr">
              <a:buNone/>
              <a:defRPr sz="8640"/>
            </a:lvl3pPr>
            <a:lvl4pPr marL="6583680" indent="0" algn="ctr">
              <a:buNone/>
              <a:defRPr sz="7680"/>
            </a:lvl4pPr>
            <a:lvl5pPr marL="8778240" indent="0" algn="ctr">
              <a:buNone/>
              <a:defRPr sz="7680"/>
            </a:lvl5pPr>
            <a:lvl6pPr marL="10972800" indent="0" algn="ctr">
              <a:buNone/>
              <a:defRPr sz="7680"/>
            </a:lvl6pPr>
            <a:lvl7pPr marL="13167360" indent="0" algn="ctr">
              <a:buNone/>
              <a:defRPr sz="7680"/>
            </a:lvl7pPr>
            <a:lvl8pPr marL="15361920" indent="0" algn="ctr">
              <a:buNone/>
              <a:defRPr sz="7680"/>
            </a:lvl8pPr>
            <a:lvl9pPr marL="17556480" indent="0" algn="ctr">
              <a:buNone/>
              <a:defRPr sz="768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6CA4A3B-CBB0-D54B-BD6E-C9A3B85B0D10}"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040CE-26DB-6A45-ABE3-3E0D5D9925B1}" type="slidenum">
              <a:rPr lang="en-US" smtClean="0"/>
              <a:t>‹#›</a:t>
            </a:fld>
            <a:endParaRPr lang="en-US"/>
          </a:p>
        </p:txBody>
      </p:sp>
    </p:spTree>
    <p:extLst>
      <p:ext uri="{BB962C8B-B14F-4D97-AF65-F5344CB8AC3E}">
        <p14:creationId xmlns:p14="http://schemas.microsoft.com/office/powerpoint/2010/main" val="39410838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CA4A3B-CBB0-D54B-BD6E-C9A3B85B0D10}"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040CE-26DB-6A45-ABE3-3E0D5D9925B1}" type="slidenum">
              <a:rPr lang="en-US" smtClean="0"/>
              <a:t>‹#›</a:t>
            </a:fld>
            <a:endParaRPr lang="en-US"/>
          </a:p>
        </p:txBody>
      </p:sp>
    </p:spTree>
    <p:extLst>
      <p:ext uri="{BB962C8B-B14F-4D97-AF65-F5344CB8AC3E}">
        <p14:creationId xmlns:p14="http://schemas.microsoft.com/office/powerpoint/2010/main" val="6741703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2" y="1752600"/>
            <a:ext cx="9464040" cy="2789682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017522"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CA4A3B-CBB0-D54B-BD6E-C9A3B85B0D10}"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040CE-26DB-6A45-ABE3-3E0D5D9925B1}" type="slidenum">
              <a:rPr lang="en-US" smtClean="0"/>
              <a:t>‹#›</a:t>
            </a:fld>
            <a:endParaRPr lang="en-US"/>
          </a:p>
        </p:txBody>
      </p:sp>
    </p:spTree>
    <p:extLst>
      <p:ext uri="{BB962C8B-B14F-4D97-AF65-F5344CB8AC3E}">
        <p14:creationId xmlns:p14="http://schemas.microsoft.com/office/powerpoint/2010/main" val="17646586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6CA4A3B-CBB0-D54B-BD6E-C9A3B85B0D10}"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040CE-26DB-6A45-ABE3-3E0D5D9925B1}" type="slidenum">
              <a:rPr lang="en-US" smtClean="0"/>
              <a:t>‹#›</a:t>
            </a:fld>
            <a:endParaRPr lang="en-US"/>
          </a:p>
        </p:txBody>
      </p:sp>
    </p:spTree>
    <p:extLst>
      <p:ext uri="{BB962C8B-B14F-4D97-AF65-F5344CB8AC3E}">
        <p14:creationId xmlns:p14="http://schemas.microsoft.com/office/powerpoint/2010/main" val="1322606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2" y="8206749"/>
            <a:ext cx="37856160" cy="13693138"/>
          </a:xfrm>
        </p:spPr>
        <p:txBody>
          <a:bodyPr anchor="b"/>
          <a:lstStyle>
            <a:lvl1pPr>
              <a:defRPr sz="28800"/>
            </a:lvl1pPr>
          </a:lstStyle>
          <a:p>
            <a:r>
              <a:rPr lang="en-US"/>
              <a:t>Click to edit Master title style</a:t>
            </a:r>
            <a:endParaRPr lang="en-US" dirty="0"/>
          </a:p>
        </p:txBody>
      </p:sp>
      <p:sp>
        <p:nvSpPr>
          <p:cNvPr id="3" name="Text Placeholder 2"/>
          <p:cNvSpPr>
            <a:spLocks noGrp="1"/>
          </p:cNvSpPr>
          <p:nvPr>
            <p:ph type="body" idx="1"/>
          </p:nvPr>
        </p:nvSpPr>
        <p:spPr>
          <a:xfrm>
            <a:off x="2994662" y="22029429"/>
            <a:ext cx="37856160" cy="7200898"/>
          </a:xfrm>
        </p:spPr>
        <p:txBody>
          <a:bodyPr/>
          <a:lstStyle>
            <a:lvl1pPr marL="0" indent="0">
              <a:buNone/>
              <a:defRPr sz="11520">
                <a:solidFill>
                  <a:schemeClr val="tx1"/>
                </a:solidFill>
              </a:defRPr>
            </a:lvl1pPr>
            <a:lvl2pPr marL="2194560" indent="0">
              <a:buNone/>
              <a:defRPr sz="9600">
                <a:solidFill>
                  <a:schemeClr val="tx1">
                    <a:tint val="75000"/>
                  </a:schemeClr>
                </a:solidFill>
              </a:defRPr>
            </a:lvl2pPr>
            <a:lvl3pPr marL="4389120" indent="0">
              <a:buNone/>
              <a:defRPr sz="8640">
                <a:solidFill>
                  <a:schemeClr val="tx1">
                    <a:tint val="75000"/>
                  </a:schemeClr>
                </a:solidFill>
              </a:defRPr>
            </a:lvl3pPr>
            <a:lvl4pPr marL="6583680" indent="0">
              <a:buNone/>
              <a:defRPr sz="7680">
                <a:solidFill>
                  <a:schemeClr val="tx1">
                    <a:tint val="75000"/>
                  </a:schemeClr>
                </a:solidFill>
              </a:defRPr>
            </a:lvl4pPr>
            <a:lvl5pPr marL="8778240" indent="0">
              <a:buNone/>
              <a:defRPr sz="7680">
                <a:solidFill>
                  <a:schemeClr val="tx1">
                    <a:tint val="75000"/>
                  </a:schemeClr>
                </a:solidFill>
              </a:defRPr>
            </a:lvl5pPr>
            <a:lvl6pPr marL="10972800" indent="0">
              <a:buNone/>
              <a:defRPr sz="7680">
                <a:solidFill>
                  <a:schemeClr val="tx1">
                    <a:tint val="75000"/>
                  </a:schemeClr>
                </a:solidFill>
              </a:defRPr>
            </a:lvl6pPr>
            <a:lvl7pPr marL="13167360" indent="0">
              <a:buNone/>
              <a:defRPr sz="7680">
                <a:solidFill>
                  <a:schemeClr val="tx1">
                    <a:tint val="75000"/>
                  </a:schemeClr>
                </a:solidFill>
              </a:defRPr>
            </a:lvl7pPr>
            <a:lvl8pPr marL="15361920" indent="0">
              <a:buNone/>
              <a:defRPr sz="7680">
                <a:solidFill>
                  <a:schemeClr val="tx1">
                    <a:tint val="75000"/>
                  </a:schemeClr>
                </a:solidFill>
              </a:defRPr>
            </a:lvl8pPr>
            <a:lvl9pPr marL="17556480" indent="0">
              <a:buNone/>
              <a:defRPr sz="7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6CA4A3B-CBB0-D54B-BD6E-C9A3B85B0D10}" type="datetimeFigureOut">
              <a:rPr lang="en-US" smtClean="0"/>
              <a:t>6/7/19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93040CE-26DB-6A45-ABE3-3E0D5D9925B1}" type="slidenum">
              <a:rPr lang="en-US" smtClean="0"/>
              <a:t>‹#›</a:t>
            </a:fld>
            <a:endParaRPr lang="en-US"/>
          </a:p>
        </p:txBody>
      </p:sp>
    </p:spTree>
    <p:extLst>
      <p:ext uri="{BB962C8B-B14F-4D97-AF65-F5344CB8AC3E}">
        <p14:creationId xmlns:p14="http://schemas.microsoft.com/office/powerpoint/2010/main" val="34067487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6CA4A3B-CBB0-D54B-BD6E-C9A3B85B0D10}" type="datetimeFigureOut">
              <a:rPr lang="en-US" smtClean="0"/>
              <a:t>6/7/19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040CE-26DB-6A45-ABE3-3E0D5D9925B1}" type="slidenum">
              <a:rPr lang="en-US" smtClean="0"/>
              <a:t>‹#›</a:t>
            </a:fld>
            <a:endParaRPr lang="en-US"/>
          </a:p>
        </p:txBody>
      </p:sp>
    </p:spTree>
    <p:extLst>
      <p:ext uri="{BB962C8B-B14F-4D97-AF65-F5344CB8AC3E}">
        <p14:creationId xmlns:p14="http://schemas.microsoft.com/office/powerpoint/2010/main" val="5786525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07"/>
            <a:ext cx="37856160" cy="6362702"/>
          </a:xfrm>
        </p:spPr>
        <p:txBody>
          <a:bodyPr/>
          <a:lstStyle/>
          <a:p>
            <a:r>
              <a:rPr lang="en-US"/>
              <a:t>Click to edit Master title style</a:t>
            </a:r>
            <a:endParaRPr lang="en-US" dirty="0"/>
          </a:p>
        </p:txBody>
      </p:sp>
      <p:sp>
        <p:nvSpPr>
          <p:cNvPr id="3" name="Text Placeholder 2"/>
          <p:cNvSpPr>
            <a:spLocks noGrp="1"/>
          </p:cNvSpPr>
          <p:nvPr>
            <p:ph type="body" idx="1"/>
          </p:nvPr>
        </p:nvSpPr>
        <p:spPr>
          <a:xfrm>
            <a:off x="3023242" y="8069582"/>
            <a:ext cx="18568032"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4" name="Content Placeholder 3"/>
          <p:cNvSpPr>
            <a:spLocks noGrp="1"/>
          </p:cNvSpPr>
          <p:nvPr>
            <p:ph sz="half" idx="2"/>
          </p:nvPr>
        </p:nvSpPr>
        <p:spPr>
          <a:xfrm>
            <a:off x="3023242" y="12024360"/>
            <a:ext cx="18568032"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22219922" y="8069582"/>
            <a:ext cx="18659477" cy="3954778"/>
          </a:xfrm>
        </p:spPr>
        <p:txBody>
          <a:bodyPr anchor="b"/>
          <a:lstStyle>
            <a:lvl1pPr marL="0" indent="0">
              <a:buNone/>
              <a:defRPr sz="11520" b="1"/>
            </a:lvl1pPr>
            <a:lvl2pPr marL="2194560" indent="0">
              <a:buNone/>
              <a:defRPr sz="9600" b="1"/>
            </a:lvl2pPr>
            <a:lvl3pPr marL="4389120" indent="0">
              <a:buNone/>
              <a:defRPr sz="8640" b="1"/>
            </a:lvl3pPr>
            <a:lvl4pPr marL="6583680" indent="0">
              <a:buNone/>
              <a:defRPr sz="7680" b="1"/>
            </a:lvl4pPr>
            <a:lvl5pPr marL="8778240" indent="0">
              <a:buNone/>
              <a:defRPr sz="7680" b="1"/>
            </a:lvl5pPr>
            <a:lvl6pPr marL="10972800" indent="0">
              <a:buNone/>
              <a:defRPr sz="7680" b="1"/>
            </a:lvl6pPr>
            <a:lvl7pPr marL="13167360" indent="0">
              <a:buNone/>
              <a:defRPr sz="7680" b="1"/>
            </a:lvl7pPr>
            <a:lvl8pPr marL="15361920" indent="0">
              <a:buNone/>
              <a:defRPr sz="7680" b="1"/>
            </a:lvl8pPr>
            <a:lvl9pPr marL="17556480" indent="0">
              <a:buNone/>
              <a:defRPr sz="7680" b="1"/>
            </a:lvl9pPr>
          </a:lstStyle>
          <a:p>
            <a:pPr lvl="0"/>
            <a:r>
              <a:rPr lang="en-US"/>
              <a:t>Click to edit Master text styles</a:t>
            </a:r>
          </a:p>
        </p:txBody>
      </p:sp>
      <p:sp>
        <p:nvSpPr>
          <p:cNvPr id="6" name="Content Placeholder 5"/>
          <p:cNvSpPr>
            <a:spLocks noGrp="1"/>
          </p:cNvSpPr>
          <p:nvPr>
            <p:ph sz="quarter" idx="4"/>
          </p:nvPr>
        </p:nvSpPr>
        <p:spPr>
          <a:xfrm>
            <a:off x="22219922"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6CA4A3B-CBB0-D54B-BD6E-C9A3B85B0D10}" type="datetimeFigureOut">
              <a:rPr lang="en-US" smtClean="0"/>
              <a:t>6/7/19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93040CE-26DB-6A45-ABE3-3E0D5D9925B1}" type="slidenum">
              <a:rPr lang="en-US" smtClean="0"/>
              <a:t>‹#›</a:t>
            </a:fld>
            <a:endParaRPr lang="en-US"/>
          </a:p>
        </p:txBody>
      </p:sp>
    </p:spTree>
    <p:extLst>
      <p:ext uri="{BB962C8B-B14F-4D97-AF65-F5344CB8AC3E}">
        <p14:creationId xmlns:p14="http://schemas.microsoft.com/office/powerpoint/2010/main" val="6377881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6CA4A3B-CBB0-D54B-BD6E-C9A3B85B0D10}" type="datetimeFigureOut">
              <a:rPr lang="en-US" smtClean="0"/>
              <a:t>6/7/19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93040CE-26DB-6A45-ABE3-3E0D5D9925B1}" type="slidenum">
              <a:rPr lang="en-US" smtClean="0"/>
              <a:t>‹#›</a:t>
            </a:fld>
            <a:endParaRPr lang="en-US"/>
          </a:p>
        </p:txBody>
      </p:sp>
    </p:spTree>
    <p:extLst>
      <p:ext uri="{BB962C8B-B14F-4D97-AF65-F5344CB8AC3E}">
        <p14:creationId xmlns:p14="http://schemas.microsoft.com/office/powerpoint/2010/main" val="4269898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6CA4A3B-CBB0-D54B-BD6E-C9A3B85B0D10}" type="datetimeFigureOut">
              <a:rPr lang="en-US" smtClean="0"/>
              <a:t>6/7/19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93040CE-26DB-6A45-ABE3-3E0D5D9925B1}" type="slidenum">
              <a:rPr lang="en-US" smtClean="0"/>
              <a:t>‹#›</a:t>
            </a:fld>
            <a:endParaRPr lang="en-US"/>
          </a:p>
        </p:txBody>
      </p:sp>
    </p:spTree>
    <p:extLst>
      <p:ext uri="{BB962C8B-B14F-4D97-AF65-F5344CB8AC3E}">
        <p14:creationId xmlns:p14="http://schemas.microsoft.com/office/powerpoint/2010/main" val="40848285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Content Placeholder 2"/>
          <p:cNvSpPr>
            <a:spLocks noGrp="1"/>
          </p:cNvSpPr>
          <p:nvPr>
            <p:ph idx="1"/>
          </p:nvPr>
        </p:nvSpPr>
        <p:spPr>
          <a:xfrm>
            <a:off x="18659477" y="4739647"/>
            <a:ext cx="22219920" cy="23393400"/>
          </a:xfrm>
        </p:spPr>
        <p:txBody>
          <a:bodyPr/>
          <a:lstStyle>
            <a:lvl1pPr>
              <a:defRPr sz="15360"/>
            </a:lvl1pPr>
            <a:lvl2pPr>
              <a:defRPr sz="13440"/>
            </a:lvl2pPr>
            <a:lvl3pPr>
              <a:defRPr sz="11520"/>
            </a:lvl3pPr>
            <a:lvl4pPr>
              <a:defRPr sz="9600"/>
            </a:lvl4pPr>
            <a:lvl5pPr>
              <a:defRPr sz="9600"/>
            </a:lvl5pPr>
            <a:lvl6pPr>
              <a:defRPr sz="9600"/>
            </a:lvl6pPr>
            <a:lvl7pPr>
              <a:defRPr sz="9600"/>
            </a:lvl7pPr>
            <a:lvl8pPr>
              <a:defRPr sz="9600"/>
            </a:lvl8pPr>
            <a:lvl9pPr>
              <a:defRPr sz="9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46CA4A3B-CBB0-D54B-BD6E-C9A3B85B0D10}" type="datetimeFigureOut">
              <a:rPr lang="en-US" smtClean="0"/>
              <a:t>6/7/19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040CE-26DB-6A45-ABE3-3E0D5D9925B1}" type="slidenum">
              <a:rPr lang="en-US" smtClean="0"/>
              <a:t>‹#›</a:t>
            </a:fld>
            <a:endParaRPr lang="en-US"/>
          </a:p>
        </p:txBody>
      </p:sp>
    </p:spTree>
    <p:extLst>
      <p:ext uri="{BB962C8B-B14F-4D97-AF65-F5344CB8AC3E}">
        <p14:creationId xmlns:p14="http://schemas.microsoft.com/office/powerpoint/2010/main" val="7199655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37" y="2194560"/>
            <a:ext cx="14156054" cy="7680960"/>
          </a:xfrm>
        </p:spPr>
        <p:txBody>
          <a:bodyPr anchor="b"/>
          <a:lstStyle>
            <a:lvl1pPr>
              <a:defRPr sz="15360"/>
            </a:lvl1pPr>
          </a:lstStyle>
          <a:p>
            <a:r>
              <a:rPr lang="en-US"/>
              <a:t>Click to edit Master title style</a:t>
            </a:r>
            <a:endParaRPr lang="en-US" dirty="0"/>
          </a:p>
        </p:txBody>
      </p:sp>
      <p:sp>
        <p:nvSpPr>
          <p:cNvPr id="3" name="Picture Placeholder 2"/>
          <p:cNvSpPr>
            <a:spLocks noGrp="1" noChangeAspect="1"/>
          </p:cNvSpPr>
          <p:nvPr>
            <p:ph type="pic" idx="1"/>
          </p:nvPr>
        </p:nvSpPr>
        <p:spPr>
          <a:xfrm>
            <a:off x="18659477" y="4739647"/>
            <a:ext cx="22219920" cy="23393400"/>
          </a:xfrm>
        </p:spPr>
        <p:txBody>
          <a:bodyPr anchor="t"/>
          <a:lstStyle>
            <a:lvl1pPr marL="0" indent="0">
              <a:buNone/>
              <a:defRPr sz="15360"/>
            </a:lvl1pPr>
            <a:lvl2pPr marL="2194560" indent="0">
              <a:buNone/>
              <a:defRPr sz="13440"/>
            </a:lvl2pPr>
            <a:lvl3pPr marL="4389120" indent="0">
              <a:buNone/>
              <a:defRPr sz="11520"/>
            </a:lvl3pPr>
            <a:lvl4pPr marL="6583680" indent="0">
              <a:buNone/>
              <a:defRPr sz="9600"/>
            </a:lvl4pPr>
            <a:lvl5pPr marL="8778240" indent="0">
              <a:buNone/>
              <a:defRPr sz="9600"/>
            </a:lvl5pPr>
            <a:lvl6pPr marL="10972800" indent="0">
              <a:buNone/>
              <a:defRPr sz="9600"/>
            </a:lvl6pPr>
            <a:lvl7pPr marL="13167360" indent="0">
              <a:buNone/>
              <a:defRPr sz="9600"/>
            </a:lvl7pPr>
            <a:lvl8pPr marL="15361920" indent="0">
              <a:buNone/>
              <a:defRPr sz="9600"/>
            </a:lvl8pPr>
            <a:lvl9pPr marL="17556480" indent="0">
              <a:buNone/>
              <a:defRPr sz="9600"/>
            </a:lvl9pPr>
          </a:lstStyle>
          <a:p>
            <a:r>
              <a:rPr lang="en-US"/>
              <a:t>Click icon to add picture</a:t>
            </a:r>
            <a:endParaRPr lang="en-US" dirty="0"/>
          </a:p>
        </p:txBody>
      </p:sp>
      <p:sp>
        <p:nvSpPr>
          <p:cNvPr id="4" name="Text Placeholder 3"/>
          <p:cNvSpPr>
            <a:spLocks noGrp="1"/>
          </p:cNvSpPr>
          <p:nvPr>
            <p:ph type="body" sz="half" idx="2"/>
          </p:nvPr>
        </p:nvSpPr>
        <p:spPr>
          <a:xfrm>
            <a:off x="3023237" y="9875520"/>
            <a:ext cx="14156054" cy="18295622"/>
          </a:xfrm>
        </p:spPr>
        <p:txBody>
          <a:bodyPr/>
          <a:lstStyle>
            <a:lvl1pPr marL="0" indent="0">
              <a:buNone/>
              <a:defRPr sz="7680"/>
            </a:lvl1pPr>
            <a:lvl2pPr marL="2194560" indent="0">
              <a:buNone/>
              <a:defRPr sz="6720"/>
            </a:lvl2pPr>
            <a:lvl3pPr marL="4389120" indent="0">
              <a:buNone/>
              <a:defRPr sz="5760"/>
            </a:lvl3pPr>
            <a:lvl4pPr marL="6583680" indent="0">
              <a:buNone/>
              <a:defRPr sz="4800"/>
            </a:lvl4pPr>
            <a:lvl5pPr marL="8778240" indent="0">
              <a:buNone/>
              <a:defRPr sz="4800"/>
            </a:lvl5pPr>
            <a:lvl6pPr marL="10972800" indent="0">
              <a:buNone/>
              <a:defRPr sz="4800"/>
            </a:lvl6pPr>
            <a:lvl7pPr marL="13167360" indent="0">
              <a:buNone/>
              <a:defRPr sz="4800"/>
            </a:lvl7pPr>
            <a:lvl8pPr marL="15361920" indent="0">
              <a:buNone/>
              <a:defRPr sz="4800"/>
            </a:lvl8pPr>
            <a:lvl9pPr marL="17556480" indent="0">
              <a:buNone/>
              <a:defRPr sz="4800"/>
            </a:lvl9pPr>
          </a:lstStyle>
          <a:p>
            <a:pPr lvl="0"/>
            <a:r>
              <a:rPr lang="en-US"/>
              <a:t>Click to edit Master text styles</a:t>
            </a:r>
          </a:p>
        </p:txBody>
      </p:sp>
      <p:sp>
        <p:nvSpPr>
          <p:cNvPr id="5" name="Date Placeholder 4"/>
          <p:cNvSpPr>
            <a:spLocks noGrp="1"/>
          </p:cNvSpPr>
          <p:nvPr>
            <p:ph type="dt" sz="half" idx="10"/>
          </p:nvPr>
        </p:nvSpPr>
        <p:spPr/>
        <p:txBody>
          <a:bodyPr/>
          <a:lstStyle/>
          <a:p>
            <a:fld id="{46CA4A3B-CBB0-D54B-BD6E-C9A3B85B0D10}" type="datetimeFigureOut">
              <a:rPr lang="en-US" smtClean="0"/>
              <a:t>6/7/19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93040CE-26DB-6A45-ABE3-3E0D5D9925B1}" type="slidenum">
              <a:rPr lang="en-US" smtClean="0"/>
              <a:t>‹#›</a:t>
            </a:fld>
            <a:endParaRPr lang="en-US"/>
          </a:p>
        </p:txBody>
      </p:sp>
    </p:spTree>
    <p:extLst>
      <p:ext uri="{BB962C8B-B14F-4D97-AF65-F5344CB8AC3E}">
        <p14:creationId xmlns:p14="http://schemas.microsoft.com/office/powerpoint/2010/main" val="34453987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07"/>
            <a:ext cx="37856160" cy="6362702"/>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3017520" y="30510487"/>
            <a:ext cx="9875520" cy="1752600"/>
          </a:xfrm>
          <a:prstGeom prst="rect">
            <a:avLst/>
          </a:prstGeom>
        </p:spPr>
        <p:txBody>
          <a:bodyPr vert="horz" lIns="91440" tIns="45720" rIns="91440" bIns="45720" rtlCol="0" anchor="ctr"/>
          <a:lstStyle>
            <a:lvl1pPr algn="l">
              <a:defRPr sz="5760">
                <a:solidFill>
                  <a:schemeClr val="tx1">
                    <a:tint val="75000"/>
                  </a:schemeClr>
                </a:solidFill>
              </a:defRPr>
            </a:lvl1pPr>
          </a:lstStyle>
          <a:p>
            <a:fld id="{46CA4A3B-CBB0-D54B-BD6E-C9A3B85B0D10}" type="datetimeFigureOut">
              <a:rPr lang="en-US" smtClean="0"/>
              <a:t>6/7/19</a:t>
            </a:fld>
            <a:endParaRPr lang="en-US"/>
          </a:p>
        </p:txBody>
      </p:sp>
      <p:sp>
        <p:nvSpPr>
          <p:cNvPr id="5" name="Footer Placeholder 4"/>
          <p:cNvSpPr>
            <a:spLocks noGrp="1"/>
          </p:cNvSpPr>
          <p:nvPr>
            <p:ph type="ftr" sz="quarter" idx="3"/>
          </p:nvPr>
        </p:nvSpPr>
        <p:spPr>
          <a:xfrm>
            <a:off x="14538960" y="30510487"/>
            <a:ext cx="14813280" cy="1752600"/>
          </a:xfrm>
          <a:prstGeom prst="rect">
            <a:avLst/>
          </a:prstGeom>
        </p:spPr>
        <p:txBody>
          <a:bodyPr vert="horz" lIns="91440" tIns="45720" rIns="91440" bIns="45720" rtlCol="0" anchor="ctr"/>
          <a:lstStyle>
            <a:lvl1pPr algn="ctr">
              <a:defRPr sz="576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0998160" y="30510487"/>
            <a:ext cx="9875520" cy="1752600"/>
          </a:xfrm>
          <a:prstGeom prst="rect">
            <a:avLst/>
          </a:prstGeom>
        </p:spPr>
        <p:txBody>
          <a:bodyPr vert="horz" lIns="91440" tIns="45720" rIns="91440" bIns="45720" rtlCol="0" anchor="ctr"/>
          <a:lstStyle>
            <a:lvl1pPr algn="r">
              <a:defRPr sz="5760">
                <a:solidFill>
                  <a:schemeClr val="tx1">
                    <a:tint val="75000"/>
                  </a:schemeClr>
                </a:solidFill>
              </a:defRPr>
            </a:lvl1pPr>
          </a:lstStyle>
          <a:p>
            <a:fld id="{C93040CE-26DB-6A45-ABE3-3E0D5D9925B1}" type="slidenum">
              <a:rPr lang="en-US" smtClean="0"/>
              <a:t>‹#›</a:t>
            </a:fld>
            <a:endParaRPr lang="en-US"/>
          </a:p>
        </p:txBody>
      </p:sp>
    </p:spTree>
    <p:extLst>
      <p:ext uri="{BB962C8B-B14F-4D97-AF65-F5344CB8AC3E}">
        <p14:creationId xmlns:p14="http://schemas.microsoft.com/office/powerpoint/2010/main" val="125789964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4389120" rtl="0" eaLnBrk="1" latinLnBrk="0" hangingPunct="1">
        <a:lnSpc>
          <a:spcPct val="90000"/>
        </a:lnSpc>
        <a:spcBef>
          <a:spcPct val="0"/>
        </a:spcBef>
        <a:buNone/>
        <a:defRPr sz="21120" kern="1200">
          <a:solidFill>
            <a:schemeClr val="tx1"/>
          </a:solidFill>
          <a:latin typeface="+mj-lt"/>
          <a:ea typeface="+mj-ea"/>
          <a:cs typeface="+mj-cs"/>
        </a:defRPr>
      </a:lvl1pPr>
    </p:titleStyle>
    <p:bodyStyle>
      <a:lvl1pPr marL="1097280" indent="-1097280" algn="l" defTabSz="4389120" rtl="0" eaLnBrk="1" latinLnBrk="0" hangingPunct="1">
        <a:lnSpc>
          <a:spcPct val="90000"/>
        </a:lnSpc>
        <a:spcBef>
          <a:spcPts val="4800"/>
        </a:spcBef>
        <a:buFont typeface="Arial" panose="020B0604020202020204" pitchFamily="34" charset="0"/>
        <a:buChar char="•"/>
        <a:defRPr sz="13440" kern="1200">
          <a:solidFill>
            <a:schemeClr val="tx1"/>
          </a:solidFill>
          <a:latin typeface="+mn-lt"/>
          <a:ea typeface="+mn-ea"/>
          <a:cs typeface="+mn-cs"/>
        </a:defRPr>
      </a:lvl1pPr>
      <a:lvl2pPr marL="3291840" indent="-1097280" algn="l" defTabSz="4389120" rtl="0" eaLnBrk="1" latinLnBrk="0" hangingPunct="1">
        <a:lnSpc>
          <a:spcPct val="90000"/>
        </a:lnSpc>
        <a:spcBef>
          <a:spcPts val="2400"/>
        </a:spcBef>
        <a:buFont typeface="Arial" panose="020B0604020202020204" pitchFamily="34" charset="0"/>
        <a:buChar char="•"/>
        <a:defRPr sz="11520" kern="1200">
          <a:solidFill>
            <a:schemeClr val="tx1"/>
          </a:solidFill>
          <a:latin typeface="+mn-lt"/>
          <a:ea typeface="+mn-ea"/>
          <a:cs typeface="+mn-cs"/>
        </a:defRPr>
      </a:lvl2pPr>
      <a:lvl3pPr marL="5486400" indent="-1097280" algn="l" defTabSz="4389120" rtl="0" eaLnBrk="1" latinLnBrk="0" hangingPunct="1">
        <a:lnSpc>
          <a:spcPct val="90000"/>
        </a:lnSpc>
        <a:spcBef>
          <a:spcPts val="2400"/>
        </a:spcBef>
        <a:buFont typeface="Arial" panose="020B0604020202020204" pitchFamily="34" charset="0"/>
        <a:buChar char="•"/>
        <a:defRPr sz="9600" kern="1200">
          <a:solidFill>
            <a:schemeClr val="tx1"/>
          </a:solidFill>
          <a:latin typeface="+mn-lt"/>
          <a:ea typeface="+mn-ea"/>
          <a:cs typeface="+mn-cs"/>
        </a:defRPr>
      </a:lvl3pPr>
      <a:lvl4pPr marL="76809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4pPr>
      <a:lvl5pPr marL="987552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5pPr>
      <a:lvl6pPr marL="1207008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6pPr>
      <a:lvl7pPr marL="1426464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7pPr>
      <a:lvl8pPr marL="1645920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8pPr>
      <a:lvl9pPr marL="18653760" indent="-1097280" algn="l" defTabSz="4389120" rtl="0" eaLnBrk="1" latinLnBrk="0" hangingPunct="1">
        <a:lnSpc>
          <a:spcPct val="90000"/>
        </a:lnSpc>
        <a:spcBef>
          <a:spcPts val="2400"/>
        </a:spcBef>
        <a:buFont typeface="Arial" panose="020B0604020202020204" pitchFamily="34" charset="0"/>
        <a:buChar char="•"/>
        <a:defRPr sz="8640" kern="1200">
          <a:solidFill>
            <a:schemeClr val="tx1"/>
          </a:solidFill>
          <a:latin typeface="+mn-lt"/>
          <a:ea typeface="+mn-ea"/>
          <a:cs typeface="+mn-cs"/>
        </a:defRPr>
      </a:lvl9pPr>
    </p:bodyStyle>
    <p:otherStyle>
      <a:defPPr>
        <a:defRPr lang="en-US"/>
      </a:defPPr>
      <a:lvl1pPr marL="0" algn="l" defTabSz="4389120" rtl="0" eaLnBrk="1" latinLnBrk="0" hangingPunct="1">
        <a:defRPr sz="8640" kern="1200">
          <a:solidFill>
            <a:schemeClr val="tx1"/>
          </a:solidFill>
          <a:latin typeface="+mn-lt"/>
          <a:ea typeface="+mn-ea"/>
          <a:cs typeface="+mn-cs"/>
        </a:defRPr>
      </a:lvl1pPr>
      <a:lvl2pPr marL="2194560" algn="l" defTabSz="4389120" rtl="0" eaLnBrk="1" latinLnBrk="0" hangingPunct="1">
        <a:defRPr sz="8640" kern="1200">
          <a:solidFill>
            <a:schemeClr val="tx1"/>
          </a:solidFill>
          <a:latin typeface="+mn-lt"/>
          <a:ea typeface="+mn-ea"/>
          <a:cs typeface="+mn-cs"/>
        </a:defRPr>
      </a:lvl2pPr>
      <a:lvl3pPr marL="4389120" algn="l" defTabSz="4389120" rtl="0" eaLnBrk="1" latinLnBrk="0" hangingPunct="1">
        <a:defRPr sz="8640" kern="1200">
          <a:solidFill>
            <a:schemeClr val="tx1"/>
          </a:solidFill>
          <a:latin typeface="+mn-lt"/>
          <a:ea typeface="+mn-ea"/>
          <a:cs typeface="+mn-cs"/>
        </a:defRPr>
      </a:lvl3pPr>
      <a:lvl4pPr marL="6583680" algn="l" defTabSz="4389120" rtl="0" eaLnBrk="1" latinLnBrk="0" hangingPunct="1">
        <a:defRPr sz="8640" kern="1200">
          <a:solidFill>
            <a:schemeClr val="tx1"/>
          </a:solidFill>
          <a:latin typeface="+mn-lt"/>
          <a:ea typeface="+mn-ea"/>
          <a:cs typeface="+mn-cs"/>
        </a:defRPr>
      </a:lvl4pPr>
      <a:lvl5pPr marL="8778240" algn="l" defTabSz="4389120" rtl="0" eaLnBrk="1" latinLnBrk="0" hangingPunct="1">
        <a:defRPr sz="8640" kern="1200">
          <a:solidFill>
            <a:schemeClr val="tx1"/>
          </a:solidFill>
          <a:latin typeface="+mn-lt"/>
          <a:ea typeface="+mn-ea"/>
          <a:cs typeface="+mn-cs"/>
        </a:defRPr>
      </a:lvl5pPr>
      <a:lvl6pPr marL="10972800" algn="l" defTabSz="4389120" rtl="0" eaLnBrk="1" latinLnBrk="0" hangingPunct="1">
        <a:defRPr sz="8640" kern="1200">
          <a:solidFill>
            <a:schemeClr val="tx1"/>
          </a:solidFill>
          <a:latin typeface="+mn-lt"/>
          <a:ea typeface="+mn-ea"/>
          <a:cs typeface="+mn-cs"/>
        </a:defRPr>
      </a:lvl6pPr>
      <a:lvl7pPr marL="13167360" algn="l" defTabSz="4389120" rtl="0" eaLnBrk="1" latinLnBrk="0" hangingPunct="1">
        <a:defRPr sz="8640" kern="1200">
          <a:solidFill>
            <a:schemeClr val="tx1"/>
          </a:solidFill>
          <a:latin typeface="+mn-lt"/>
          <a:ea typeface="+mn-ea"/>
          <a:cs typeface="+mn-cs"/>
        </a:defRPr>
      </a:lvl7pPr>
      <a:lvl8pPr marL="15361920" algn="l" defTabSz="4389120" rtl="0" eaLnBrk="1" latinLnBrk="0" hangingPunct="1">
        <a:defRPr sz="8640" kern="1200">
          <a:solidFill>
            <a:schemeClr val="tx1"/>
          </a:solidFill>
          <a:latin typeface="+mn-lt"/>
          <a:ea typeface="+mn-ea"/>
          <a:cs typeface="+mn-cs"/>
        </a:defRPr>
      </a:lvl8pPr>
      <a:lvl9pPr marL="17556480" algn="l" defTabSz="4389120" rtl="0" eaLnBrk="1" latinLnBrk="0" hangingPunct="1">
        <a:defRPr sz="864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2.jpg"/><Relationship Id="rId13" Type="http://schemas.openxmlformats.org/officeDocument/2006/relationships/image" Target="../media/image7.jpg"/><Relationship Id="rId18" Type="http://schemas.openxmlformats.org/officeDocument/2006/relationships/image" Target="../media/image12.png"/><Relationship Id="rId3" Type="http://schemas.openxmlformats.org/officeDocument/2006/relationships/image" Target="../media/image1.jpg"/><Relationship Id="rId7" Type="http://schemas.openxmlformats.org/officeDocument/2006/relationships/hyperlink" Target="https://www.sciencedirect.com/science/article/pii/S0163725898000205" TargetMode="External"/><Relationship Id="rId12" Type="http://schemas.openxmlformats.org/officeDocument/2006/relationships/image" Target="../media/image6.tiff"/><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hyperlink" Target="https://www.nature.com/articles/nature20167" TargetMode="External"/><Relationship Id="rId11" Type="http://schemas.openxmlformats.org/officeDocument/2006/relationships/image" Target="../media/image5.png"/><Relationship Id="rId5" Type="http://schemas.openxmlformats.org/officeDocument/2006/relationships/hyperlink" Target="https://www.nature.com/articles/3302720" TargetMode="External"/><Relationship Id="rId15" Type="http://schemas.openxmlformats.org/officeDocument/2006/relationships/image" Target="../media/image9.png"/><Relationship Id="rId10" Type="http://schemas.openxmlformats.org/officeDocument/2006/relationships/image" Target="../media/image4.tiff"/><Relationship Id="rId4" Type="http://schemas.openxmlformats.org/officeDocument/2006/relationships/hyperlink" Target="http://www.scirp.org/reference/ReferencesPapers.aspx?ReferenceID=1725267" TargetMode="External"/><Relationship Id="rId9" Type="http://schemas.openxmlformats.org/officeDocument/2006/relationships/image" Target="../media/image3.tiff"/><Relationship Id="rId14" Type="http://schemas.openxmlformats.org/officeDocument/2006/relationships/image" Target="../media/image8.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76D0BADC-F630-CD4C-ACA9-7568381DCA5C}"/>
              </a:ext>
            </a:extLst>
          </p:cNvPr>
          <p:cNvSpPr txBox="1"/>
          <p:nvPr/>
        </p:nvSpPr>
        <p:spPr>
          <a:xfrm>
            <a:off x="-40555" y="-43245"/>
            <a:ext cx="43964697" cy="5007429"/>
          </a:xfrm>
          <a:prstGeom prst="rect">
            <a:avLst/>
          </a:prstGeom>
          <a:solidFill>
            <a:schemeClr val="bg1"/>
          </a:solidFill>
          <a:ln w="76200">
            <a:solidFill>
              <a:schemeClr val="accent1"/>
            </a:solidFill>
          </a:ln>
        </p:spPr>
        <p:txBody>
          <a:bodyPr wrap="none" lIns="914400" tIns="914400" rIns="914400" bIns="914400" rtlCol="0">
            <a:noAutofit/>
          </a:bodyPr>
          <a:lstStyle/>
          <a:p>
            <a:pPr algn="ctr"/>
            <a:r>
              <a:rPr lang="en-US" sz="6000" b="1" dirty="0">
                <a:solidFill>
                  <a:srgbClr val="C00000"/>
                </a:solidFill>
                <a:latin typeface="Arial Black"/>
                <a:cs typeface="Arial Black"/>
              </a:rPr>
              <a:t>Expanding, Characterizing and Repurposing </a:t>
            </a:r>
            <a:br>
              <a:rPr lang="en-US" sz="6000" b="1" dirty="0">
                <a:solidFill>
                  <a:srgbClr val="C00000"/>
                </a:solidFill>
                <a:latin typeface="Arial Black"/>
                <a:cs typeface="Arial Black"/>
              </a:rPr>
            </a:br>
            <a:r>
              <a:rPr lang="en-US" sz="6000" b="1" dirty="0">
                <a:solidFill>
                  <a:srgbClr val="C00000"/>
                </a:solidFill>
                <a:latin typeface="Arial Black"/>
                <a:cs typeface="Arial Black"/>
              </a:rPr>
              <a:t>The Invertebrate </a:t>
            </a:r>
            <a:r>
              <a:rPr lang="en-US" sz="6000" b="1" dirty="0" err="1">
                <a:solidFill>
                  <a:srgbClr val="C00000"/>
                </a:solidFill>
                <a:latin typeface="Arial Black"/>
                <a:cs typeface="Arial Black"/>
              </a:rPr>
              <a:t>Virosphere</a:t>
            </a:r>
            <a:endParaRPr lang="en-US" sz="1800" dirty="0">
              <a:latin typeface="Arial Black"/>
              <a:cs typeface="Arial Black"/>
            </a:endParaRPr>
          </a:p>
          <a:p>
            <a:pPr algn="ctr"/>
            <a:endParaRPr lang="en-US" sz="2000" dirty="0">
              <a:latin typeface="Arial Black"/>
              <a:cs typeface="Arial Black"/>
            </a:endParaRPr>
          </a:p>
          <a:p>
            <a:pPr algn="ctr"/>
            <a:r>
              <a:rPr lang="en-US" sz="3800" dirty="0">
                <a:solidFill>
                  <a:schemeClr val="accent2"/>
                </a:solidFill>
                <a:latin typeface="Arial Black"/>
                <a:cs typeface="Arial Black"/>
              </a:rPr>
              <a:t>Bryce Demopoulos</a:t>
            </a:r>
            <a:r>
              <a:rPr lang="en-US" sz="3800" baseline="30000" dirty="0">
                <a:solidFill>
                  <a:schemeClr val="accent2"/>
                </a:solidFill>
                <a:latin typeface="Arial Black"/>
                <a:cs typeface="Arial Black"/>
              </a:rPr>
              <a:t>1</a:t>
            </a:r>
            <a:r>
              <a:rPr lang="en-US" sz="3800" dirty="0">
                <a:solidFill>
                  <a:schemeClr val="accent2"/>
                </a:solidFill>
                <a:latin typeface="Arial Black"/>
                <a:cs typeface="Arial Black"/>
              </a:rPr>
              <a:t>, Ethan Lin</a:t>
            </a:r>
            <a:r>
              <a:rPr lang="en-US" sz="3800" baseline="30000" dirty="0">
                <a:solidFill>
                  <a:schemeClr val="accent2"/>
                </a:solidFill>
                <a:latin typeface="Arial Black"/>
                <a:cs typeface="Arial Black"/>
              </a:rPr>
              <a:t>2</a:t>
            </a:r>
            <a:r>
              <a:rPr lang="en-US" sz="3800" dirty="0">
                <a:solidFill>
                  <a:schemeClr val="accent2"/>
                </a:solidFill>
                <a:latin typeface="Arial Black"/>
                <a:cs typeface="Arial Black"/>
              </a:rPr>
              <a:t>, and Benjamin tenOever</a:t>
            </a:r>
            <a:r>
              <a:rPr lang="en-US" sz="3800" baseline="30000" dirty="0">
                <a:solidFill>
                  <a:schemeClr val="accent2"/>
                </a:solidFill>
                <a:latin typeface="Arial Black"/>
                <a:cs typeface="Arial Black"/>
              </a:rPr>
              <a:t>3</a:t>
            </a:r>
            <a:endParaRPr lang="en-US" sz="3800" dirty="0">
              <a:solidFill>
                <a:schemeClr val="accent2"/>
              </a:solidFill>
              <a:latin typeface="Arial Black"/>
              <a:cs typeface="Arial Black"/>
            </a:endParaRPr>
          </a:p>
          <a:p>
            <a:pPr algn="ctr"/>
            <a:r>
              <a:rPr lang="en-US" sz="2400" baseline="30000" dirty="0">
                <a:solidFill>
                  <a:schemeClr val="accent2"/>
                </a:solidFill>
                <a:latin typeface="Arial Black"/>
                <a:cs typeface="Arial Black"/>
              </a:rPr>
              <a:t>1</a:t>
            </a:r>
            <a:r>
              <a:rPr lang="en-US" sz="2400" dirty="0">
                <a:solidFill>
                  <a:schemeClr val="accent2"/>
                </a:solidFill>
                <a:latin typeface="Arial Black"/>
                <a:cs typeface="Arial Black"/>
              </a:rPr>
              <a:t>Hunter College High School; </a:t>
            </a:r>
            <a:r>
              <a:rPr lang="en-US" sz="2400" baseline="30000" dirty="0">
                <a:solidFill>
                  <a:schemeClr val="accent2"/>
                </a:solidFill>
                <a:latin typeface="Arial Black"/>
                <a:cs typeface="Arial Black"/>
              </a:rPr>
              <a:t>2</a:t>
            </a:r>
            <a:r>
              <a:rPr lang="en-US" sz="2400" dirty="0">
                <a:solidFill>
                  <a:schemeClr val="accent2"/>
                </a:solidFill>
                <a:latin typeface="Arial Black"/>
                <a:cs typeface="Arial Black"/>
              </a:rPr>
              <a:t>Stuyvesant High School; </a:t>
            </a:r>
            <a:r>
              <a:rPr lang="en-US" sz="2400" baseline="30000" dirty="0">
                <a:solidFill>
                  <a:schemeClr val="accent2"/>
                </a:solidFill>
                <a:latin typeface="Arial Black"/>
                <a:cs typeface="Arial Black"/>
              </a:rPr>
              <a:t>3</a:t>
            </a:r>
            <a:r>
              <a:rPr lang="en-US" sz="2400" dirty="0">
                <a:solidFill>
                  <a:schemeClr val="accent2"/>
                </a:solidFill>
                <a:latin typeface="Arial Black"/>
                <a:cs typeface="Arial Black"/>
              </a:rPr>
              <a:t>Icahn School of Medicine at Mount Sinai</a:t>
            </a:r>
            <a:endParaRPr lang="en-US" sz="4000" dirty="0">
              <a:latin typeface="Arial"/>
              <a:cs typeface="Arial"/>
            </a:endParaRPr>
          </a:p>
        </p:txBody>
      </p:sp>
      <p:sp>
        <p:nvSpPr>
          <p:cNvPr id="12" name="TextBox 11">
            <a:extLst>
              <a:ext uri="{FF2B5EF4-FFF2-40B4-BE49-F238E27FC236}">
                <a16:creationId xmlns:a16="http://schemas.microsoft.com/office/drawing/2014/main" id="{AA75AA21-5A77-464D-990A-32B7F23EF7B7}"/>
              </a:ext>
            </a:extLst>
          </p:cNvPr>
          <p:cNvSpPr txBox="1"/>
          <p:nvPr/>
        </p:nvSpPr>
        <p:spPr>
          <a:xfrm>
            <a:off x="-40554" y="4994050"/>
            <a:ext cx="10972800" cy="9171742"/>
          </a:xfrm>
          <a:prstGeom prst="rect">
            <a:avLst/>
          </a:prstGeom>
          <a:solidFill>
            <a:schemeClr val="bg1"/>
          </a:solidFill>
          <a:ln w="76200">
            <a:solidFill>
              <a:schemeClr val="accent1"/>
            </a:solidFill>
          </a:ln>
        </p:spPr>
        <p:txBody>
          <a:bodyPr wrap="square" rtlCol="0">
            <a:spAutoFit/>
          </a:bodyPr>
          <a:lstStyle/>
          <a:p>
            <a:pPr algn="ctr"/>
            <a:r>
              <a:rPr lang="en-US" sz="3800" b="1" dirty="0">
                <a:solidFill>
                  <a:srgbClr val="C00000"/>
                </a:solidFill>
                <a:latin typeface="Arial Black"/>
                <a:cs typeface="Arial Black"/>
              </a:rPr>
              <a:t>Abstract</a:t>
            </a: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p:txBody>
      </p:sp>
      <p:sp>
        <p:nvSpPr>
          <p:cNvPr id="13" name="TextBox 12">
            <a:extLst>
              <a:ext uri="{FF2B5EF4-FFF2-40B4-BE49-F238E27FC236}">
                <a16:creationId xmlns:a16="http://schemas.microsoft.com/office/drawing/2014/main" id="{CEEF93CB-9D61-5144-A6C7-D00DE2A5D620}"/>
              </a:ext>
            </a:extLst>
          </p:cNvPr>
          <p:cNvSpPr txBox="1"/>
          <p:nvPr/>
        </p:nvSpPr>
        <p:spPr>
          <a:xfrm>
            <a:off x="10928704" y="16394315"/>
            <a:ext cx="21979552" cy="9702656"/>
          </a:xfrm>
          <a:prstGeom prst="rect">
            <a:avLst/>
          </a:prstGeom>
          <a:solidFill>
            <a:schemeClr val="bg1"/>
          </a:solidFill>
          <a:ln w="76200">
            <a:solidFill>
              <a:schemeClr val="bg1"/>
            </a:solidFill>
          </a:ln>
        </p:spPr>
        <p:txBody>
          <a:bodyPr wrap="square" rtlCol="0">
            <a:spAutoFit/>
          </a:bodyPr>
          <a:lstStyle/>
          <a:p>
            <a:pPr algn="ctr"/>
            <a:r>
              <a:rPr lang="en-US" sz="3800" b="1" dirty="0">
                <a:ln>
                  <a:solidFill>
                    <a:srgbClr val="000000"/>
                  </a:solidFill>
                </a:ln>
                <a:solidFill>
                  <a:srgbClr val="C00000"/>
                </a:solidFill>
                <a:latin typeface="Arial Black"/>
                <a:cs typeface="Arial Black"/>
              </a:rPr>
              <a:t>Depiction of the Overall Strategy for the Project</a:t>
            </a:r>
            <a:endParaRPr lang="en-US" sz="3800" dirty="0">
              <a:ln>
                <a:solidFill>
                  <a:srgbClr val="000000"/>
                </a:solidFill>
              </a:ln>
            </a:endParaRPr>
          </a:p>
          <a:p>
            <a:endParaRPr lang="en-US" sz="105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r>
              <a:rPr lang="en-US" sz="600" dirty="0">
                <a:ln>
                  <a:solidFill>
                    <a:srgbClr val="000000"/>
                  </a:solidFill>
                </a:ln>
              </a:rPr>
              <a:t>‘</a:t>
            </a: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sz="600" dirty="0">
              <a:ln>
                <a:solidFill>
                  <a:srgbClr val="000000"/>
                </a:solidFill>
              </a:ln>
            </a:endParaRPr>
          </a:p>
          <a:p>
            <a:endParaRPr lang="en-US" dirty="0">
              <a:ln>
                <a:solidFill>
                  <a:srgbClr val="000000"/>
                </a:solidFill>
              </a:ln>
            </a:endParaRPr>
          </a:p>
          <a:p>
            <a:endParaRPr lang="en-US" dirty="0">
              <a:ln>
                <a:solidFill>
                  <a:srgbClr val="000000"/>
                </a:solidFill>
              </a:ln>
            </a:endParaRPr>
          </a:p>
          <a:p>
            <a:endParaRPr lang="en-US" dirty="0">
              <a:ln>
                <a:solidFill>
                  <a:srgbClr val="000000"/>
                </a:solidFill>
              </a:ln>
            </a:endParaRPr>
          </a:p>
        </p:txBody>
      </p:sp>
      <p:pic>
        <p:nvPicPr>
          <p:cNvPr id="15" name="Picture 14">
            <a:extLst>
              <a:ext uri="{FF2B5EF4-FFF2-40B4-BE49-F238E27FC236}">
                <a16:creationId xmlns:a16="http://schemas.microsoft.com/office/drawing/2014/main" id="{72E29A69-FB21-6246-99A8-09564ED2C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9602" y="17403756"/>
            <a:ext cx="12846764" cy="7865210"/>
          </a:xfrm>
          <a:prstGeom prst="rect">
            <a:avLst/>
          </a:prstGeom>
          <a:ln w="76200">
            <a:solidFill>
              <a:srgbClr val="7030A0"/>
            </a:solidFill>
          </a:ln>
        </p:spPr>
      </p:pic>
      <p:sp>
        <p:nvSpPr>
          <p:cNvPr id="16" name="TextBox 15">
            <a:extLst>
              <a:ext uri="{FF2B5EF4-FFF2-40B4-BE49-F238E27FC236}">
                <a16:creationId xmlns:a16="http://schemas.microsoft.com/office/drawing/2014/main" id="{1920DFD7-6523-924A-A127-74AAF9B6371A}"/>
              </a:ext>
            </a:extLst>
          </p:cNvPr>
          <p:cNvSpPr txBox="1"/>
          <p:nvPr/>
        </p:nvSpPr>
        <p:spPr>
          <a:xfrm>
            <a:off x="543946" y="5869422"/>
            <a:ext cx="9803799" cy="7755969"/>
          </a:xfrm>
          <a:prstGeom prst="rect">
            <a:avLst/>
          </a:prstGeom>
          <a:noFill/>
          <a:ln w="76200">
            <a:solidFill>
              <a:srgbClr val="7030A0"/>
            </a:solidFill>
          </a:ln>
        </p:spPr>
        <p:txBody>
          <a:bodyPr wrap="square" rtlCol="0">
            <a:spAutoFit/>
          </a:bodyPr>
          <a:lstStyle/>
          <a:p>
            <a:pPr marL="342900" indent="-342900" algn="just">
              <a:buClr>
                <a:schemeClr val="accent2"/>
              </a:buClr>
              <a:buFont typeface="Arial"/>
              <a:buChar char="•"/>
            </a:pPr>
            <a:r>
              <a:rPr lang="en-US" sz="2400" dirty="0">
                <a:latin typeface="Garamond"/>
                <a:cs typeface="Garamond"/>
              </a:rPr>
              <a:t>Medicine demands the capability to deliver genetic cargo to specific cell types.  Past efforts have relied on the engineering of a small subset of vertebrate viruses with limited success.  Challenges with regards to </a:t>
            </a:r>
            <a:r>
              <a:rPr lang="en-US" sz="2400" i="1" dirty="0">
                <a:latin typeface="Garamond"/>
                <a:cs typeface="Garamond"/>
              </a:rPr>
              <a:t>in vivo </a:t>
            </a:r>
            <a:r>
              <a:rPr lang="en-US" sz="2400" dirty="0">
                <a:latin typeface="Garamond"/>
                <a:cs typeface="Garamond"/>
              </a:rPr>
              <a:t>delivery include finding novel viral vectors that can both achieve different targets and are more amenable to being synthesized </a:t>
            </a:r>
            <a:r>
              <a:rPr lang="en-US" sz="2400" i="1" dirty="0">
                <a:latin typeface="Garamond"/>
                <a:cs typeface="Garamond"/>
              </a:rPr>
              <a:t>de novo</a:t>
            </a:r>
            <a:r>
              <a:rPr lang="en-US" sz="2400" dirty="0">
                <a:latin typeface="Garamond"/>
                <a:cs typeface="Garamond"/>
              </a:rPr>
              <a:t>.</a:t>
            </a:r>
          </a:p>
          <a:p>
            <a:pPr marL="342900" indent="-342900" algn="just">
              <a:buClr>
                <a:schemeClr val="accent2"/>
              </a:buClr>
              <a:buFont typeface="Arial"/>
              <a:buChar char="•"/>
            </a:pPr>
            <a:r>
              <a:rPr lang="en-US" sz="2400" dirty="0">
                <a:latin typeface="Garamond"/>
                <a:cs typeface="Garamond"/>
              </a:rPr>
              <a:t>Diverse invertebrate species were collected and sampled to isolate and identify RNA viruses associated with them.  </a:t>
            </a:r>
          </a:p>
          <a:p>
            <a:pPr marL="342900" indent="-342900" algn="just">
              <a:buClr>
                <a:schemeClr val="accent2"/>
              </a:buClr>
              <a:buFont typeface="Arial"/>
              <a:buChar char="•"/>
            </a:pPr>
            <a:r>
              <a:rPr lang="en-US" sz="2400" dirty="0">
                <a:latin typeface="Garamond"/>
                <a:cs typeface="Garamond"/>
              </a:rPr>
              <a:t>As the invertebrate virosphere remains largely unknown, novel viruses whose components can be characterized and repurposed to build a new suite of viral-based tools were hypothesized to be able to be identified.</a:t>
            </a:r>
          </a:p>
          <a:p>
            <a:pPr marL="342900" indent="-342900" algn="just">
              <a:buClr>
                <a:schemeClr val="accent2"/>
              </a:buClr>
              <a:buFont typeface="Arial"/>
              <a:buChar char="•"/>
            </a:pPr>
            <a:r>
              <a:rPr lang="en-US" sz="2400" dirty="0">
                <a:latin typeface="Garamond"/>
                <a:cs typeface="Garamond"/>
              </a:rPr>
              <a:t>To this end, RNA from a diverse library of invertebrates will be isolated and sequenced by next-generation sequencing and subsequently </a:t>
            </a:r>
            <a:r>
              <a:rPr lang="en-US" sz="2400" i="1" dirty="0">
                <a:latin typeface="Garamond"/>
                <a:cs typeface="Garamond"/>
              </a:rPr>
              <a:t>de novo</a:t>
            </a:r>
            <a:r>
              <a:rPr lang="en-US" sz="2400" dirty="0">
                <a:latin typeface="Garamond"/>
                <a:cs typeface="Garamond"/>
              </a:rPr>
              <a:t> genome assembly will be performed.  </a:t>
            </a:r>
          </a:p>
          <a:p>
            <a:pPr marL="342900" indent="-342900" algn="just">
              <a:buClr>
                <a:schemeClr val="accent2"/>
              </a:buClr>
              <a:buFont typeface="Arial"/>
              <a:buChar char="•"/>
            </a:pPr>
            <a:r>
              <a:rPr lang="en-US" sz="2400" dirty="0">
                <a:latin typeface="Garamond"/>
                <a:cs typeface="Garamond"/>
              </a:rPr>
              <a:t>Captured reads will then be analyzed for signatures of RNA dependent RNA polymerases (</a:t>
            </a:r>
            <a:r>
              <a:rPr lang="en-US" sz="2400" dirty="0" err="1">
                <a:latin typeface="Garamond"/>
                <a:cs typeface="Garamond"/>
              </a:rPr>
              <a:t>RdRps</a:t>
            </a:r>
            <a:r>
              <a:rPr lang="en-US" sz="2400" dirty="0">
                <a:latin typeface="Garamond"/>
                <a:cs typeface="Garamond"/>
              </a:rPr>
              <a:t>) – a necessary component of all RNA viruses.  Putative novel virus genome assemblies will be named, characterized, and independently confirmed by quantitative PCR.   </a:t>
            </a:r>
          </a:p>
          <a:p>
            <a:pPr marL="342900" indent="-342900" algn="just">
              <a:buClr>
                <a:schemeClr val="accent2"/>
              </a:buClr>
              <a:buFont typeface="Arial"/>
              <a:buChar char="•"/>
            </a:pPr>
            <a:r>
              <a:rPr lang="en-US" sz="2400" dirty="0">
                <a:latin typeface="Garamond"/>
                <a:cs typeface="Garamond"/>
              </a:rPr>
              <a:t>Small RNA viruses or their </a:t>
            </a:r>
            <a:r>
              <a:rPr lang="en-US" sz="2400" dirty="0" err="1">
                <a:latin typeface="Garamond"/>
                <a:cs typeface="Garamond"/>
              </a:rPr>
              <a:t>RdRps</a:t>
            </a:r>
            <a:r>
              <a:rPr lang="en-US" sz="2400" dirty="0">
                <a:latin typeface="Garamond"/>
                <a:cs typeface="Garamond"/>
              </a:rPr>
              <a:t> (less than 5kB) will then be synthesized and artificially launched in mammalian cells to ascertain whether they can be selected via guided evolution to function and deliver a desired genetic cargo.</a:t>
            </a:r>
          </a:p>
          <a:p>
            <a:endParaRPr lang="en-US" dirty="0"/>
          </a:p>
        </p:txBody>
      </p:sp>
      <p:sp>
        <p:nvSpPr>
          <p:cNvPr id="17" name="TextBox 16">
            <a:extLst>
              <a:ext uri="{FF2B5EF4-FFF2-40B4-BE49-F238E27FC236}">
                <a16:creationId xmlns:a16="http://schemas.microsoft.com/office/drawing/2014/main" id="{0CDC6443-C782-1F48-ABF0-528AD5024239}"/>
              </a:ext>
            </a:extLst>
          </p:cNvPr>
          <p:cNvSpPr txBox="1"/>
          <p:nvPr/>
        </p:nvSpPr>
        <p:spPr>
          <a:xfrm>
            <a:off x="-55766" y="14170080"/>
            <a:ext cx="10972800" cy="10910679"/>
          </a:xfrm>
          <a:prstGeom prst="rect">
            <a:avLst/>
          </a:prstGeom>
          <a:solidFill>
            <a:schemeClr val="bg1"/>
          </a:solidFill>
          <a:ln w="76200">
            <a:solidFill>
              <a:schemeClr val="accent1"/>
            </a:solidFill>
          </a:ln>
        </p:spPr>
        <p:txBody>
          <a:bodyPr wrap="square" rtlCol="0">
            <a:spAutoFit/>
          </a:bodyPr>
          <a:lstStyle/>
          <a:p>
            <a:pPr algn="ctr"/>
            <a:r>
              <a:rPr lang="en-US" sz="3800" b="1" dirty="0">
                <a:solidFill>
                  <a:srgbClr val="C00000"/>
                </a:solidFill>
                <a:latin typeface="Arial Black"/>
                <a:cs typeface="Arial Black"/>
              </a:rPr>
              <a:t>Background</a:t>
            </a: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900" b="1" dirty="0">
              <a:solidFill>
                <a:srgbClr val="C00000"/>
              </a:solidFill>
              <a:latin typeface="Arial Black"/>
              <a:cs typeface="Arial Black"/>
            </a:endParaRPr>
          </a:p>
          <a:p>
            <a:pPr algn="ctr"/>
            <a:endParaRPr lang="en-US" sz="2000" b="1" dirty="0">
              <a:solidFill>
                <a:srgbClr val="C00000"/>
              </a:solidFill>
              <a:latin typeface="Arial Black"/>
              <a:cs typeface="Arial Black"/>
            </a:endParaRPr>
          </a:p>
        </p:txBody>
      </p:sp>
      <p:sp>
        <p:nvSpPr>
          <p:cNvPr id="18" name="TextBox 17">
            <a:extLst>
              <a:ext uri="{FF2B5EF4-FFF2-40B4-BE49-F238E27FC236}">
                <a16:creationId xmlns:a16="http://schemas.microsoft.com/office/drawing/2014/main" id="{068EE71E-569A-164B-9D4E-CB5FC3C7E957}"/>
              </a:ext>
            </a:extLst>
          </p:cNvPr>
          <p:cNvSpPr txBox="1"/>
          <p:nvPr/>
        </p:nvSpPr>
        <p:spPr>
          <a:xfrm>
            <a:off x="521136" y="15009222"/>
            <a:ext cx="9803799" cy="9602629"/>
          </a:xfrm>
          <a:prstGeom prst="rect">
            <a:avLst/>
          </a:prstGeom>
          <a:noFill/>
          <a:ln w="76200">
            <a:solidFill>
              <a:srgbClr val="7030A0"/>
            </a:solidFill>
          </a:ln>
        </p:spPr>
        <p:txBody>
          <a:bodyPr wrap="square" rtlCol="0">
            <a:spAutoFit/>
          </a:bodyPr>
          <a:lstStyle/>
          <a:p>
            <a:pPr marL="285750" indent="-285750" algn="just">
              <a:buClr>
                <a:schemeClr val="accent2"/>
              </a:buClr>
              <a:buFont typeface="Arial"/>
              <a:buChar char="•"/>
            </a:pPr>
            <a:r>
              <a:rPr lang="en-US" sz="2400" dirty="0">
                <a:latin typeface="Garamond"/>
                <a:cs typeface="Garamond"/>
              </a:rPr>
              <a:t>With recombinant DNA technology, science has witnessed the development of tools to generate antibodies from a plasmid, silence messenger RNA, deliver genes, and even edit DNA with single base pair resolution. However, to capitalize on these discoveries, the scientific community needs the ability to deliver the necessary cargo to the cells of interest.  Thus far, the issue of delivering genetic material to cells has come in the form of either repurposed viral vectors or the direct delivery of genetic material  (Thomas </a:t>
            </a:r>
            <a:r>
              <a:rPr lang="en-US" sz="2400" i="1" dirty="0">
                <a:latin typeface="Garamond"/>
                <a:cs typeface="Garamond"/>
              </a:rPr>
              <a:t>et al. 2003</a:t>
            </a:r>
            <a:r>
              <a:rPr lang="en-US" sz="2400" dirty="0">
                <a:latin typeface="Garamond"/>
                <a:cs typeface="Garamond"/>
              </a:rPr>
              <a:t>).</a:t>
            </a:r>
          </a:p>
          <a:p>
            <a:pPr marL="285750" indent="-285750" algn="just">
              <a:buClr>
                <a:schemeClr val="accent2"/>
              </a:buClr>
              <a:buFont typeface="Arial"/>
              <a:buChar char="•"/>
            </a:pPr>
            <a:r>
              <a:rPr lang="en-US" sz="2400" dirty="0">
                <a:latin typeface="Garamond"/>
                <a:cs typeface="Garamond"/>
              </a:rPr>
              <a:t>Viral vector research has largely focused on the use of lentiviruses such as HIV, adenovirus, or the adeno-associated virus.  While each of these viral vectors have demonstrated promise, each has inherent issues preventing its widespread use.  </a:t>
            </a:r>
          </a:p>
          <a:p>
            <a:pPr marL="285750" indent="-285750" algn="just">
              <a:buClr>
                <a:schemeClr val="accent2"/>
              </a:buClr>
              <a:buFont typeface="Arial"/>
              <a:buChar char="•"/>
            </a:pPr>
            <a:r>
              <a:rPr lang="en-US" sz="2400" dirty="0">
                <a:latin typeface="Garamond"/>
                <a:cs typeface="Garamond"/>
              </a:rPr>
              <a:t>These vectors are still used despite these limitations, but the scientific community is simultaneously looking for other solutions.  Over the past few years, many have focused on various lipids or synthetic nanoparticles to deliver recombinant DNA to cells. However, this has proven difficult, largely owing to the inability to breach the barriers required to reach the nucleus.  </a:t>
            </a:r>
          </a:p>
          <a:p>
            <a:pPr marL="285750" indent="-285750" algn="just">
              <a:buClr>
                <a:schemeClr val="accent2"/>
              </a:buClr>
              <a:buFont typeface="Arial"/>
              <a:buChar char="•"/>
            </a:pPr>
            <a:r>
              <a:rPr lang="en-US" sz="2400" dirty="0">
                <a:latin typeface="Garamond"/>
                <a:cs typeface="Garamond"/>
              </a:rPr>
              <a:t>More recently, a promising technology is the direct use of RNA.  The use of RNA as a therapeutic is promising in that it can be easily manufactured and it neither integrates nor is immunogenic.  However, a remaining limitation of RNA is its inherent instability.</a:t>
            </a:r>
          </a:p>
          <a:p>
            <a:pPr marL="285750" indent="-285750" algn="just">
              <a:buClr>
                <a:schemeClr val="accent2"/>
              </a:buClr>
              <a:buFont typeface="Arial"/>
              <a:buChar char="•"/>
            </a:pPr>
            <a:r>
              <a:rPr lang="en-US" sz="2400" dirty="0">
                <a:latin typeface="Garamond"/>
                <a:cs typeface="Garamond"/>
              </a:rPr>
              <a:t>In this regard, the identification of novel </a:t>
            </a:r>
            <a:r>
              <a:rPr lang="en-US" sz="2400" dirty="0" err="1">
                <a:latin typeface="Garamond"/>
                <a:cs typeface="Garamond"/>
              </a:rPr>
              <a:t>RdRps</a:t>
            </a:r>
            <a:r>
              <a:rPr lang="en-US" sz="2400" dirty="0">
                <a:latin typeface="Garamond"/>
                <a:cs typeface="Garamond"/>
              </a:rPr>
              <a:t> may also enable the engineering of self-replicating RNAs, thereby overcoming this limitation.  In an effort to find a small </a:t>
            </a:r>
            <a:r>
              <a:rPr lang="en-US" sz="2400" dirty="0" err="1">
                <a:latin typeface="Garamond"/>
                <a:cs typeface="Garamond"/>
              </a:rPr>
              <a:t>RdRp</a:t>
            </a:r>
            <a:r>
              <a:rPr lang="en-US" sz="2400" dirty="0">
                <a:latin typeface="Garamond"/>
                <a:cs typeface="Garamond"/>
              </a:rPr>
              <a:t> that will not show any prevalence in the human population, sampling from invertebrates was proposed to identify novel RNA viruses from which we can build.</a:t>
            </a:r>
          </a:p>
          <a:p>
            <a:endParaRPr lang="en-US" dirty="0"/>
          </a:p>
        </p:txBody>
      </p:sp>
      <p:sp>
        <p:nvSpPr>
          <p:cNvPr id="19" name="TextBox 18">
            <a:extLst>
              <a:ext uri="{FF2B5EF4-FFF2-40B4-BE49-F238E27FC236}">
                <a16:creationId xmlns:a16="http://schemas.microsoft.com/office/drawing/2014/main" id="{32B9A307-D8A2-ED4A-94FB-62CF00827143}"/>
              </a:ext>
            </a:extLst>
          </p:cNvPr>
          <p:cNvSpPr txBox="1"/>
          <p:nvPr/>
        </p:nvSpPr>
        <p:spPr>
          <a:xfrm>
            <a:off x="-32955" y="25080759"/>
            <a:ext cx="10982948" cy="7879080"/>
          </a:xfrm>
          <a:prstGeom prst="rect">
            <a:avLst/>
          </a:prstGeom>
          <a:solidFill>
            <a:schemeClr val="bg1"/>
          </a:solidFill>
          <a:ln w="76200">
            <a:solidFill>
              <a:schemeClr val="accent1"/>
            </a:solidFill>
          </a:ln>
        </p:spPr>
        <p:txBody>
          <a:bodyPr wrap="square" rtlCol="0">
            <a:spAutoFit/>
          </a:bodyPr>
          <a:lstStyle/>
          <a:p>
            <a:pPr algn="ctr"/>
            <a:r>
              <a:rPr lang="en-US" sz="3800" b="1" dirty="0">
                <a:solidFill>
                  <a:srgbClr val="C00000"/>
                </a:solidFill>
                <a:latin typeface="Arial Black"/>
                <a:cs typeface="Arial Black"/>
              </a:rPr>
              <a:t>Specific Aims</a:t>
            </a: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p:txBody>
      </p:sp>
      <p:sp>
        <p:nvSpPr>
          <p:cNvPr id="21" name="TextBox 20">
            <a:extLst>
              <a:ext uri="{FF2B5EF4-FFF2-40B4-BE49-F238E27FC236}">
                <a16:creationId xmlns:a16="http://schemas.microsoft.com/office/drawing/2014/main" id="{0E94E555-8C1A-D84E-AFFB-A573A3C30E61}"/>
              </a:ext>
            </a:extLst>
          </p:cNvPr>
          <p:cNvSpPr txBox="1"/>
          <p:nvPr/>
        </p:nvSpPr>
        <p:spPr>
          <a:xfrm>
            <a:off x="10920577" y="5005435"/>
            <a:ext cx="21945599" cy="11418510"/>
          </a:xfrm>
          <a:prstGeom prst="rect">
            <a:avLst/>
          </a:prstGeom>
          <a:solidFill>
            <a:schemeClr val="bg1"/>
          </a:solidFill>
          <a:ln w="76200">
            <a:solidFill>
              <a:schemeClr val="accent1"/>
            </a:solidFill>
          </a:ln>
        </p:spPr>
        <p:txBody>
          <a:bodyPr wrap="square" rtlCol="0">
            <a:spAutoFit/>
          </a:bodyPr>
          <a:lstStyle/>
          <a:p>
            <a:pPr algn="ctr"/>
            <a:r>
              <a:rPr lang="en-US" sz="3800" b="1" dirty="0">
                <a:solidFill>
                  <a:srgbClr val="C00000"/>
                </a:solidFill>
                <a:latin typeface="Arial Black"/>
                <a:cs typeface="Arial Black"/>
              </a:rPr>
              <a:t>Samples</a:t>
            </a: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p:txBody>
      </p:sp>
      <p:sp>
        <p:nvSpPr>
          <p:cNvPr id="23" name="TextBox 22">
            <a:extLst>
              <a:ext uri="{FF2B5EF4-FFF2-40B4-BE49-F238E27FC236}">
                <a16:creationId xmlns:a16="http://schemas.microsoft.com/office/drawing/2014/main" id="{D3AC9488-1568-284C-B70F-007FFCD9983A}"/>
              </a:ext>
            </a:extLst>
          </p:cNvPr>
          <p:cNvSpPr txBox="1"/>
          <p:nvPr/>
        </p:nvSpPr>
        <p:spPr>
          <a:xfrm>
            <a:off x="10956318" y="26109928"/>
            <a:ext cx="21931663" cy="6832640"/>
          </a:xfrm>
          <a:prstGeom prst="rect">
            <a:avLst/>
          </a:prstGeom>
          <a:solidFill>
            <a:schemeClr val="bg1"/>
          </a:solidFill>
          <a:ln w="76200">
            <a:solidFill>
              <a:schemeClr val="accent1"/>
            </a:solidFill>
          </a:ln>
        </p:spPr>
        <p:txBody>
          <a:bodyPr wrap="square" rtlCol="0">
            <a:spAutoFit/>
          </a:bodyPr>
          <a:lstStyle/>
          <a:p>
            <a:pPr algn="ctr"/>
            <a:r>
              <a:rPr lang="en-US" sz="3800" b="1" dirty="0">
                <a:solidFill>
                  <a:srgbClr val="C00000"/>
                </a:solidFill>
                <a:latin typeface="Arial Black"/>
                <a:cs typeface="Arial Black"/>
              </a:rPr>
              <a:t>Analysis</a:t>
            </a: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500" b="1" dirty="0">
              <a:solidFill>
                <a:srgbClr val="C00000"/>
              </a:solidFill>
              <a:latin typeface="Arial Black"/>
              <a:cs typeface="Arial Black"/>
            </a:endParaRPr>
          </a:p>
          <a:p>
            <a:pPr algn="ctr"/>
            <a:endParaRPr lang="en-US" sz="500" b="1" dirty="0">
              <a:solidFill>
                <a:srgbClr val="C00000"/>
              </a:solidFill>
              <a:latin typeface="Arial Black"/>
              <a:cs typeface="Arial Black"/>
            </a:endParaRPr>
          </a:p>
          <a:p>
            <a:pPr algn="ctr"/>
            <a:endParaRPr lang="en-US" sz="500" b="1" dirty="0">
              <a:solidFill>
                <a:srgbClr val="C00000"/>
              </a:solidFill>
              <a:latin typeface="Arial Black"/>
              <a:cs typeface="Arial Black"/>
            </a:endParaRPr>
          </a:p>
          <a:p>
            <a:pPr algn="ctr"/>
            <a:endParaRPr lang="en-US" sz="500" b="1" dirty="0">
              <a:solidFill>
                <a:srgbClr val="C00000"/>
              </a:solidFill>
              <a:latin typeface="Arial Black"/>
              <a:cs typeface="Arial Black"/>
            </a:endParaRPr>
          </a:p>
          <a:p>
            <a:pPr algn="ctr"/>
            <a:endParaRPr lang="en-US" sz="500" b="1" dirty="0">
              <a:solidFill>
                <a:srgbClr val="C00000"/>
              </a:solidFill>
              <a:latin typeface="Arial Black"/>
              <a:cs typeface="Arial Black"/>
            </a:endParaRPr>
          </a:p>
          <a:p>
            <a:pPr algn="ctr"/>
            <a:endParaRPr lang="en-US" sz="5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p:txBody>
      </p:sp>
      <p:sp>
        <p:nvSpPr>
          <p:cNvPr id="24" name="TextBox 23">
            <a:extLst>
              <a:ext uri="{FF2B5EF4-FFF2-40B4-BE49-F238E27FC236}">
                <a16:creationId xmlns:a16="http://schemas.microsoft.com/office/drawing/2014/main" id="{FCCD7CC5-87E5-C747-8630-9C202201E5A8}"/>
              </a:ext>
            </a:extLst>
          </p:cNvPr>
          <p:cNvSpPr txBox="1"/>
          <p:nvPr/>
        </p:nvSpPr>
        <p:spPr>
          <a:xfrm>
            <a:off x="11759602" y="26762397"/>
            <a:ext cx="20730162" cy="5262979"/>
          </a:xfrm>
          <a:prstGeom prst="rect">
            <a:avLst/>
          </a:prstGeom>
          <a:noFill/>
          <a:ln w="76200">
            <a:solidFill>
              <a:srgbClr val="7030A0"/>
            </a:solidFill>
          </a:ln>
        </p:spPr>
        <p:txBody>
          <a:bodyPr wrap="square" rtlCol="0">
            <a:spAutoFit/>
          </a:bodyPr>
          <a:lstStyle/>
          <a:p>
            <a:pPr marL="342900" indent="-342900" algn="just">
              <a:buFont typeface="Arial"/>
              <a:buChar char="•"/>
            </a:pPr>
            <a:r>
              <a:rPr lang="en-US" sz="2400" dirty="0">
                <a:solidFill>
                  <a:schemeClr val="accent2"/>
                </a:solidFill>
                <a:latin typeface="Garamond"/>
                <a:cs typeface="Garamond"/>
              </a:rPr>
              <a:t>T</a:t>
            </a:r>
            <a:r>
              <a:rPr lang="en-US" sz="2400" b="1" dirty="0">
                <a:solidFill>
                  <a:schemeClr val="accent2"/>
                </a:solidFill>
                <a:latin typeface="Garamond"/>
                <a:cs typeface="Garamond"/>
              </a:rPr>
              <a:t>he RNA of 43 individual insects were sampled and analyzed. (Figure 3)</a:t>
            </a:r>
          </a:p>
          <a:p>
            <a:pPr marL="800100" lvl="1" indent="-342900" algn="just">
              <a:buClr>
                <a:srgbClr val="FF6600"/>
              </a:buClr>
              <a:buFont typeface="Arial"/>
              <a:buChar char="•"/>
            </a:pPr>
            <a:r>
              <a:rPr lang="en-US" sz="2400" dirty="0">
                <a:latin typeface="Garamond"/>
                <a:cs typeface="Garamond"/>
              </a:rPr>
              <a:t>Of these, five samples were rendered impotent and the RNA sequencing could not be performed. These results could have been due to human error in the isolation process, or the lack of a quantifiable amount of RNA in the insect genome. </a:t>
            </a:r>
          </a:p>
          <a:p>
            <a:pPr marL="800100" lvl="1" indent="-342900" algn="just">
              <a:buClr>
                <a:srgbClr val="FF6600"/>
              </a:buClr>
              <a:buFont typeface="Arial"/>
              <a:buChar char="•"/>
            </a:pPr>
            <a:r>
              <a:rPr lang="en-US" sz="2400" dirty="0">
                <a:latin typeface="Garamond"/>
                <a:cs typeface="Garamond"/>
              </a:rPr>
              <a:t>The 38 remaining samples were split into twelve different pools for sequencing, labeled A through L. The methodology behind splitting the samples consisted of organizing groups of samples with no overlap between insect types and pairing samples with lower RNA yields to those with higher yields.</a:t>
            </a:r>
          </a:p>
          <a:p>
            <a:pPr marL="800100" lvl="1" indent="-342900" algn="just">
              <a:buClr>
                <a:srgbClr val="FF6600"/>
              </a:buClr>
              <a:buFont typeface="Arial"/>
              <a:buChar char="•"/>
            </a:pPr>
            <a:r>
              <a:rPr lang="en-US" sz="2400" dirty="0">
                <a:latin typeface="Garamond"/>
                <a:cs typeface="Garamond"/>
              </a:rPr>
              <a:t>Loose approximations were made to mix ~1µg of each sample into each pool, for a total of ~3µg in a 100µl solution.</a:t>
            </a:r>
          </a:p>
          <a:p>
            <a:pPr marL="800100" lvl="1" indent="-342900" algn="just">
              <a:buClr>
                <a:srgbClr val="FF6600"/>
              </a:buClr>
              <a:buFont typeface="Arial"/>
              <a:buChar char="•"/>
            </a:pPr>
            <a:r>
              <a:rPr lang="en-US" sz="2400" dirty="0">
                <a:latin typeface="Garamond"/>
                <a:cs typeface="Garamond"/>
              </a:rPr>
              <a:t>The subsequent sequencing results were organized in an excel spreadsheet by length, and nine out of twelve pools contained genetic code of greater than 6000 nucleotides. </a:t>
            </a:r>
          </a:p>
          <a:p>
            <a:pPr marL="800100" lvl="1" indent="-342900" algn="just">
              <a:buClr>
                <a:srgbClr val="FF6600"/>
              </a:buClr>
              <a:buFont typeface="Arial"/>
              <a:buChar char="•"/>
            </a:pPr>
            <a:r>
              <a:rPr lang="en-US" sz="2400" dirty="0">
                <a:latin typeface="Garamond"/>
                <a:cs typeface="Garamond"/>
              </a:rPr>
              <a:t>However, </a:t>
            </a:r>
            <a:r>
              <a:rPr lang="en-US" sz="2400" dirty="0" err="1">
                <a:latin typeface="Garamond"/>
                <a:cs typeface="Garamond"/>
              </a:rPr>
              <a:t>BLASTx</a:t>
            </a:r>
            <a:r>
              <a:rPr lang="en-US" sz="2400" dirty="0">
                <a:latin typeface="Garamond"/>
                <a:cs typeface="Garamond"/>
              </a:rPr>
              <a:t> revealed that the vast majority of the contigs had a high homology to known viral or other RNA-containing species. </a:t>
            </a:r>
          </a:p>
          <a:p>
            <a:pPr marL="800100" lvl="1" indent="-342900" algn="just">
              <a:buClr>
                <a:srgbClr val="FF6600"/>
              </a:buClr>
              <a:buFont typeface="Arial"/>
              <a:buChar char="•"/>
            </a:pPr>
            <a:endParaRPr lang="en-US" sz="2400" dirty="0">
              <a:latin typeface="Garamond"/>
              <a:cs typeface="Garamond"/>
            </a:endParaRPr>
          </a:p>
          <a:p>
            <a:pPr marL="342900" indent="-342900" algn="just">
              <a:buClr>
                <a:schemeClr val="accent2"/>
              </a:buClr>
              <a:buFont typeface="Arial"/>
              <a:buChar char="•"/>
            </a:pPr>
            <a:r>
              <a:rPr lang="en-US" sz="2400" b="1" dirty="0">
                <a:solidFill>
                  <a:schemeClr val="accent2"/>
                </a:solidFill>
                <a:latin typeface="Garamond"/>
                <a:cs typeface="Garamond"/>
              </a:rPr>
              <a:t>Analysis of all the results revealed two novel viruses contained within Pool D. (Figure 4) </a:t>
            </a:r>
          </a:p>
          <a:p>
            <a:pPr marL="800100" lvl="1" indent="-342900" algn="just">
              <a:buClr>
                <a:schemeClr val="accent2"/>
              </a:buClr>
              <a:buFont typeface="Arial"/>
              <a:buChar char="•"/>
            </a:pPr>
            <a:r>
              <a:rPr lang="en-US" sz="2400" dirty="0">
                <a:latin typeface="Garamond"/>
                <a:cs typeface="Garamond"/>
              </a:rPr>
              <a:t>Subsequent homology searches for related viruses showed that the novel viral sequences were single-stranded, negative sense viruses with a morphology that resembles the common Rabies virus.</a:t>
            </a:r>
          </a:p>
          <a:p>
            <a:pPr algn="just">
              <a:buClr>
                <a:schemeClr val="accent2"/>
              </a:buClr>
            </a:pPr>
            <a:endParaRPr lang="en-US" sz="2400" dirty="0">
              <a:latin typeface="Garamond"/>
              <a:cs typeface="Garamond"/>
            </a:endParaRPr>
          </a:p>
        </p:txBody>
      </p:sp>
      <p:sp>
        <p:nvSpPr>
          <p:cNvPr id="25" name="TextBox 24">
            <a:extLst>
              <a:ext uri="{FF2B5EF4-FFF2-40B4-BE49-F238E27FC236}">
                <a16:creationId xmlns:a16="http://schemas.microsoft.com/office/drawing/2014/main" id="{F00EECB7-19F5-A041-9AE6-274717458C3B}"/>
              </a:ext>
            </a:extLst>
          </p:cNvPr>
          <p:cNvSpPr txBox="1"/>
          <p:nvPr/>
        </p:nvSpPr>
        <p:spPr>
          <a:xfrm>
            <a:off x="32877845" y="25727090"/>
            <a:ext cx="11030971" cy="3293209"/>
          </a:xfrm>
          <a:prstGeom prst="rect">
            <a:avLst/>
          </a:prstGeom>
          <a:solidFill>
            <a:schemeClr val="bg1"/>
          </a:solidFill>
          <a:ln w="76200">
            <a:solidFill>
              <a:schemeClr val="accent1"/>
            </a:solidFill>
          </a:ln>
        </p:spPr>
        <p:txBody>
          <a:bodyPr wrap="square" rtlCol="0">
            <a:spAutoFit/>
          </a:bodyPr>
          <a:lstStyle/>
          <a:p>
            <a:pPr algn="ctr"/>
            <a:r>
              <a:rPr lang="en-US" sz="3800" b="1" dirty="0">
                <a:solidFill>
                  <a:srgbClr val="C00000"/>
                </a:solidFill>
                <a:latin typeface="Arial Black"/>
                <a:cs typeface="Arial Black"/>
              </a:rPr>
              <a:t>Acknowledgements</a:t>
            </a: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a:p>
            <a:pPr algn="ctr"/>
            <a:endParaRPr lang="en-US" sz="1000" b="1" dirty="0">
              <a:solidFill>
                <a:srgbClr val="C00000"/>
              </a:solidFill>
              <a:latin typeface="Arial Black"/>
              <a:cs typeface="Arial Black"/>
            </a:endParaRPr>
          </a:p>
        </p:txBody>
      </p:sp>
      <p:sp>
        <p:nvSpPr>
          <p:cNvPr id="26" name="TextBox 25">
            <a:extLst>
              <a:ext uri="{FF2B5EF4-FFF2-40B4-BE49-F238E27FC236}">
                <a16:creationId xmlns:a16="http://schemas.microsoft.com/office/drawing/2014/main" id="{A4EFE0EA-089F-5D4E-A7B9-73E3049913F4}"/>
              </a:ext>
            </a:extLst>
          </p:cNvPr>
          <p:cNvSpPr txBox="1"/>
          <p:nvPr/>
        </p:nvSpPr>
        <p:spPr>
          <a:xfrm>
            <a:off x="33566265" y="26398910"/>
            <a:ext cx="9803799" cy="2308324"/>
          </a:xfrm>
          <a:prstGeom prst="rect">
            <a:avLst/>
          </a:prstGeom>
          <a:noFill/>
          <a:ln w="76200">
            <a:solidFill>
              <a:srgbClr val="7030A0"/>
            </a:solidFill>
          </a:ln>
        </p:spPr>
        <p:txBody>
          <a:bodyPr wrap="square" rtlCol="0">
            <a:spAutoFit/>
          </a:bodyPr>
          <a:lstStyle/>
          <a:p>
            <a:r>
              <a:rPr lang="en-US" sz="2400" dirty="0">
                <a:latin typeface="Garamond" panose="02020404030301010803" pitchFamily="18" charset="0"/>
                <a:cs typeface="Arial"/>
              </a:rPr>
              <a:t>We thank Urban Barcode Research Program of Cold Spring Harbor Laboratory, Dr. Christine Marizzi of the Harlem DNA Lab, the Pinkerton Foundation and Simons Sandbox for providing us with this great opportunity. Thank you to Icahn School of Medicine at Mount Sinai for laboratory facilities.</a:t>
            </a:r>
            <a:r>
              <a:rPr lang="en-US" sz="2400" dirty="0">
                <a:latin typeface="Garamond" panose="02020404030301010803" pitchFamily="18" charset="0"/>
                <a:ea typeface="Times New Roman" charset="0"/>
                <a:cs typeface="Arial"/>
              </a:rPr>
              <a:t> We would also like to thank Dr. tenOever for his unparalleled guidance throughout the research process.</a:t>
            </a:r>
            <a:endParaRPr lang="en-US" sz="2400" dirty="0">
              <a:latin typeface="Garamond" panose="02020404030301010803" pitchFamily="18" charset="0"/>
            </a:endParaRPr>
          </a:p>
        </p:txBody>
      </p:sp>
      <p:sp>
        <p:nvSpPr>
          <p:cNvPr id="28" name="TextBox 27">
            <a:extLst>
              <a:ext uri="{FF2B5EF4-FFF2-40B4-BE49-F238E27FC236}">
                <a16:creationId xmlns:a16="http://schemas.microsoft.com/office/drawing/2014/main" id="{434743F2-6DEE-E243-9685-EC32F7E80935}"/>
              </a:ext>
            </a:extLst>
          </p:cNvPr>
          <p:cNvSpPr txBox="1"/>
          <p:nvPr/>
        </p:nvSpPr>
        <p:spPr>
          <a:xfrm>
            <a:off x="32877845" y="28917305"/>
            <a:ext cx="11036438" cy="4001095"/>
          </a:xfrm>
          <a:prstGeom prst="rect">
            <a:avLst/>
          </a:prstGeom>
          <a:solidFill>
            <a:schemeClr val="bg1"/>
          </a:solidFill>
          <a:ln w="76200">
            <a:solidFill>
              <a:schemeClr val="accent1"/>
            </a:solidFill>
          </a:ln>
        </p:spPr>
        <p:txBody>
          <a:bodyPr wrap="square" rtlCol="0">
            <a:spAutoFit/>
          </a:bodyPr>
          <a:lstStyle/>
          <a:p>
            <a:pPr algn="ctr"/>
            <a:r>
              <a:rPr lang="en-US" sz="3800" b="1" dirty="0">
                <a:solidFill>
                  <a:srgbClr val="C00000"/>
                </a:solidFill>
                <a:latin typeface="Arial Black"/>
                <a:cs typeface="Arial Black"/>
              </a:rPr>
              <a:t>References</a:t>
            </a: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p:txBody>
      </p:sp>
      <p:sp>
        <p:nvSpPr>
          <p:cNvPr id="30" name="TextBox 29">
            <a:extLst>
              <a:ext uri="{FF2B5EF4-FFF2-40B4-BE49-F238E27FC236}">
                <a16:creationId xmlns:a16="http://schemas.microsoft.com/office/drawing/2014/main" id="{81FF5AE6-AA0A-EC49-8FB3-1541A8B7ED9C}"/>
              </a:ext>
            </a:extLst>
          </p:cNvPr>
          <p:cNvSpPr txBox="1"/>
          <p:nvPr/>
        </p:nvSpPr>
        <p:spPr>
          <a:xfrm>
            <a:off x="33566265" y="29732436"/>
            <a:ext cx="9803799" cy="2954655"/>
          </a:xfrm>
          <a:prstGeom prst="rect">
            <a:avLst/>
          </a:prstGeom>
          <a:noFill/>
          <a:ln w="76200">
            <a:solidFill>
              <a:srgbClr val="7030A0"/>
            </a:solidFill>
          </a:ln>
        </p:spPr>
        <p:txBody>
          <a:bodyPr wrap="square" rtlCol="0">
            <a:spAutoFit/>
          </a:bodyPr>
          <a:lstStyle/>
          <a:p>
            <a:r>
              <a:rPr lang="en-US" dirty="0">
                <a:latin typeface="Garamond" panose="02020404030301010803" pitchFamily="18" charset="0"/>
              </a:rPr>
              <a:t>Ehrhardt, Thomas A. “Progress and Problems with the Use of Viral Vectors for Gene Therapy.” </a:t>
            </a:r>
            <a:r>
              <a:rPr lang="en-US" i="1" dirty="0">
                <a:latin typeface="Garamond" panose="02020404030301010803" pitchFamily="18" charset="0"/>
              </a:rPr>
              <a:t>Nature Reviews Genetics</a:t>
            </a:r>
            <a:r>
              <a:rPr lang="en-US" dirty="0">
                <a:latin typeface="Garamond" panose="02020404030301010803" pitchFamily="18" charset="0"/>
              </a:rPr>
              <a:t>, Scientific Research Publishing, 2003, </a:t>
            </a:r>
            <a:r>
              <a:rPr lang="en-US" u="sng" dirty="0">
                <a:latin typeface="Garamond" panose="02020404030301010803" pitchFamily="18" charset="0"/>
                <a:hlinkClick r:id="rId4"/>
              </a:rPr>
              <a:t>www.scirp.org/reference/ReferencesPapers.aspx?ReferenceID=1725267</a:t>
            </a:r>
            <a:r>
              <a:rPr lang="en-US" dirty="0">
                <a:latin typeface="Garamond" panose="02020404030301010803" pitchFamily="18" charset="0"/>
              </a:rPr>
              <a:t>. </a:t>
            </a:r>
          </a:p>
          <a:p>
            <a:r>
              <a:rPr lang="en-US" dirty="0">
                <a:latin typeface="Garamond" panose="02020404030301010803" pitchFamily="18" charset="0"/>
              </a:rPr>
              <a:t>Dobson, J. “Gene therapy progress and prospects: Magnetic nanoparticle-based gene delivery.” 2006,</a:t>
            </a:r>
            <a:r>
              <a:rPr lang="en-US" u="sng" dirty="0">
                <a:latin typeface="Garamond" panose="02020404030301010803" pitchFamily="18" charset="0"/>
              </a:rPr>
              <a:t> </a:t>
            </a:r>
            <a:r>
              <a:rPr lang="en-US" u="sng" dirty="0">
                <a:latin typeface="Garamond" panose="02020404030301010803" pitchFamily="18" charset="0"/>
                <a:hlinkClick r:id="rId5"/>
              </a:rPr>
              <a:t>https://www.nature.com/articles/3302720</a:t>
            </a:r>
            <a:r>
              <a:rPr lang="en-US" u="sng" dirty="0">
                <a:latin typeface="Garamond" panose="02020404030301010803" pitchFamily="18" charset="0"/>
              </a:rPr>
              <a:t>. </a:t>
            </a:r>
            <a:endParaRPr lang="en-US" dirty="0">
              <a:latin typeface="Garamond" panose="02020404030301010803" pitchFamily="18" charset="0"/>
            </a:endParaRPr>
          </a:p>
          <a:p>
            <a:r>
              <a:rPr lang="en-US" dirty="0">
                <a:latin typeface="Garamond" panose="02020404030301010803" pitchFamily="18" charset="0"/>
              </a:rPr>
              <a:t>Shi, M., et al. “Redefining the invertebrate RNA virosphere.” 2016, </a:t>
            </a:r>
            <a:r>
              <a:rPr lang="en-US" u="sng" dirty="0">
                <a:latin typeface="Garamond" panose="02020404030301010803" pitchFamily="18" charset="0"/>
                <a:hlinkClick r:id="rId6"/>
              </a:rPr>
              <a:t>https://www.nature.com/articles/nature20167</a:t>
            </a:r>
            <a:r>
              <a:rPr lang="en-US" u="sng" dirty="0">
                <a:latin typeface="Garamond" panose="02020404030301010803" pitchFamily="18" charset="0"/>
              </a:rPr>
              <a:t>. </a:t>
            </a:r>
            <a:endParaRPr lang="en-US" dirty="0">
              <a:latin typeface="Garamond" panose="02020404030301010803" pitchFamily="18" charset="0"/>
            </a:endParaRPr>
          </a:p>
          <a:p>
            <a:r>
              <a:rPr lang="en-US" dirty="0">
                <a:latin typeface="Garamond" panose="02020404030301010803" pitchFamily="18" charset="0"/>
              </a:rPr>
              <a:t>“Viral Vectors for Gene Therapy.” 1999, </a:t>
            </a:r>
            <a:r>
              <a:rPr lang="en-US" u="sng" dirty="0">
                <a:latin typeface="Garamond" panose="02020404030301010803" pitchFamily="18" charset="0"/>
                <a:hlinkClick r:id="rId7"/>
              </a:rPr>
              <a:t>https://www.sciencedirect.com/science/article/pii/S0163725898000205</a:t>
            </a:r>
            <a:r>
              <a:rPr lang="en-US" dirty="0">
                <a:latin typeface="Garamond" panose="02020404030301010803" pitchFamily="18" charset="0"/>
              </a:rPr>
              <a:t>. </a:t>
            </a:r>
          </a:p>
          <a:p>
            <a:endParaRPr lang="en-US" sz="2400" dirty="0">
              <a:latin typeface="Garamond" panose="02020404030301010803" pitchFamily="18" charset="0"/>
            </a:endParaRPr>
          </a:p>
        </p:txBody>
      </p:sp>
      <p:sp>
        <p:nvSpPr>
          <p:cNvPr id="31" name="TextBox 30">
            <a:extLst>
              <a:ext uri="{FF2B5EF4-FFF2-40B4-BE49-F238E27FC236}">
                <a16:creationId xmlns:a16="http://schemas.microsoft.com/office/drawing/2014/main" id="{CB8AF9AA-AE70-B048-BC7F-BDD5D835F7AB}"/>
              </a:ext>
            </a:extLst>
          </p:cNvPr>
          <p:cNvSpPr txBox="1"/>
          <p:nvPr/>
        </p:nvSpPr>
        <p:spPr>
          <a:xfrm>
            <a:off x="32877845" y="4988762"/>
            <a:ext cx="11046298" cy="9356408"/>
          </a:xfrm>
          <a:prstGeom prst="rect">
            <a:avLst/>
          </a:prstGeom>
          <a:solidFill>
            <a:schemeClr val="bg1"/>
          </a:solidFill>
          <a:ln w="76200">
            <a:solidFill>
              <a:schemeClr val="accent1"/>
            </a:solidFill>
          </a:ln>
        </p:spPr>
        <p:txBody>
          <a:bodyPr wrap="square" rtlCol="0">
            <a:spAutoFit/>
          </a:bodyPr>
          <a:lstStyle/>
          <a:p>
            <a:pPr algn="ctr"/>
            <a:r>
              <a:rPr lang="en-US" sz="3800" b="1" dirty="0">
                <a:solidFill>
                  <a:srgbClr val="C00000"/>
                </a:solidFill>
                <a:latin typeface="Arial Black"/>
                <a:cs typeface="Arial Black"/>
              </a:rPr>
              <a:t>The Dioscuri</a:t>
            </a: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p:txBody>
      </p:sp>
      <p:sp>
        <p:nvSpPr>
          <p:cNvPr id="41" name="TextBox 40">
            <a:extLst>
              <a:ext uri="{FF2B5EF4-FFF2-40B4-BE49-F238E27FC236}">
                <a16:creationId xmlns:a16="http://schemas.microsoft.com/office/drawing/2014/main" id="{F177369D-D323-7D4B-B9D7-8125A0B068AB}"/>
              </a:ext>
            </a:extLst>
          </p:cNvPr>
          <p:cNvSpPr txBox="1"/>
          <p:nvPr/>
        </p:nvSpPr>
        <p:spPr>
          <a:xfrm>
            <a:off x="32877845" y="14369748"/>
            <a:ext cx="11046297" cy="4555093"/>
          </a:xfrm>
          <a:prstGeom prst="rect">
            <a:avLst/>
          </a:prstGeom>
          <a:solidFill>
            <a:schemeClr val="bg1"/>
          </a:solidFill>
          <a:ln w="76200">
            <a:solidFill>
              <a:schemeClr val="accent1"/>
            </a:solidFill>
          </a:ln>
        </p:spPr>
        <p:txBody>
          <a:bodyPr wrap="square" rtlCol="0">
            <a:spAutoFit/>
          </a:bodyPr>
          <a:lstStyle/>
          <a:p>
            <a:pPr algn="ctr"/>
            <a:r>
              <a:rPr lang="en-US" sz="3800" b="1" dirty="0">
                <a:solidFill>
                  <a:srgbClr val="C00000"/>
                </a:solidFill>
                <a:latin typeface="Arial Black"/>
                <a:cs typeface="Arial Black"/>
              </a:rPr>
              <a:t>Results</a:t>
            </a: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p:txBody>
      </p:sp>
      <p:sp>
        <p:nvSpPr>
          <p:cNvPr id="42" name="TextBox 41">
            <a:extLst>
              <a:ext uri="{FF2B5EF4-FFF2-40B4-BE49-F238E27FC236}">
                <a16:creationId xmlns:a16="http://schemas.microsoft.com/office/drawing/2014/main" id="{D46BD56D-43D3-DF4D-A361-F1596DA4FD24}"/>
              </a:ext>
            </a:extLst>
          </p:cNvPr>
          <p:cNvSpPr txBox="1"/>
          <p:nvPr/>
        </p:nvSpPr>
        <p:spPr>
          <a:xfrm>
            <a:off x="33519834" y="14956194"/>
            <a:ext cx="9803799" cy="3416320"/>
          </a:xfrm>
          <a:prstGeom prst="rect">
            <a:avLst/>
          </a:prstGeom>
          <a:noFill/>
          <a:ln w="76200">
            <a:solidFill>
              <a:srgbClr val="7030A0"/>
            </a:solidFill>
          </a:ln>
        </p:spPr>
        <p:txBody>
          <a:bodyPr wrap="square" rtlCol="0">
            <a:spAutoFit/>
          </a:bodyPr>
          <a:lstStyle/>
          <a:p>
            <a:pPr marL="342900" indent="-342900" algn="just">
              <a:buClr>
                <a:srgbClr val="FF6600"/>
              </a:buClr>
              <a:buFont typeface="Arial" panose="020B0604020202020204" pitchFamily="34" charset="0"/>
              <a:buChar char="•"/>
            </a:pPr>
            <a:r>
              <a:rPr lang="en-US" sz="2400" b="1" dirty="0">
                <a:solidFill>
                  <a:schemeClr val="accent2"/>
                </a:solidFill>
                <a:latin typeface="Garamond"/>
                <a:cs typeface="Garamond"/>
              </a:rPr>
              <a:t>The Dioscuri: </a:t>
            </a:r>
            <a:r>
              <a:rPr lang="en-US" sz="2400" dirty="0">
                <a:latin typeface="Garamond"/>
                <a:cs typeface="Garamond"/>
              </a:rPr>
              <a:t>Castor and Pollux the Greco-Roman deities are what we named our viruses because they are like twins with they have a high homology.</a:t>
            </a:r>
          </a:p>
          <a:p>
            <a:pPr marL="800100" lvl="1" indent="-342900" algn="just">
              <a:buClr>
                <a:srgbClr val="FF6600"/>
              </a:buClr>
              <a:buFont typeface="Arial" panose="020B0604020202020204" pitchFamily="34" charset="0"/>
              <a:buChar char="•"/>
            </a:pPr>
            <a:r>
              <a:rPr lang="en-US" sz="2400" dirty="0">
                <a:latin typeface="Garamond"/>
                <a:cs typeface="Garamond"/>
              </a:rPr>
              <a:t>Reconstruction of the viruses yielded three novel receptors that can be reengineered as a new vector in gene therapy. Two are from Castor and one of them is from Pollux. </a:t>
            </a:r>
          </a:p>
          <a:p>
            <a:pPr marL="800100" lvl="1" indent="-342900" algn="just">
              <a:buClr>
                <a:srgbClr val="FF6600"/>
              </a:buClr>
              <a:buFont typeface="Arial" panose="020B0604020202020204" pitchFamily="34" charset="0"/>
              <a:buChar char="•"/>
            </a:pPr>
            <a:r>
              <a:rPr lang="en-US" sz="2400" dirty="0">
                <a:latin typeface="Garamond"/>
                <a:cs typeface="Garamond"/>
              </a:rPr>
              <a:t>The structure of the Pollux Virus is very similar to a rhabdovirus found in the venom-gland of a parasitic wasp </a:t>
            </a:r>
            <a:r>
              <a:rPr lang="en-US" sz="2400" i="1" dirty="0" err="1">
                <a:latin typeface="Garamond"/>
                <a:cs typeface="Garamond"/>
              </a:rPr>
              <a:t>Diachasmimorpha</a:t>
            </a:r>
            <a:r>
              <a:rPr lang="en-US" sz="2400" i="1" dirty="0">
                <a:latin typeface="Garamond"/>
                <a:cs typeface="Garamond"/>
              </a:rPr>
              <a:t> </a:t>
            </a:r>
            <a:r>
              <a:rPr lang="en-US" sz="2400" i="1" dirty="0" err="1">
                <a:latin typeface="Garamond"/>
                <a:cs typeface="Garamond"/>
              </a:rPr>
              <a:t>longicaudata</a:t>
            </a:r>
            <a:r>
              <a:rPr lang="en-US" sz="2400" dirty="0">
                <a:latin typeface="Garamond"/>
                <a:cs typeface="Garamond"/>
              </a:rPr>
              <a:t>. </a:t>
            </a:r>
            <a:r>
              <a:rPr lang="en-US" sz="2400" b="1" dirty="0">
                <a:latin typeface="Garamond"/>
                <a:cs typeface="Garamond"/>
              </a:rPr>
              <a:t>Figure 1</a:t>
            </a:r>
          </a:p>
          <a:p>
            <a:pPr marL="800100" lvl="1" indent="-342900" algn="just">
              <a:buClr>
                <a:srgbClr val="FF6600"/>
              </a:buClr>
              <a:buFont typeface="Arial" panose="020B0604020202020204" pitchFamily="34" charset="0"/>
              <a:buChar char="•"/>
            </a:pPr>
            <a:r>
              <a:rPr lang="en-US" sz="2400" dirty="0">
                <a:latin typeface="Garamond"/>
                <a:cs typeface="Garamond"/>
              </a:rPr>
              <a:t>Integration with the </a:t>
            </a:r>
            <a:r>
              <a:rPr lang="en-US" sz="2400" dirty="0" err="1">
                <a:latin typeface="Garamond"/>
                <a:cs typeface="Garamond"/>
              </a:rPr>
              <a:t>Semlicki</a:t>
            </a:r>
            <a:r>
              <a:rPr lang="en-US" sz="2400" dirty="0">
                <a:latin typeface="Garamond"/>
                <a:cs typeface="Garamond"/>
              </a:rPr>
              <a:t> Forest Virus has proven successful. Proving that the receptors are capable of being used in gene therapy.</a:t>
            </a:r>
          </a:p>
        </p:txBody>
      </p:sp>
      <p:pic>
        <p:nvPicPr>
          <p:cNvPr id="44" name="Google Shape;88;p13">
            <a:extLst>
              <a:ext uri="{FF2B5EF4-FFF2-40B4-BE49-F238E27FC236}">
                <a16:creationId xmlns:a16="http://schemas.microsoft.com/office/drawing/2014/main" id="{20FB3430-80C2-5740-BDF5-1430C35237A7}"/>
              </a:ext>
            </a:extLst>
          </p:cNvPr>
          <p:cNvPicPr preferRelativeResize="0"/>
          <p:nvPr/>
        </p:nvPicPr>
        <p:blipFill rotWithShape="1">
          <a:blip r:embed="rId8">
            <a:alphaModFix/>
          </a:blip>
          <a:srcRect/>
          <a:stretch/>
        </p:blipFill>
        <p:spPr>
          <a:xfrm>
            <a:off x="31579862" y="668333"/>
            <a:ext cx="5506677" cy="1043543"/>
          </a:xfrm>
          <a:prstGeom prst="rect">
            <a:avLst/>
          </a:prstGeom>
          <a:noFill/>
          <a:ln>
            <a:noFill/>
          </a:ln>
        </p:spPr>
      </p:pic>
      <p:sp>
        <p:nvSpPr>
          <p:cNvPr id="45" name="TextBox 44">
            <a:extLst>
              <a:ext uri="{FF2B5EF4-FFF2-40B4-BE49-F238E27FC236}">
                <a16:creationId xmlns:a16="http://schemas.microsoft.com/office/drawing/2014/main" id="{621A26EF-A148-A444-A401-6B2A79DAA30F}"/>
              </a:ext>
            </a:extLst>
          </p:cNvPr>
          <p:cNvSpPr txBox="1"/>
          <p:nvPr/>
        </p:nvSpPr>
        <p:spPr>
          <a:xfrm>
            <a:off x="32906995" y="18765244"/>
            <a:ext cx="10972800" cy="6924973"/>
          </a:xfrm>
          <a:prstGeom prst="rect">
            <a:avLst/>
          </a:prstGeom>
          <a:solidFill>
            <a:schemeClr val="bg1"/>
          </a:solidFill>
          <a:ln w="76200">
            <a:solidFill>
              <a:schemeClr val="accent1"/>
            </a:solidFill>
          </a:ln>
        </p:spPr>
        <p:txBody>
          <a:bodyPr wrap="square" rtlCol="0">
            <a:spAutoFit/>
          </a:bodyPr>
          <a:lstStyle/>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24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p:txBody>
      </p:sp>
      <p:pic>
        <p:nvPicPr>
          <p:cNvPr id="48" name="Picture 47">
            <a:extLst>
              <a:ext uri="{FF2B5EF4-FFF2-40B4-BE49-F238E27FC236}">
                <a16:creationId xmlns:a16="http://schemas.microsoft.com/office/drawing/2014/main" id="{FAA6D33C-A2B6-B14C-AB33-079D66E0EC9D}"/>
              </a:ext>
            </a:extLst>
          </p:cNvPr>
          <p:cNvPicPr>
            <a:picLocks noChangeAspect="1"/>
          </p:cNvPicPr>
          <p:nvPr/>
        </p:nvPicPr>
        <p:blipFill>
          <a:blip r:embed="rId9"/>
          <a:stretch>
            <a:fillRect/>
          </a:stretch>
        </p:blipFill>
        <p:spPr>
          <a:xfrm>
            <a:off x="860608" y="996662"/>
            <a:ext cx="2679828" cy="2679828"/>
          </a:xfrm>
          <a:prstGeom prst="rect">
            <a:avLst/>
          </a:prstGeom>
        </p:spPr>
      </p:pic>
      <p:pic>
        <p:nvPicPr>
          <p:cNvPr id="49" name="Picture 48">
            <a:extLst>
              <a:ext uri="{FF2B5EF4-FFF2-40B4-BE49-F238E27FC236}">
                <a16:creationId xmlns:a16="http://schemas.microsoft.com/office/drawing/2014/main" id="{976A3B05-294F-E840-8ECA-11A402161CC9}"/>
              </a:ext>
            </a:extLst>
          </p:cNvPr>
          <p:cNvPicPr>
            <a:picLocks noChangeAspect="1"/>
          </p:cNvPicPr>
          <p:nvPr/>
        </p:nvPicPr>
        <p:blipFill>
          <a:blip r:embed="rId10"/>
          <a:stretch>
            <a:fillRect/>
          </a:stretch>
        </p:blipFill>
        <p:spPr>
          <a:xfrm>
            <a:off x="4113533" y="996662"/>
            <a:ext cx="2679828" cy="2679828"/>
          </a:xfrm>
          <a:prstGeom prst="rect">
            <a:avLst/>
          </a:prstGeom>
        </p:spPr>
      </p:pic>
      <p:pic>
        <p:nvPicPr>
          <p:cNvPr id="50" name="Picture">
            <a:extLst>
              <a:ext uri="{FF2B5EF4-FFF2-40B4-BE49-F238E27FC236}">
                <a16:creationId xmlns:a16="http://schemas.microsoft.com/office/drawing/2014/main" id="{56F66B3B-97BE-504C-A160-2609F43F0632}"/>
              </a:ext>
            </a:extLst>
          </p:cNvPr>
          <p:cNvPicPr/>
          <p:nvPr/>
        </p:nvPicPr>
        <p:blipFill>
          <a:blip r:embed="rId11"/>
          <a:stretch>
            <a:fillRect/>
          </a:stretch>
        </p:blipFill>
        <p:spPr>
          <a:xfrm>
            <a:off x="37895188" y="1703697"/>
            <a:ext cx="5685625" cy="2920365"/>
          </a:xfrm>
          <a:prstGeom prst="rect">
            <a:avLst/>
          </a:prstGeom>
          <a:noFill/>
          <a:ln>
            <a:noFill/>
          </a:ln>
        </p:spPr>
      </p:pic>
      <p:pic>
        <p:nvPicPr>
          <p:cNvPr id="51" name="Picture 50">
            <a:extLst>
              <a:ext uri="{FF2B5EF4-FFF2-40B4-BE49-F238E27FC236}">
                <a16:creationId xmlns:a16="http://schemas.microsoft.com/office/drawing/2014/main" id="{52DEB1E1-6D68-A348-86CB-4973F00250A4}"/>
              </a:ext>
            </a:extLst>
          </p:cNvPr>
          <p:cNvPicPr>
            <a:picLocks noChangeAspect="1"/>
          </p:cNvPicPr>
          <p:nvPr/>
        </p:nvPicPr>
        <p:blipFill>
          <a:blip r:embed="rId12"/>
          <a:stretch>
            <a:fillRect/>
          </a:stretch>
        </p:blipFill>
        <p:spPr>
          <a:xfrm>
            <a:off x="7990795" y="996663"/>
            <a:ext cx="2364553" cy="2679827"/>
          </a:xfrm>
          <a:prstGeom prst="rect">
            <a:avLst/>
          </a:prstGeom>
        </p:spPr>
      </p:pic>
      <p:pic>
        <p:nvPicPr>
          <p:cNvPr id="52" name="Picture">
            <a:extLst>
              <a:ext uri="{FF2B5EF4-FFF2-40B4-BE49-F238E27FC236}">
                <a16:creationId xmlns:a16="http://schemas.microsoft.com/office/drawing/2014/main" id="{4C86C987-FB99-0A4E-83A2-9FE73052A531}"/>
              </a:ext>
            </a:extLst>
          </p:cNvPr>
          <p:cNvPicPr/>
          <p:nvPr/>
        </p:nvPicPr>
        <p:blipFill>
          <a:blip r:embed="rId13"/>
          <a:stretch>
            <a:fillRect/>
          </a:stretch>
        </p:blipFill>
        <p:spPr>
          <a:xfrm>
            <a:off x="38663167" y="-21376"/>
            <a:ext cx="5260975" cy="1239520"/>
          </a:xfrm>
          <a:prstGeom prst="rect">
            <a:avLst/>
          </a:prstGeom>
          <a:noFill/>
          <a:ln>
            <a:noFill/>
          </a:ln>
        </p:spPr>
      </p:pic>
      <p:sp>
        <p:nvSpPr>
          <p:cNvPr id="53" name="TextBox 52">
            <a:extLst>
              <a:ext uri="{FF2B5EF4-FFF2-40B4-BE49-F238E27FC236}">
                <a16:creationId xmlns:a16="http://schemas.microsoft.com/office/drawing/2014/main" id="{040A0473-3D6F-9541-908F-C2FD249BAE4F}"/>
              </a:ext>
            </a:extLst>
          </p:cNvPr>
          <p:cNvSpPr txBox="1"/>
          <p:nvPr/>
        </p:nvSpPr>
        <p:spPr>
          <a:xfrm>
            <a:off x="32861372" y="18765244"/>
            <a:ext cx="11062769" cy="6955750"/>
          </a:xfrm>
          <a:prstGeom prst="rect">
            <a:avLst/>
          </a:prstGeom>
          <a:solidFill>
            <a:schemeClr val="bg1"/>
          </a:solidFill>
          <a:ln w="76200">
            <a:solidFill>
              <a:schemeClr val="accent1"/>
            </a:solidFill>
          </a:ln>
        </p:spPr>
        <p:txBody>
          <a:bodyPr wrap="square" rtlCol="0">
            <a:spAutoFit/>
          </a:bodyPr>
          <a:lstStyle/>
          <a:p>
            <a:pPr algn="ctr"/>
            <a:r>
              <a:rPr lang="en-US" sz="3800" b="1" dirty="0">
                <a:solidFill>
                  <a:srgbClr val="C00000"/>
                </a:solidFill>
                <a:latin typeface="Arial Black"/>
                <a:cs typeface="Arial Black"/>
              </a:rPr>
              <a:t>Discussion</a:t>
            </a: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4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a:p>
            <a:pPr algn="ctr"/>
            <a:endParaRPr lang="en-US" sz="1200" b="1" dirty="0">
              <a:solidFill>
                <a:srgbClr val="C00000"/>
              </a:solidFill>
              <a:latin typeface="Arial Black"/>
              <a:cs typeface="Arial Black"/>
            </a:endParaRPr>
          </a:p>
        </p:txBody>
      </p:sp>
      <p:sp>
        <p:nvSpPr>
          <p:cNvPr id="54" name="TextBox 53">
            <a:extLst>
              <a:ext uri="{FF2B5EF4-FFF2-40B4-BE49-F238E27FC236}">
                <a16:creationId xmlns:a16="http://schemas.microsoft.com/office/drawing/2014/main" id="{7EF11D22-255A-284B-AFCB-381FE88ABFB3}"/>
              </a:ext>
            </a:extLst>
          </p:cNvPr>
          <p:cNvSpPr txBox="1"/>
          <p:nvPr/>
        </p:nvSpPr>
        <p:spPr>
          <a:xfrm>
            <a:off x="33566264" y="19421256"/>
            <a:ext cx="9803799" cy="6001643"/>
          </a:xfrm>
          <a:prstGeom prst="rect">
            <a:avLst/>
          </a:prstGeom>
          <a:noFill/>
          <a:ln w="76200">
            <a:solidFill>
              <a:srgbClr val="7030A0"/>
            </a:solidFill>
          </a:ln>
        </p:spPr>
        <p:txBody>
          <a:bodyPr wrap="square" rtlCol="0">
            <a:spAutoFit/>
          </a:bodyPr>
          <a:lstStyle/>
          <a:p>
            <a:pPr algn="just">
              <a:buClr>
                <a:srgbClr val="FF6600"/>
              </a:buClr>
            </a:pPr>
            <a:r>
              <a:rPr lang="en-US" sz="2400" dirty="0">
                <a:latin typeface="Garamond"/>
                <a:cs typeface="Garamond"/>
              </a:rPr>
              <a:t>Viruses are omnipresent, and yet many viral genomes are unrecognized and undocumented. This project has demonstrated, first and foremost, the potential of next-generation sequencing and </a:t>
            </a:r>
            <a:r>
              <a:rPr lang="en-US" sz="2400" i="1" dirty="0">
                <a:latin typeface="Garamond"/>
                <a:cs typeface="Garamond"/>
              </a:rPr>
              <a:t>de novo</a:t>
            </a:r>
            <a:r>
              <a:rPr lang="en-US" sz="2400" dirty="0">
                <a:latin typeface="Garamond"/>
                <a:cs typeface="Garamond"/>
              </a:rPr>
              <a:t> genome assembly to expand the invertebrate virosphere. </a:t>
            </a:r>
            <a:r>
              <a:rPr lang="en-US" sz="2400" dirty="0">
                <a:latin typeface="Garamond"/>
              </a:rPr>
              <a:t>With the discovery of two novel viruses, comes the introduction of a new suite of tools that could be repurposed for gene editing. Initially, we thought that we had one virus discovery in our hands, but a closer look showed that the viruses had a high homology. We theorized that they may have an interdependence, but we are yet to prove it with significant data. </a:t>
            </a:r>
            <a:r>
              <a:rPr lang="en-US" sz="2400" dirty="0">
                <a:latin typeface="Garamond"/>
                <a:cs typeface="Garamond"/>
              </a:rPr>
              <a:t>The negative stranded character of the virus suggests the promise of cloning the polymerase into a plasmid, so PCR amplification and subcloning into a plasmid suitable for </a:t>
            </a:r>
            <a:r>
              <a:rPr lang="en-US" sz="2400" i="1" dirty="0">
                <a:latin typeface="Garamond"/>
                <a:cs typeface="Garamond"/>
              </a:rPr>
              <a:t>in vitro </a:t>
            </a:r>
            <a:r>
              <a:rPr lang="en-US" sz="2400" dirty="0">
                <a:latin typeface="Garamond"/>
                <a:cs typeface="Garamond"/>
              </a:rPr>
              <a:t>transcription and/or eukaryotic expression is a direct next step. Enabling such host production and then introducing the genomic RNA will allow for determination of the existence of self-amplifying properties. Successful replication will, in the long term, be followed by additional analysis of the putative ORFs and isolation of the </a:t>
            </a:r>
            <a:r>
              <a:rPr lang="en-US" sz="2400" dirty="0" err="1">
                <a:latin typeface="Garamond"/>
                <a:cs typeface="Garamond"/>
              </a:rPr>
              <a:t>RdRp</a:t>
            </a:r>
            <a:r>
              <a:rPr lang="en-US" sz="2400" dirty="0">
                <a:latin typeface="Garamond"/>
                <a:cs typeface="Garamond"/>
              </a:rPr>
              <a:t> to qualitatively determine the potential of guided evolution to achieve a functional enzyme in mammalian cells.</a:t>
            </a:r>
          </a:p>
        </p:txBody>
      </p:sp>
      <p:pic>
        <p:nvPicPr>
          <p:cNvPr id="3" name="Picture 2">
            <a:extLst>
              <a:ext uri="{FF2B5EF4-FFF2-40B4-BE49-F238E27FC236}">
                <a16:creationId xmlns:a16="http://schemas.microsoft.com/office/drawing/2014/main" id="{B7898524-5BFA-B944-85C4-2653528CFB0C}"/>
              </a:ext>
            </a:extLst>
          </p:cNvPr>
          <p:cNvPicPr>
            <a:picLocks noChangeAspect="1"/>
          </p:cNvPicPr>
          <p:nvPr/>
        </p:nvPicPr>
        <p:blipFill>
          <a:blip r:embed="rId14"/>
          <a:stretch>
            <a:fillRect/>
          </a:stretch>
        </p:blipFill>
        <p:spPr>
          <a:xfrm>
            <a:off x="32936170" y="2152162"/>
            <a:ext cx="2796556" cy="2175099"/>
          </a:xfrm>
          <a:prstGeom prst="rect">
            <a:avLst/>
          </a:prstGeom>
        </p:spPr>
      </p:pic>
      <p:pic>
        <p:nvPicPr>
          <p:cNvPr id="4" name="Picture 3">
            <a:extLst>
              <a:ext uri="{FF2B5EF4-FFF2-40B4-BE49-F238E27FC236}">
                <a16:creationId xmlns:a16="http://schemas.microsoft.com/office/drawing/2014/main" id="{32884C96-54F9-2C48-8E10-5999C76F8362}"/>
              </a:ext>
            </a:extLst>
          </p:cNvPr>
          <p:cNvPicPr>
            <a:picLocks noChangeAspect="1"/>
          </p:cNvPicPr>
          <p:nvPr/>
        </p:nvPicPr>
        <p:blipFill rotWithShape="1">
          <a:blip r:embed="rId15"/>
          <a:srcRect r="38436" b="49716"/>
          <a:stretch/>
        </p:blipFill>
        <p:spPr>
          <a:xfrm>
            <a:off x="24921658" y="17403757"/>
            <a:ext cx="7375122" cy="7881344"/>
          </a:xfrm>
          <a:prstGeom prst="rect">
            <a:avLst/>
          </a:prstGeom>
          <a:ln w="76200">
            <a:solidFill>
              <a:srgbClr val="7030A0"/>
            </a:solidFill>
          </a:ln>
        </p:spPr>
      </p:pic>
      <p:pic>
        <p:nvPicPr>
          <p:cNvPr id="55" name="Picture 54">
            <a:extLst>
              <a:ext uri="{FF2B5EF4-FFF2-40B4-BE49-F238E27FC236}">
                <a16:creationId xmlns:a16="http://schemas.microsoft.com/office/drawing/2014/main" id="{370BB176-D8E0-4147-8A0B-B9C8D7CEBC2D}"/>
              </a:ext>
            </a:extLst>
          </p:cNvPr>
          <p:cNvPicPr>
            <a:picLocks noChangeAspect="1"/>
          </p:cNvPicPr>
          <p:nvPr/>
        </p:nvPicPr>
        <p:blipFill>
          <a:blip r:embed="rId16"/>
          <a:stretch>
            <a:fillRect/>
          </a:stretch>
        </p:blipFill>
        <p:spPr>
          <a:xfrm>
            <a:off x="11759602" y="5869422"/>
            <a:ext cx="20514086" cy="9829452"/>
          </a:xfrm>
          <a:prstGeom prst="rect">
            <a:avLst/>
          </a:prstGeom>
          <a:ln w="76200">
            <a:solidFill>
              <a:srgbClr val="7030A0"/>
            </a:solidFill>
          </a:ln>
        </p:spPr>
      </p:pic>
      <p:sp>
        <p:nvSpPr>
          <p:cNvPr id="35" name="Rectangle 34">
            <a:extLst>
              <a:ext uri="{FF2B5EF4-FFF2-40B4-BE49-F238E27FC236}">
                <a16:creationId xmlns:a16="http://schemas.microsoft.com/office/drawing/2014/main" id="{99D20B92-8151-AF4B-8DE8-C68B5B0DF632}"/>
              </a:ext>
            </a:extLst>
          </p:cNvPr>
          <p:cNvSpPr/>
          <p:nvPr/>
        </p:nvSpPr>
        <p:spPr>
          <a:xfrm>
            <a:off x="40473086" y="12954000"/>
            <a:ext cx="762000" cy="1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3A3C4198-E211-424A-83AF-EA6703FDF826}"/>
              </a:ext>
            </a:extLst>
          </p:cNvPr>
          <p:cNvSpPr/>
          <p:nvPr/>
        </p:nvSpPr>
        <p:spPr>
          <a:xfrm>
            <a:off x="40473086" y="9297812"/>
            <a:ext cx="762000" cy="151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A74DBC1C-AB6A-DE45-949C-90470AD320A3}"/>
              </a:ext>
            </a:extLst>
          </p:cNvPr>
          <p:cNvPicPr>
            <a:picLocks noChangeAspect="1"/>
          </p:cNvPicPr>
          <p:nvPr/>
        </p:nvPicPr>
        <p:blipFill>
          <a:blip r:embed="rId17"/>
          <a:stretch>
            <a:fillRect/>
          </a:stretch>
        </p:blipFill>
        <p:spPr>
          <a:xfrm>
            <a:off x="33472887" y="6027536"/>
            <a:ext cx="10107926" cy="3815986"/>
          </a:xfrm>
          <a:prstGeom prst="rect">
            <a:avLst/>
          </a:prstGeom>
          <a:ln w="76200">
            <a:solidFill>
              <a:srgbClr val="7030A0"/>
            </a:solidFill>
          </a:ln>
        </p:spPr>
      </p:pic>
      <p:pic>
        <p:nvPicPr>
          <p:cNvPr id="60" name="Picture 59">
            <a:extLst>
              <a:ext uri="{FF2B5EF4-FFF2-40B4-BE49-F238E27FC236}">
                <a16:creationId xmlns:a16="http://schemas.microsoft.com/office/drawing/2014/main" id="{C9454AB1-FBD6-BC4C-B09F-3A71E5C896B6}"/>
              </a:ext>
            </a:extLst>
          </p:cNvPr>
          <p:cNvPicPr>
            <a:picLocks noChangeAspect="1"/>
          </p:cNvPicPr>
          <p:nvPr/>
        </p:nvPicPr>
        <p:blipFill>
          <a:blip r:embed="rId18"/>
          <a:stretch>
            <a:fillRect/>
          </a:stretch>
        </p:blipFill>
        <p:spPr>
          <a:xfrm>
            <a:off x="33472887" y="9916839"/>
            <a:ext cx="10107926" cy="3815986"/>
          </a:xfrm>
          <a:prstGeom prst="rect">
            <a:avLst/>
          </a:prstGeom>
          <a:ln w="76200">
            <a:solidFill>
              <a:srgbClr val="7030A0"/>
            </a:solidFill>
          </a:ln>
        </p:spPr>
      </p:pic>
      <p:sp>
        <p:nvSpPr>
          <p:cNvPr id="63" name="TextBox 62">
            <a:extLst>
              <a:ext uri="{FF2B5EF4-FFF2-40B4-BE49-F238E27FC236}">
                <a16:creationId xmlns:a16="http://schemas.microsoft.com/office/drawing/2014/main" id="{5E7DB166-3294-0B49-9C3C-7B4A4CC17D1C}"/>
              </a:ext>
            </a:extLst>
          </p:cNvPr>
          <p:cNvSpPr txBox="1"/>
          <p:nvPr/>
        </p:nvSpPr>
        <p:spPr>
          <a:xfrm>
            <a:off x="24201120" y="-609600"/>
            <a:ext cx="184731" cy="369332"/>
          </a:xfrm>
          <a:prstGeom prst="rect">
            <a:avLst/>
          </a:prstGeom>
          <a:noFill/>
        </p:spPr>
        <p:txBody>
          <a:bodyPr wrap="none" rtlCol="0">
            <a:spAutoFit/>
          </a:bodyPr>
          <a:lstStyle/>
          <a:p>
            <a:endParaRPr lang="en-US" dirty="0"/>
          </a:p>
        </p:txBody>
      </p:sp>
      <p:sp>
        <p:nvSpPr>
          <p:cNvPr id="67" name="TextBox 66">
            <a:extLst>
              <a:ext uri="{FF2B5EF4-FFF2-40B4-BE49-F238E27FC236}">
                <a16:creationId xmlns:a16="http://schemas.microsoft.com/office/drawing/2014/main" id="{E15F0E23-3AE3-B242-8B69-F4B1867D75F4}"/>
              </a:ext>
            </a:extLst>
          </p:cNvPr>
          <p:cNvSpPr txBox="1"/>
          <p:nvPr/>
        </p:nvSpPr>
        <p:spPr>
          <a:xfrm>
            <a:off x="29305360" y="5941592"/>
            <a:ext cx="1646253" cy="369332"/>
          </a:xfrm>
          <a:prstGeom prst="rect">
            <a:avLst/>
          </a:prstGeom>
          <a:noFill/>
          <a:ln>
            <a:noFill/>
          </a:ln>
        </p:spPr>
        <p:txBody>
          <a:bodyPr wrap="square" rtlCol="0">
            <a:spAutoFit/>
          </a:bodyPr>
          <a:lstStyle/>
          <a:p>
            <a:pPr algn="ctr"/>
            <a:r>
              <a:rPr lang="en-US" b="1" dirty="0">
                <a:latin typeface="Garamond" panose="02020404030301010803" pitchFamily="18" charset="0"/>
              </a:rPr>
              <a:t>Figure 1</a:t>
            </a:r>
          </a:p>
        </p:txBody>
      </p:sp>
      <p:sp>
        <p:nvSpPr>
          <p:cNvPr id="68" name="TextBox 67">
            <a:extLst>
              <a:ext uri="{FF2B5EF4-FFF2-40B4-BE49-F238E27FC236}">
                <a16:creationId xmlns:a16="http://schemas.microsoft.com/office/drawing/2014/main" id="{2DD35C58-2669-0B4E-8EB0-B5CFCC67F6FF}"/>
              </a:ext>
            </a:extLst>
          </p:cNvPr>
          <p:cNvSpPr txBox="1"/>
          <p:nvPr/>
        </p:nvSpPr>
        <p:spPr>
          <a:xfrm>
            <a:off x="23059877" y="24823404"/>
            <a:ext cx="1646253" cy="369332"/>
          </a:xfrm>
          <a:prstGeom prst="rect">
            <a:avLst/>
          </a:prstGeom>
          <a:noFill/>
          <a:ln>
            <a:noFill/>
          </a:ln>
        </p:spPr>
        <p:txBody>
          <a:bodyPr wrap="square" rtlCol="0">
            <a:spAutoFit/>
          </a:bodyPr>
          <a:lstStyle/>
          <a:p>
            <a:pPr algn="ctr"/>
            <a:r>
              <a:rPr lang="en-US" b="1" dirty="0">
                <a:latin typeface="Garamond" panose="02020404030301010803" pitchFamily="18" charset="0"/>
              </a:rPr>
              <a:t>Figure 2</a:t>
            </a:r>
          </a:p>
        </p:txBody>
      </p:sp>
      <p:sp>
        <p:nvSpPr>
          <p:cNvPr id="69" name="TextBox 68">
            <a:extLst>
              <a:ext uri="{FF2B5EF4-FFF2-40B4-BE49-F238E27FC236}">
                <a16:creationId xmlns:a16="http://schemas.microsoft.com/office/drawing/2014/main" id="{5BB23415-EE6D-4448-B79A-A129AE581403}"/>
              </a:ext>
            </a:extLst>
          </p:cNvPr>
          <p:cNvSpPr txBox="1"/>
          <p:nvPr/>
        </p:nvSpPr>
        <p:spPr>
          <a:xfrm>
            <a:off x="30627435" y="24870576"/>
            <a:ext cx="1646253" cy="369332"/>
          </a:xfrm>
          <a:prstGeom prst="rect">
            <a:avLst/>
          </a:prstGeom>
          <a:noFill/>
          <a:ln>
            <a:noFill/>
          </a:ln>
        </p:spPr>
        <p:txBody>
          <a:bodyPr wrap="square" rtlCol="0">
            <a:spAutoFit/>
          </a:bodyPr>
          <a:lstStyle/>
          <a:p>
            <a:pPr algn="ctr"/>
            <a:r>
              <a:rPr lang="en-US" b="1" dirty="0">
                <a:solidFill>
                  <a:schemeClr val="bg1"/>
                </a:solidFill>
                <a:latin typeface="Garamond" panose="02020404030301010803" pitchFamily="18" charset="0"/>
              </a:rPr>
              <a:t>Figure 3</a:t>
            </a:r>
          </a:p>
        </p:txBody>
      </p:sp>
      <p:sp>
        <p:nvSpPr>
          <p:cNvPr id="70" name="TextBox 69">
            <a:extLst>
              <a:ext uri="{FF2B5EF4-FFF2-40B4-BE49-F238E27FC236}">
                <a16:creationId xmlns:a16="http://schemas.microsoft.com/office/drawing/2014/main" id="{5B155F9D-00F9-3E41-A0E8-478F4B6795DE}"/>
              </a:ext>
            </a:extLst>
          </p:cNvPr>
          <p:cNvSpPr txBox="1"/>
          <p:nvPr/>
        </p:nvSpPr>
        <p:spPr>
          <a:xfrm>
            <a:off x="41934560" y="13295201"/>
            <a:ext cx="1646253" cy="369332"/>
          </a:xfrm>
          <a:prstGeom prst="rect">
            <a:avLst/>
          </a:prstGeom>
          <a:noFill/>
          <a:ln>
            <a:noFill/>
          </a:ln>
        </p:spPr>
        <p:txBody>
          <a:bodyPr wrap="square" rtlCol="0">
            <a:spAutoFit/>
          </a:bodyPr>
          <a:lstStyle/>
          <a:p>
            <a:pPr algn="ctr"/>
            <a:r>
              <a:rPr lang="en-US" b="1" dirty="0">
                <a:latin typeface="Garamond" panose="02020404030301010803" pitchFamily="18" charset="0"/>
              </a:rPr>
              <a:t>Figure 4</a:t>
            </a:r>
          </a:p>
        </p:txBody>
      </p:sp>
      <p:sp>
        <p:nvSpPr>
          <p:cNvPr id="46" name="TextBox 45">
            <a:extLst>
              <a:ext uri="{FF2B5EF4-FFF2-40B4-BE49-F238E27FC236}">
                <a16:creationId xmlns:a16="http://schemas.microsoft.com/office/drawing/2014/main" id="{5BB23415-EE6D-4448-B79A-A129AE581403}"/>
              </a:ext>
            </a:extLst>
          </p:cNvPr>
          <p:cNvSpPr txBox="1"/>
          <p:nvPr/>
        </p:nvSpPr>
        <p:spPr>
          <a:xfrm rot="18000000">
            <a:off x="25422603" y="18040028"/>
            <a:ext cx="1646253" cy="369332"/>
          </a:xfrm>
          <a:prstGeom prst="rect">
            <a:avLst/>
          </a:prstGeom>
          <a:noFill/>
          <a:ln>
            <a:noFill/>
          </a:ln>
        </p:spPr>
        <p:txBody>
          <a:bodyPr wrap="square" rtlCol="0">
            <a:spAutoFit/>
          </a:bodyPr>
          <a:lstStyle/>
          <a:p>
            <a:pPr algn="ctr"/>
            <a:r>
              <a:rPr lang="en-US" b="1" dirty="0">
                <a:solidFill>
                  <a:schemeClr val="bg1"/>
                </a:solidFill>
                <a:latin typeface="Garamond" panose="02020404030301010803" pitchFamily="18" charset="0"/>
              </a:rPr>
              <a:t>DNA Ladder</a:t>
            </a:r>
          </a:p>
        </p:txBody>
      </p:sp>
      <p:sp>
        <p:nvSpPr>
          <p:cNvPr id="47" name="TextBox 46">
            <a:extLst>
              <a:ext uri="{FF2B5EF4-FFF2-40B4-BE49-F238E27FC236}">
                <a16:creationId xmlns:a16="http://schemas.microsoft.com/office/drawing/2014/main" id="{5BB23415-EE6D-4448-B79A-A129AE581403}"/>
              </a:ext>
            </a:extLst>
          </p:cNvPr>
          <p:cNvSpPr txBox="1"/>
          <p:nvPr/>
        </p:nvSpPr>
        <p:spPr>
          <a:xfrm rot="18000000">
            <a:off x="26773615" y="18301215"/>
            <a:ext cx="814117" cy="369332"/>
          </a:xfrm>
          <a:prstGeom prst="rect">
            <a:avLst/>
          </a:prstGeom>
          <a:noFill/>
          <a:ln>
            <a:noFill/>
          </a:ln>
        </p:spPr>
        <p:txBody>
          <a:bodyPr wrap="square" rtlCol="0">
            <a:spAutoFit/>
          </a:bodyPr>
          <a:lstStyle/>
          <a:p>
            <a:r>
              <a:rPr lang="en-US" b="1" dirty="0">
                <a:solidFill>
                  <a:schemeClr val="bg1"/>
                </a:solidFill>
                <a:latin typeface="Garamond" panose="02020404030301010803" pitchFamily="18" charset="0"/>
              </a:rPr>
              <a:t>NP</a:t>
            </a:r>
          </a:p>
        </p:txBody>
      </p:sp>
      <p:sp>
        <p:nvSpPr>
          <p:cNvPr id="56" name="TextBox 55">
            <a:extLst>
              <a:ext uri="{FF2B5EF4-FFF2-40B4-BE49-F238E27FC236}">
                <a16:creationId xmlns:a16="http://schemas.microsoft.com/office/drawing/2014/main" id="{5BB23415-EE6D-4448-B79A-A129AE581403}"/>
              </a:ext>
            </a:extLst>
          </p:cNvPr>
          <p:cNvSpPr txBox="1"/>
          <p:nvPr/>
        </p:nvSpPr>
        <p:spPr>
          <a:xfrm rot="18000000">
            <a:off x="27872767" y="18301216"/>
            <a:ext cx="814117" cy="369332"/>
          </a:xfrm>
          <a:prstGeom prst="rect">
            <a:avLst/>
          </a:prstGeom>
          <a:noFill/>
          <a:ln>
            <a:noFill/>
          </a:ln>
        </p:spPr>
        <p:txBody>
          <a:bodyPr wrap="square" rtlCol="0">
            <a:spAutoFit/>
          </a:bodyPr>
          <a:lstStyle/>
          <a:p>
            <a:r>
              <a:rPr lang="en-US" b="1" dirty="0">
                <a:solidFill>
                  <a:schemeClr val="bg1"/>
                </a:solidFill>
                <a:latin typeface="Garamond" panose="02020404030301010803" pitchFamily="18" charset="0"/>
              </a:rPr>
              <a:t>Spike</a:t>
            </a:r>
          </a:p>
        </p:txBody>
      </p:sp>
      <p:sp>
        <p:nvSpPr>
          <p:cNvPr id="57" name="TextBox 56">
            <a:extLst>
              <a:ext uri="{FF2B5EF4-FFF2-40B4-BE49-F238E27FC236}">
                <a16:creationId xmlns:a16="http://schemas.microsoft.com/office/drawing/2014/main" id="{5BB23415-EE6D-4448-B79A-A129AE581403}"/>
              </a:ext>
            </a:extLst>
          </p:cNvPr>
          <p:cNvSpPr txBox="1"/>
          <p:nvPr/>
        </p:nvSpPr>
        <p:spPr>
          <a:xfrm rot="18000000">
            <a:off x="28898301" y="18270791"/>
            <a:ext cx="814117" cy="369332"/>
          </a:xfrm>
          <a:prstGeom prst="rect">
            <a:avLst/>
          </a:prstGeom>
          <a:noFill/>
          <a:ln>
            <a:noFill/>
          </a:ln>
        </p:spPr>
        <p:txBody>
          <a:bodyPr wrap="square" rtlCol="0">
            <a:spAutoFit/>
          </a:bodyPr>
          <a:lstStyle/>
          <a:p>
            <a:r>
              <a:rPr lang="en-US" b="1" dirty="0">
                <a:solidFill>
                  <a:schemeClr val="bg1"/>
                </a:solidFill>
                <a:latin typeface="Garamond" panose="02020404030301010803" pitchFamily="18" charset="0"/>
              </a:rPr>
              <a:t>ORF3</a:t>
            </a:r>
          </a:p>
        </p:txBody>
      </p:sp>
      <p:sp>
        <p:nvSpPr>
          <p:cNvPr id="66" name="TextBox 65">
            <a:extLst>
              <a:ext uri="{FF2B5EF4-FFF2-40B4-BE49-F238E27FC236}">
                <a16:creationId xmlns:a16="http://schemas.microsoft.com/office/drawing/2014/main" id="{5BB23415-EE6D-4448-B79A-A129AE581403}"/>
              </a:ext>
            </a:extLst>
          </p:cNvPr>
          <p:cNvSpPr txBox="1"/>
          <p:nvPr/>
        </p:nvSpPr>
        <p:spPr>
          <a:xfrm rot="18000000">
            <a:off x="29908303" y="18270790"/>
            <a:ext cx="814117" cy="369332"/>
          </a:xfrm>
          <a:prstGeom prst="rect">
            <a:avLst/>
          </a:prstGeom>
          <a:noFill/>
          <a:ln>
            <a:noFill/>
          </a:ln>
        </p:spPr>
        <p:txBody>
          <a:bodyPr wrap="square" rtlCol="0">
            <a:spAutoFit/>
          </a:bodyPr>
          <a:lstStyle/>
          <a:p>
            <a:r>
              <a:rPr lang="en-US" b="1" dirty="0">
                <a:solidFill>
                  <a:schemeClr val="bg1"/>
                </a:solidFill>
                <a:latin typeface="Garamond" panose="02020404030301010803" pitchFamily="18" charset="0"/>
              </a:rPr>
              <a:t>G</a:t>
            </a:r>
          </a:p>
        </p:txBody>
      </p:sp>
      <p:sp>
        <p:nvSpPr>
          <p:cNvPr id="71" name="TextBox 70">
            <a:extLst>
              <a:ext uri="{FF2B5EF4-FFF2-40B4-BE49-F238E27FC236}">
                <a16:creationId xmlns:a16="http://schemas.microsoft.com/office/drawing/2014/main" id="{5BB23415-EE6D-4448-B79A-A129AE581403}"/>
              </a:ext>
            </a:extLst>
          </p:cNvPr>
          <p:cNvSpPr txBox="1"/>
          <p:nvPr/>
        </p:nvSpPr>
        <p:spPr>
          <a:xfrm rot="18000000">
            <a:off x="31172802" y="18295319"/>
            <a:ext cx="814117" cy="369332"/>
          </a:xfrm>
          <a:prstGeom prst="rect">
            <a:avLst/>
          </a:prstGeom>
          <a:noFill/>
          <a:ln>
            <a:noFill/>
          </a:ln>
        </p:spPr>
        <p:txBody>
          <a:bodyPr wrap="square" rtlCol="0">
            <a:spAutoFit/>
          </a:bodyPr>
          <a:lstStyle/>
          <a:p>
            <a:r>
              <a:rPr lang="en-US" b="1" dirty="0" err="1">
                <a:solidFill>
                  <a:schemeClr val="bg1"/>
                </a:solidFill>
                <a:latin typeface="Garamond" panose="02020404030301010803" pitchFamily="18" charset="0"/>
              </a:rPr>
              <a:t>RdRp</a:t>
            </a:r>
            <a:endParaRPr lang="en-US" b="1" dirty="0">
              <a:solidFill>
                <a:schemeClr val="bg1"/>
              </a:solidFill>
              <a:latin typeface="Garamond" panose="02020404030301010803" pitchFamily="18" charset="0"/>
            </a:endParaRPr>
          </a:p>
        </p:txBody>
      </p:sp>
      <p:cxnSp>
        <p:nvCxnSpPr>
          <p:cNvPr id="5" name="Straight Connector 4"/>
          <p:cNvCxnSpPr/>
          <p:nvPr/>
        </p:nvCxnSpPr>
        <p:spPr>
          <a:xfrm>
            <a:off x="26817219" y="18041025"/>
            <a:ext cx="5126097" cy="0"/>
          </a:xfrm>
          <a:prstGeom prst="line">
            <a:avLst/>
          </a:prstGeom>
          <a:ln>
            <a:solidFill>
              <a:srgbClr val="FFFFFF"/>
            </a:solidFill>
          </a:ln>
        </p:spPr>
        <p:style>
          <a:lnRef idx="2">
            <a:schemeClr val="accent1"/>
          </a:lnRef>
          <a:fillRef idx="0">
            <a:schemeClr val="accent1"/>
          </a:fillRef>
          <a:effectRef idx="1">
            <a:schemeClr val="accent1"/>
          </a:effectRef>
          <a:fontRef idx="minor">
            <a:schemeClr val="tx1"/>
          </a:fontRef>
        </p:style>
      </p:cxnSp>
      <p:sp>
        <p:nvSpPr>
          <p:cNvPr id="73" name="TextBox 72">
            <a:extLst>
              <a:ext uri="{FF2B5EF4-FFF2-40B4-BE49-F238E27FC236}">
                <a16:creationId xmlns:a16="http://schemas.microsoft.com/office/drawing/2014/main" id="{5BB23415-EE6D-4448-B79A-A129AE581403}"/>
              </a:ext>
            </a:extLst>
          </p:cNvPr>
          <p:cNvSpPr txBox="1"/>
          <p:nvPr/>
        </p:nvSpPr>
        <p:spPr>
          <a:xfrm>
            <a:off x="27109441" y="17641267"/>
            <a:ext cx="4833876" cy="369332"/>
          </a:xfrm>
          <a:prstGeom prst="rect">
            <a:avLst/>
          </a:prstGeom>
          <a:noFill/>
          <a:ln>
            <a:noFill/>
          </a:ln>
        </p:spPr>
        <p:txBody>
          <a:bodyPr wrap="square" rtlCol="0">
            <a:spAutoFit/>
          </a:bodyPr>
          <a:lstStyle/>
          <a:p>
            <a:pPr algn="ctr"/>
            <a:r>
              <a:rPr lang="en-US" b="1" dirty="0">
                <a:solidFill>
                  <a:schemeClr val="bg1"/>
                </a:solidFill>
                <a:latin typeface="Garamond" panose="02020404030301010803" pitchFamily="18" charset="0"/>
              </a:rPr>
              <a:t>Castor Virus RT-PCR (A. </a:t>
            </a:r>
            <a:r>
              <a:rPr lang="en-US" b="1" dirty="0" err="1">
                <a:solidFill>
                  <a:schemeClr val="bg1"/>
                </a:solidFill>
                <a:latin typeface="Garamond" panose="02020404030301010803" pitchFamily="18" charset="0"/>
              </a:rPr>
              <a:t>Aegypti</a:t>
            </a:r>
            <a:r>
              <a:rPr lang="en-US" b="1" dirty="0">
                <a:solidFill>
                  <a:schemeClr val="bg1"/>
                </a:solidFill>
                <a:latin typeface="Garamond" panose="02020404030301010803" pitchFamily="18" charset="0"/>
              </a:rPr>
              <a:t> Mosquito)</a:t>
            </a:r>
          </a:p>
        </p:txBody>
      </p:sp>
      <p:sp>
        <p:nvSpPr>
          <p:cNvPr id="75" name="TextBox 74">
            <a:extLst>
              <a:ext uri="{FF2B5EF4-FFF2-40B4-BE49-F238E27FC236}">
                <a16:creationId xmlns:a16="http://schemas.microsoft.com/office/drawing/2014/main" id="{068EE71E-569A-164B-9D4E-CB5FC3C7E957}"/>
              </a:ext>
            </a:extLst>
          </p:cNvPr>
          <p:cNvSpPr txBox="1"/>
          <p:nvPr/>
        </p:nvSpPr>
        <p:spPr>
          <a:xfrm>
            <a:off x="544228" y="25736399"/>
            <a:ext cx="9803799" cy="6370974"/>
          </a:xfrm>
          <a:prstGeom prst="rect">
            <a:avLst/>
          </a:prstGeom>
          <a:noFill/>
          <a:ln w="76200">
            <a:solidFill>
              <a:srgbClr val="7030A0"/>
            </a:solidFill>
          </a:ln>
        </p:spPr>
        <p:txBody>
          <a:bodyPr wrap="square" rtlCol="0">
            <a:spAutoFit/>
          </a:bodyPr>
          <a:lstStyle/>
          <a:p>
            <a:pPr marL="285750" indent="-285750" algn="just">
              <a:buClr>
                <a:schemeClr val="accent2"/>
              </a:buClr>
              <a:buFont typeface="Arial"/>
              <a:buChar char="•"/>
            </a:pPr>
            <a:endParaRPr lang="en-US" sz="2400" dirty="0">
              <a:latin typeface="Garamond"/>
              <a:cs typeface="Garamond"/>
            </a:endParaRPr>
          </a:p>
          <a:p>
            <a:pPr marL="285750" indent="-285750" algn="just">
              <a:buClr>
                <a:schemeClr val="accent2"/>
              </a:buClr>
              <a:buFont typeface="Arial"/>
              <a:buChar char="•"/>
            </a:pPr>
            <a:r>
              <a:rPr lang="en-US" sz="2400" dirty="0">
                <a:latin typeface="Garamond"/>
                <a:cs typeface="Garamond"/>
              </a:rPr>
              <a:t>The goal of this project was to sample diverse invertebrates, process their RNA, and identify putative viruses within each sample.  </a:t>
            </a:r>
          </a:p>
          <a:p>
            <a:pPr marL="285750" indent="-285750" algn="just">
              <a:buClr>
                <a:schemeClr val="accent2"/>
              </a:buClr>
              <a:buFont typeface="Arial"/>
              <a:buChar char="•"/>
            </a:pPr>
            <a:endParaRPr lang="en-US" sz="2400" dirty="0">
              <a:latin typeface="Garamond"/>
              <a:cs typeface="Garamond"/>
            </a:endParaRPr>
          </a:p>
          <a:p>
            <a:pPr marL="285750" indent="-285750" algn="just">
              <a:buClr>
                <a:schemeClr val="accent2"/>
              </a:buClr>
              <a:buFont typeface="Arial"/>
              <a:buChar char="•"/>
            </a:pPr>
            <a:r>
              <a:rPr lang="en-US" sz="2400" dirty="0">
                <a:latin typeface="Garamond"/>
                <a:cs typeface="Garamond"/>
              </a:rPr>
              <a:t>Deep sequencing of total RNA enabled the de novo assembly of both mRNA from that species as well as putative viral genomes.</a:t>
            </a:r>
          </a:p>
          <a:p>
            <a:pPr marL="285750" indent="-285750" algn="just">
              <a:buClr>
                <a:schemeClr val="accent2"/>
              </a:buClr>
              <a:buFont typeface="Arial"/>
              <a:buChar char="•"/>
            </a:pPr>
            <a:endParaRPr lang="en-US" sz="2400" dirty="0">
              <a:latin typeface="Garamond"/>
              <a:cs typeface="Garamond"/>
            </a:endParaRPr>
          </a:p>
          <a:p>
            <a:pPr marL="285750" indent="-285750" algn="just">
              <a:buClr>
                <a:schemeClr val="accent2"/>
              </a:buClr>
              <a:buFont typeface="Arial"/>
              <a:buChar char="•"/>
            </a:pPr>
            <a:r>
              <a:rPr lang="en-US" sz="2400" dirty="0">
                <a:latin typeface="Garamond"/>
                <a:cs typeface="Garamond"/>
              </a:rPr>
              <a:t>Assembled </a:t>
            </a:r>
            <a:r>
              <a:rPr lang="en-US" sz="2400" dirty="0" err="1">
                <a:latin typeface="Garamond"/>
                <a:cs typeface="Garamond"/>
              </a:rPr>
              <a:t>contigs</a:t>
            </a:r>
            <a:r>
              <a:rPr lang="en-US" sz="2400" dirty="0">
                <a:latin typeface="Garamond"/>
                <a:cs typeface="Garamond"/>
              </a:rPr>
              <a:t> were sorted by size and were used to perform a </a:t>
            </a:r>
            <a:r>
              <a:rPr lang="en-US" sz="2400" dirty="0" err="1">
                <a:latin typeface="Garamond"/>
                <a:cs typeface="Garamond"/>
              </a:rPr>
              <a:t>BLASTx</a:t>
            </a:r>
            <a:r>
              <a:rPr lang="en-US" sz="2400" dirty="0">
                <a:latin typeface="Garamond"/>
                <a:cs typeface="Garamond"/>
              </a:rPr>
              <a:t> search against known viral polymerases.  </a:t>
            </a:r>
          </a:p>
          <a:p>
            <a:pPr marL="285750" indent="-285750" algn="just">
              <a:buClr>
                <a:schemeClr val="accent2"/>
              </a:buClr>
              <a:buFont typeface="Arial"/>
              <a:buChar char="•"/>
            </a:pPr>
            <a:endParaRPr lang="en-US" sz="2400" dirty="0">
              <a:latin typeface="Garamond"/>
              <a:cs typeface="Garamond"/>
            </a:endParaRPr>
          </a:p>
          <a:p>
            <a:pPr marL="285750" indent="-285750" algn="just">
              <a:buClr>
                <a:schemeClr val="accent2"/>
              </a:buClr>
              <a:buFont typeface="Arial"/>
              <a:buChar char="•"/>
            </a:pPr>
            <a:r>
              <a:rPr lang="en-US" sz="2400" dirty="0">
                <a:latin typeface="Garamond"/>
                <a:cs typeface="Garamond"/>
              </a:rPr>
              <a:t>Putative virus genomes were then used a reference to assess mRNA abundance as it related to each open reading frame (ORF).</a:t>
            </a:r>
          </a:p>
          <a:p>
            <a:pPr marL="285750" indent="-285750" algn="just">
              <a:buClr>
                <a:schemeClr val="accent2"/>
              </a:buClr>
              <a:buFont typeface="Arial"/>
              <a:buChar char="•"/>
            </a:pPr>
            <a:endParaRPr lang="en-US" sz="2400" dirty="0">
              <a:latin typeface="Garamond"/>
              <a:cs typeface="Garamond"/>
            </a:endParaRPr>
          </a:p>
          <a:p>
            <a:pPr marL="285750" indent="-285750" algn="just">
              <a:buClr>
                <a:schemeClr val="accent2"/>
              </a:buClr>
              <a:buFont typeface="Arial"/>
              <a:buChar char="•"/>
            </a:pPr>
            <a:r>
              <a:rPr lang="en-US" sz="2400" dirty="0">
                <a:latin typeface="Garamond"/>
                <a:cs typeface="Garamond"/>
              </a:rPr>
              <a:t>Following the identification of each ORF,  reverse transcription and PCR (RT-PCR) was performed to corroborate expression. </a:t>
            </a:r>
          </a:p>
          <a:p>
            <a:pPr algn="just">
              <a:buClr>
                <a:schemeClr val="accent2"/>
              </a:buClr>
            </a:pPr>
            <a:endParaRPr lang="en-US" sz="2400" dirty="0">
              <a:latin typeface="Garamond"/>
              <a:cs typeface="Garamond"/>
            </a:endParaRPr>
          </a:p>
          <a:p>
            <a:pPr marL="285750" indent="-285750" algn="just">
              <a:buClr>
                <a:schemeClr val="accent2"/>
              </a:buClr>
              <a:buFont typeface="Arial"/>
              <a:buChar char="•"/>
            </a:pPr>
            <a:endParaRPr lang="en-US" sz="2400" dirty="0">
              <a:latin typeface="Garamond"/>
              <a:cs typeface="Garamond"/>
            </a:endParaRPr>
          </a:p>
        </p:txBody>
      </p:sp>
    </p:spTree>
    <p:extLst>
      <p:ext uri="{BB962C8B-B14F-4D97-AF65-F5344CB8AC3E}">
        <p14:creationId xmlns:p14="http://schemas.microsoft.com/office/powerpoint/2010/main" val="243948116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1508</TotalTime>
  <Words>982</Words>
  <Application>Microsoft Macintosh PowerPoint</Application>
  <PresentationFormat>Custom</PresentationFormat>
  <Paragraphs>557</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Arial</vt:lpstr>
      <vt:lpstr>Arial Black</vt:lpstr>
      <vt:lpstr>Calibri</vt:lpstr>
      <vt:lpstr>Calibri Light</vt:lpstr>
      <vt:lpstr>Garamond</vt:lpstr>
      <vt:lpstr>Office Theme</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68db35@studentoffice.net</dc:creator>
  <cp:lastModifiedBy>Microsoft Office User</cp:lastModifiedBy>
  <cp:revision>40</cp:revision>
  <cp:lastPrinted>2019-06-03T18:58:14Z</cp:lastPrinted>
  <dcterms:created xsi:type="dcterms:W3CDTF">2019-05-26T20:22:25Z</dcterms:created>
  <dcterms:modified xsi:type="dcterms:W3CDTF">2019-06-07T10:23:10Z</dcterms:modified>
</cp:coreProperties>
</file>