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68" r:id="rId3"/>
    <p:sldId id="308" r:id="rId4"/>
    <p:sldId id="270" r:id="rId5"/>
    <p:sldId id="258" r:id="rId6"/>
    <p:sldId id="259" r:id="rId7"/>
    <p:sldId id="352" r:id="rId8"/>
    <p:sldId id="266" r:id="rId9"/>
    <p:sldId id="271" r:id="rId10"/>
    <p:sldId id="272" r:id="rId11"/>
    <p:sldId id="273" r:id="rId12"/>
    <p:sldId id="371" r:id="rId13"/>
    <p:sldId id="359" r:id="rId14"/>
    <p:sldId id="380" r:id="rId15"/>
    <p:sldId id="382" r:id="rId16"/>
    <p:sldId id="314" r:id="rId17"/>
    <p:sldId id="292" r:id="rId18"/>
    <p:sldId id="289" r:id="rId19"/>
    <p:sldId id="281" r:id="rId20"/>
    <p:sldId id="286" r:id="rId21"/>
    <p:sldId id="290" r:id="rId22"/>
    <p:sldId id="287" r:id="rId23"/>
    <p:sldId id="291" r:id="rId24"/>
    <p:sldId id="401" r:id="rId25"/>
    <p:sldId id="398" r:id="rId26"/>
    <p:sldId id="400" r:id="rId27"/>
    <p:sldId id="277" r:id="rId28"/>
    <p:sldId id="278" r:id="rId29"/>
    <p:sldId id="279" r:id="rId30"/>
    <p:sldId id="397" r:id="rId31"/>
    <p:sldId id="295" r:id="rId32"/>
    <p:sldId id="399" r:id="rId33"/>
    <p:sldId id="307" r:id="rId34"/>
    <p:sldId id="1017" r:id="rId35"/>
    <p:sldId id="1020" r:id="rId36"/>
    <p:sldId id="101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11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0A3C8-00E6-402A-9E69-14A6731A493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1A425-67B1-451B-BC3F-CECE89597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2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00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404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633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275014-D67F-420C-AA80-1D6EF9AB2B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35BDC75-05E1-438D-86A7-C228BCC64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53DF77-B966-4816-A55D-A63259EEB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9D12-AE39-4C8D-89C9-C03E78CAFA2C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8E8187-FD91-4982-AC4B-A997FEE57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45C631-83DC-4333-B93A-A1D5EC350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3DB9F-C302-4CF3-A864-90F42F1F3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81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6B4846-0C7A-4B75-8B3B-989F325D5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441D07-A452-417C-8D3A-AA378D4B5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8A4C2C-36A2-4B59-9DF8-B345EE267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9D12-AE39-4C8D-89C9-C03E78CAFA2C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032D21-2B42-452A-A39A-F20B10FB0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AD1420-9B8E-41E7-B097-7BAC71407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3DB9F-C302-4CF3-A864-90F42F1F3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6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916E832-E0A3-4921-A0ED-E64D2BD3F4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D3DB7A-4F36-4FDB-B6C4-0579E0BF6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0FF1C7-131B-4CFA-964B-F5AF33F7E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9D12-AE39-4C8D-89C9-C03E78CAFA2C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93F9D6-908A-4222-B1D7-CEBF5CA52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3715FE-057B-42EC-B2CE-17CF8790D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3DB9F-C302-4CF3-A864-90F42F1F3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13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736AED6-81BF-48DC-A0CB-AF654425BA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10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64FBC-3275-426B-83BC-DD2C8714FF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53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AB1D7-942A-451B-BBB4-73CF31FB9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D09D91-CBC5-4BF6-B1DB-0E7BC9A6E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ED9FC7-EC6A-4A36-90BF-49F6B5CCA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9D12-AE39-4C8D-89C9-C03E78CAFA2C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209F61-A8A0-421E-8480-10B14E146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61A5A-E050-47B2-A0F2-EDB4BE2CD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3DB9F-C302-4CF3-A864-90F42F1F3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25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AFCA99-9AD9-4AC8-9DFF-5BC4B79AE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29C95DF-3BCD-4F92-A132-F692B91E8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4C807B-A282-43E6-96AF-1E3CF123D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9D12-AE39-4C8D-89C9-C03E78CAFA2C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50CDA-DC2B-4029-9984-CE99AB32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50AF61-0A60-4962-BF88-1CC2DB1D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3DB9F-C302-4CF3-A864-90F42F1F3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75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1969B5-DDF1-477A-A2D1-0B5682E52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5BA7C9-08BC-4683-800A-3849E73BB0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0700EC-CAEC-4CDC-AB81-3899C6D1C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5371D9-FF44-4B89-9A23-D2D1BF8DE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9D12-AE39-4C8D-89C9-C03E78CAFA2C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E201AD-06A5-491E-850F-EA3257F3E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C556B2-8B4C-4155-8C03-EEDC11AD9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3DB9F-C302-4CF3-A864-90F42F1F3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14EC21-EF41-41BC-AE2C-49BFB9F1C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9B3FCC-0213-47E9-A619-F5A87519F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BED6046-0E59-4269-974B-4CD2E67A5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E8FAEE9-9DF3-4A5D-B1D6-61EA390E92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68F61C2-F782-435C-827B-4B3B7E500A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814959-B8DF-4D7E-9A0B-0A17D58AD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9D12-AE39-4C8D-89C9-C03E78CAFA2C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BF4E6F1-930E-4919-9374-CB5B19B46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28E35F8-4B45-4958-AE90-DF6CA404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3DB9F-C302-4CF3-A864-90F42F1F3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64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FE62BF-48F0-49E1-9C4C-82EE8ACD0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8850BC-F0C3-4359-86B4-B92FE550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9D12-AE39-4C8D-89C9-C03E78CAFA2C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44E6F5D-ADA9-44AB-9FAB-56FDC5218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FA9C8A8-215F-44C3-BB6F-D5FB2DD49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3DB9F-C302-4CF3-A864-90F42F1F3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98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F23A77F-B7EA-49D6-BCD8-686F3C287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9D12-AE39-4C8D-89C9-C03E78CAFA2C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20A58C1-BA77-49ED-88CF-1265FD3AE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C1FA4EB-90CC-4C73-80F8-6F5527CB1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3DB9F-C302-4CF3-A864-90F42F1F3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5B722C-2449-44E2-B182-7534A458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9B50D9-1036-49CD-BC5E-6C52D6621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E4920D0-6228-4510-AFA5-564AA1F8A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C2982B-2F28-46F8-80C7-4C0A539D3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9D12-AE39-4C8D-89C9-C03E78CAFA2C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F20437-5B16-4436-AEF2-B5B60758D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9FDB6A-B0F5-4041-BE09-CF2DCD9A3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3DB9F-C302-4CF3-A864-90F42F1F3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44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5495A0-4009-4F60-B558-8D9E5E6DF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E0D447-2825-4D80-8F67-8CC667E015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C183726-D6E3-465B-8892-4AC432C58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57E96C-9C26-4B78-AA35-1FC4C65AC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9D12-AE39-4C8D-89C9-C03E78CAFA2C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F4B5B7-FB65-4F68-96BF-772859D90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1836D1-5572-4156-AE77-C1563D4AD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3DB9F-C302-4CF3-A864-90F42F1F3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43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3BD21E-FD9E-4DEC-8B73-433B0D096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E2DF1D-76FA-416F-A4EB-8272C9257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35355C-B1E5-43F0-AEA7-8D0A7F3BC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49D12-AE39-4C8D-89C9-C03E78CAFA2C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F86EEA-F2DE-445E-9CE5-F812C5001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C1D780-64CD-4C62-B39E-EBCEDFAC5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3DB9F-C302-4CF3-A864-90F42F1F3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8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microsoft.com/office/2007/relationships/hdphoto" Target="../media/hdphoto8.wdp"/><Relationship Id="rId7" Type="http://schemas.openxmlformats.org/officeDocument/2006/relationships/image" Target="../media/image7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dx.doi.org/10.25849/myrmecol.news_025:001" TargetMode="Externa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3.jpeg"/><Relationship Id="rId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ntweb.org/" TargetMode="External"/><Relationship Id="rId13" Type="http://schemas.openxmlformats.org/officeDocument/2006/relationships/image" Target="../media/image113.jpeg"/><Relationship Id="rId3" Type="http://schemas.openxmlformats.org/officeDocument/2006/relationships/image" Target="../media/image110.jpeg"/><Relationship Id="rId7" Type="http://schemas.openxmlformats.org/officeDocument/2006/relationships/hyperlink" Target="https://www.antwiki.org/wiki/images/c/cf/Newmexicoants.pdf" TargetMode="External"/><Relationship Id="rId12" Type="http://schemas.openxmlformats.org/officeDocument/2006/relationships/hyperlink" Target="https://www.amazon.com/Field-Guide-Ants-New-England/dp/0300169302/ref=sr_1_1?dchild=1&amp;keywords=ants+new+england&amp;qid=1594320664&amp;s=books&amp;sr=1-1" TargetMode="External"/><Relationship Id="rId2" Type="http://schemas.openxmlformats.org/officeDocument/2006/relationships/hyperlink" Target="https://www.amazon.com/Ants-North-America-Guide-Genera/dp/052025422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ntwiki.org/wiki/Welcome_to_AntWiki" TargetMode="External"/><Relationship Id="rId11" Type="http://schemas.openxmlformats.org/officeDocument/2006/relationships/image" Target="../media/image112.jpeg"/><Relationship Id="rId5" Type="http://schemas.openxmlformats.org/officeDocument/2006/relationships/image" Target="../media/image111.jpeg"/><Relationship Id="rId10" Type="http://schemas.openxmlformats.org/officeDocument/2006/relationships/hyperlink" Target="http://antbase.org/databases/publications_files/publications_20330.htm" TargetMode="External"/><Relationship Id="rId4" Type="http://schemas.openxmlformats.org/officeDocument/2006/relationships/hyperlink" Target="https://www.amazon.com/Ants-Florida-Identification-Natural-History/dp/1498754678/ref=sr_1_2?dchild=1&amp;keywords=ants+florida&amp;qid=1594320685&amp;s=books&amp;sr=1-2" TargetMode="External"/><Relationship Id="rId9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microsoft.com/office/2007/relationships/hdphoto" Target="../media/hdphoto4.wdp"/><Relationship Id="rId7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ountain&#10;&#10;Description automatically generated">
            <a:extLst>
              <a:ext uri="{FF2B5EF4-FFF2-40B4-BE49-F238E27FC236}">
                <a16:creationId xmlns:a16="http://schemas.microsoft.com/office/drawing/2014/main" xmlns="" id="{744366D0-9D35-485B-AEF2-E7ADA75C5C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9ACFA-D77F-4253-AE50-77A01510A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55208"/>
            <a:ext cx="12192000" cy="1946631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Barcoding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USAnts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3AB84ED5-9BCE-41CE-8C58-81CD08F70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0205" y="1173958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Getting Started with Ants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FCEC54-EEF9-4C1E-A3C1-F2DA869287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036" y="4382145"/>
            <a:ext cx="3135062" cy="16064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76CAE3-E74E-4565-B249-862199FCDB1F}"/>
              </a:ext>
            </a:extLst>
          </p:cNvPr>
          <p:cNvSpPr txBox="1"/>
          <p:nvPr/>
        </p:nvSpPr>
        <p:spPr>
          <a:xfrm>
            <a:off x="10018395" y="5988599"/>
            <a:ext cx="1809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O9.July.2020</a:t>
            </a:r>
          </a:p>
        </p:txBody>
      </p:sp>
    </p:spTree>
    <p:extLst>
      <p:ext uri="{BB962C8B-B14F-4D97-AF65-F5344CB8AC3E}">
        <p14:creationId xmlns:p14="http://schemas.microsoft.com/office/powerpoint/2010/main" val="688148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mdavid.com.au/insect/images/jumperantstinger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510"/>
            <a:ext cx="12192000" cy="687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22745"/>
            <a:ext cx="9601200" cy="2703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Stinger and sprays contain a cocktail of chemical products.</a:t>
            </a:r>
          </a:p>
          <a:p>
            <a:pPr marL="0" indent="0">
              <a:buNone/>
            </a:pPr>
            <a:r>
              <a:rPr lang="en-US" sz="2400" u="sng" dirty="0"/>
              <a:t>Over 46 proteins</a:t>
            </a:r>
            <a:r>
              <a:rPr lang="en-US" sz="2400" dirty="0"/>
              <a:t>			</a:t>
            </a:r>
            <a:endParaRPr lang="en-US" sz="2400" u="sng" dirty="0"/>
          </a:p>
          <a:p>
            <a:r>
              <a:rPr lang="en-US" sz="2400" dirty="0"/>
              <a:t>Pepperdine			</a:t>
            </a:r>
          </a:p>
          <a:p>
            <a:r>
              <a:rPr lang="en-US" sz="2400" dirty="0"/>
              <a:t>Proteases				</a:t>
            </a:r>
          </a:p>
          <a:p>
            <a:r>
              <a:rPr lang="en-US" sz="2400" dirty="0"/>
              <a:t>IgE-binding proteins</a:t>
            </a:r>
          </a:p>
        </p:txBody>
      </p:sp>
      <p:pic>
        <p:nvPicPr>
          <p:cNvPr id="11268" name="Picture 4" descr="http://loaibongua.com/upload/images/1-anh4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524" y="303873"/>
            <a:ext cx="4217177" cy="28426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i.telegraph.co.uk/multimedia/archive/02854/ants03_2854424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996" y="269366"/>
            <a:ext cx="4199671" cy="28426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72201" y="3916740"/>
            <a:ext cx="42758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/>
              <a:t>Simple organic molecules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Alkane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Formic acid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Hydrocarbons</a:t>
            </a:r>
          </a:p>
        </p:txBody>
      </p:sp>
    </p:spTree>
    <p:extLst>
      <p:ext uri="{BB962C8B-B14F-4D97-AF65-F5344CB8AC3E}">
        <p14:creationId xmlns:p14="http://schemas.microsoft.com/office/powerpoint/2010/main" val="1242255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639567" cy="6858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Protecting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042" y="1103576"/>
            <a:ext cx="4884357" cy="2407085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u="sng" dirty="0"/>
              <a:t>Such compounds all allow for colony defense of: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Food (seeds, insects, &amp; nectar)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Brood (eggs, larvae, &amp; pupae)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Prey Acquisition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2290" name="Picture 2" descr="http://www.alexanderwild.com/Ants/Making-a-Living/Army-Ants/i-gPts9pg/1/S/hamatum33-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9831" y="3757301"/>
            <a:ext cx="4461491" cy="2918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myrmecos.wordpress.com/files/2009/06/fulva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5616" y="795644"/>
            <a:ext cx="4185919" cy="27611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photos.travelblog.org/Photos/1600/411462/f/3961217-In-the-Devil-s-Garden-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447" y="3957146"/>
            <a:ext cx="4175548" cy="2718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693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popsci.com/files/imagecache/article_image_big/articles/Antbig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28535" y="3626920"/>
            <a:ext cx="6332603" cy="304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regmedia.co.uk/2012/01/07/supersoldier_ants_on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199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12526"/>
            <a:ext cx="9144000" cy="685800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Arial" pitchFamily="34" charset="0"/>
              </a:rPr>
              <a:t>Why Study Ants 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282280" y="1185042"/>
            <a:ext cx="4561114" cy="566043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cs typeface="Arial" pitchFamily="34" charset="0"/>
              </a:rPr>
              <a:t>Significant roles regarding ecosystems goods and services 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cs typeface="Arial" pitchFamily="34" charset="0"/>
              </a:rPr>
              <a:t>Proportionally large biomass 	in terrestrial communities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cs typeface="Arial" pitchFamily="34" charset="0"/>
              </a:rPr>
              <a:t>Keystone species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cs typeface="Arial" pitchFamily="34" charset="0"/>
              </a:rPr>
              <a:t>Predators</a:t>
            </a:r>
          </a:p>
          <a:p>
            <a:pPr lvl="1">
              <a:lnSpc>
                <a:spcPct val="100000"/>
              </a:lnSpc>
            </a:pPr>
            <a:r>
              <a:rPr lang="en-US" dirty="0" err="1">
                <a:cs typeface="Arial" pitchFamily="34" charset="0"/>
              </a:rPr>
              <a:t>Mutualists</a:t>
            </a:r>
            <a:endParaRPr lang="en-US" dirty="0">
              <a:cs typeface="Arial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cs typeface="Arial" pitchFamily="34" charset="0"/>
              </a:rPr>
              <a:t>Resource species</a:t>
            </a:r>
          </a:p>
          <a:p>
            <a:pPr>
              <a:lnSpc>
                <a:spcPct val="100000"/>
              </a:lnSpc>
            </a:pPr>
            <a:r>
              <a:rPr lang="en-US" sz="2400" dirty="0" err="1">
                <a:cs typeface="Arial" pitchFamily="34" charset="0"/>
              </a:rPr>
              <a:t>Speciose</a:t>
            </a:r>
            <a:endParaRPr lang="en-US" sz="2400" dirty="0">
              <a:cs typeface="Arial" pitchFamily="34" charset="0"/>
            </a:endParaRPr>
          </a:p>
          <a:p>
            <a:pPr>
              <a:buFontTx/>
              <a:buNone/>
            </a:pPr>
            <a:endParaRPr lang="en-US" sz="2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6AED6-81BF-48DC-A0CB-AF654425BA6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76401" y="6629401"/>
            <a:ext cx="3233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Image by and use with Permission by Alex Wild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25673" y="3033734"/>
            <a:ext cx="3233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Image by and use with Permission by Alex Wild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D75DB2-EA87-4421-9090-6B3899F2A800}"/>
              </a:ext>
            </a:extLst>
          </p:cNvPr>
          <p:cNvSpPr txBox="1"/>
          <p:nvPr/>
        </p:nvSpPr>
        <p:spPr>
          <a:xfrm>
            <a:off x="7427495" y="710852"/>
            <a:ext cx="4210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They are </a:t>
            </a:r>
            <a:r>
              <a:rPr lang="en-US" sz="2400" b="1" dirty="0"/>
              <a:t>AWESOME</a:t>
            </a:r>
          </a:p>
        </p:txBody>
      </p:sp>
      <p:pic>
        <p:nvPicPr>
          <p:cNvPr id="10244" name="Picture 4" descr="The eastern ant cricket Myrmecophilus pergandei – MYRMECOS">
            <a:extLst>
              <a:ext uri="{FF2B5EF4-FFF2-40B4-BE49-F238E27FC236}">
                <a16:creationId xmlns:a16="http://schemas.microsoft.com/office/drawing/2014/main" xmlns="" id="{531FE0DF-8EF9-4CB2-9581-7E1AE8A7C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115" y="3890183"/>
            <a:ext cx="2523893" cy="151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84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7107" y="3469804"/>
            <a:ext cx="4419599" cy="330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Isosceles Triangle 3"/>
          <p:cNvSpPr/>
          <p:nvPr/>
        </p:nvSpPr>
        <p:spPr>
          <a:xfrm rot="21205912" flipH="1" flipV="1">
            <a:off x="3962400" y="3124201"/>
            <a:ext cx="2012987" cy="198120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986" y="5261312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Ant-Ecosystem Interaction</a:t>
            </a:r>
          </a:p>
        </p:txBody>
      </p:sp>
      <p:sp>
        <p:nvSpPr>
          <p:cNvPr id="5" name="TextBox 4"/>
          <p:cNvSpPr txBox="1"/>
          <p:nvPr/>
        </p:nvSpPr>
        <p:spPr>
          <a:xfrm rot="21137217">
            <a:off x="4305249" y="3276465"/>
            <a:ext cx="1177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Ecosystem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Engineers </a:t>
            </a:r>
          </a:p>
        </p:txBody>
      </p:sp>
      <p:sp>
        <p:nvSpPr>
          <p:cNvPr id="6" name="Oval 5"/>
          <p:cNvSpPr/>
          <p:nvPr/>
        </p:nvSpPr>
        <p:spPr>
          <a:xfrm rot="21023761">
            <a:off x="3471153" y="-56477"/>
            <a:ext cx="1431908" cy="138997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 Soils</a:t>
            </a:r>
          </a:p>
        </p:txBody>
      </p:sp>
      <p:sp>
        <p:nvSpPr>
          <p:cNvPr id="8" name="Rounded Rectangle 7"/>
          <p:cNvSpPr/>
          <p:nvPr/>
        </p:nvSpPr>
        <p:spPr>
          <a:xfrm rot="21068601">
            <a:off x="3407874" y="2434485"/>
            <a:ext cx="2971800" cy="6858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Shape Plant Communities </a:t>
            </a:r>
          </a:p>
        </p:txBody>
      </p:sp>
      <p:sp>
        <p:nvSpPr>
          <p:cNvPr id="9" name="Rectangle 8"/>
          <p:cNvSpPr/>
          <p:nvPr/>
        </p:nvSpPr>
        <p:spPr>
          <a:xfrm rot="21156938">
            <a:off x="4883713" y="835767"/>
            <a:ext cx="1241213" cy="144588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</a:t>
            </a:r>
          </a:p>
          <a:p>
            <a:pPr algn="ctr"/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Propagules</a:t>
            </a:r>
          </a:p>
        </p:txBody>
      </p:sp>
      <p:sp>
        <p:nvSpPr>
          <p:cNvPr id="10" name="Snip Diagonal Corner Rectangle 9"/>
          <p:cNvSpPr/>
          <p:nvPr/>
        </p:nvSpPr>
        <p:spPr>
          <a:xfrm rot="20806770">
            <a:off x="2912990" y="1448803"/>
            <a:ext cx="1524000" cy="1135170"/>
          </a:xfrm>
          <a:prstGeom prst="snip2Diag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Mutualisms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3200" y="152401"/>
            <a:ext cx="3693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Shaping Plant Communities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0" y="1123890"/>
            <a:ext cx="3564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Ant-Plant Interactions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8686800" y="638510"/>
            <a:ext cx="152400" cy="485381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ent Arrow 13"/>
          <p:cNvSpPr/>
          <p:nvPr/>
        </p:nvSpPr>
        <p:spPr>
          <a:xfrm rot="10800000">
            <a:off x="8305800" y="1524000"/>
            <a:ext cx="406908" cy="868680"/>
          </a:xfrm>
          <a:prstGeom prst="ben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Bent Arrow 18"/>
          <p:cNvSpPr/>
          <p:nvPr/>
        </p:nvSpPr>
        <p:spPr>
          <a:xfrm rot="10800000" flipH="1">
            <a:off x="8763000" y="1524000"/>
            <a:ext cx="406908" cy="868680"/>
          </a:xfrm>
          <a:prstGeom prst="ben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8000" y="1981201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Indirect </a:t>
            </a:r>
          </a:p>
          <a:p>
            <a:pPr algn="ctr"/>
            <a:r>
              <a:rPr lang="en-US" sz="1600" b="1" dirty="0"/>
              <a:t>Interactions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10134" y="1981201"/>
            <a:ext cx="1405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Direct </a:t>
            </a:r>
          </a:p>
          <a:p>
            <a:pPr algn="ctr"/>
            <a:r>
              <a:rPr lang="en-US" sz="1600" b="1" dirty="0"/>
              <a:t>Interactions</a:t>
            </a:r>
          </a:p>
        </p:txBody>
      </p:sp>
      <p:sp>
        <p:nvSpPr>
          <p:cNvPr id="22" name="Bent Arrow 21"/>
          <p:cNvSpPr/>
          <p:nvPr/>
        </p:nvSpPr>
        <p:spPr>
          <a:xfrm rot="12573014" flipH="1">
            <a:off x="6851562" y="2526078"/>
            <a:ext cx="367971" cy="868680"/>
          </a:xfrm>
          <a:prstGeom prst="ben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Bent Arrow 22"/>
          <p:cNvSpPr/>
          <p:nvPr/>
        </p:nvSpPr>
        <p:spPr>
          <a:xfrm rot="9026986">
            <a:off x="10109751" y="2551477"/>
            <a:ext cx="367971" cy="868680"/>
          </a:xfrm>
          <a:prstGeom prst="ben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35547" y="2857500"/>
            <a:ext cx="32581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Myrmecophytes</a:t>
            </a:r>
            <a:endParaRPr lang="en-US" sz="2000" b="1" dirty="0"/>
          </a:p>
          <a:p>
            <a:pPr algn="ctr"/>
            <a:r>
              <a:rPr lang="en-US" sz="2000" b="1" dirty="0" err="1"/>
              <a:t>Myrmecophilly</a:t>
            </a:r>
            <a:endParaRPr lang="en-US" sz="2000" b="1" dirty="0"/>
          </a:p>
          <a:p>
            <a:pPr algn="ctr"/>
            <a:r>
              <a:rPr lang="en-US" sz="2000" b="1" dirty="0"/>
              <a:t>Seed Transport</a:t>
            </a:r>
          </a:p>
          <a:p>
            <a:pPr algn="ctr"/>
            <a:r>
              <a:rPr lang="en-US" sz="2000" b="1" dirty="0"/>
              <a:t>Pollen Transport</a:t>
            </a:r>
          </a:p>
          <a:p>
            <a:pPr algn="ctr"/>
            <a:r>
              <a:rPr lang="en-US" sz="2000" b="1" dirty="0"/>
              <a:t>Ant Protection</a:t>
            </a:r>
          </a:p>
          <a:p>
            <a:pPr algn="ctr"/>
            <a:r>
              <a:rPr lang="en-US" sz="2000" b="1" dirty="0"/>
              <a:t>Floral Antagonists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37D3B97-A6F5-4D32-9288-501FC0F7C865}"/>
              </a:ext>
            </a:extLst>
          </p:cNvPr>
          <p:cNvSpPr/>
          <p:nvPr/>
        </p:nvSpPr>
        <p:spPr>
          <a:xfrm>
            <a:off x="6553200" y="152401"/>
            <a:ext cx="4883063" cy="4644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Related image">
            <a:extLst>
              <a:ext uri="{FF2B5EF4-FFF2-40B4-BE49-F238E27FC236}">
                <a16:creationId xmlns:a16="http://schemas.microsoft.com/office/drawing/2014/main" xmlns="" id="{449F335F-0302-4EE3-836D-B79E2579E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1523" y="3296087"/>
            <a:ext cx="439463" cy="70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083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2" descr="635705-R1-046-21A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61966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23648"/>
            <a:ext cx="10637966" cy="709448"/>
          </a:xfrm>
        </p:spPr>
        <p:txBody>
          <a:bodyPr>
            <a:normAutofit fontScale="90000"/>
          </a:bodyPr>
          <a:lstStyle/>
          <a:p>
            <a:pPr algn="r"/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>Plant Propagules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 result for harvester ants seed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274" y="202431"/>
            <a:ext cx="4302090" cy="3226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kangaroo rat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491" y="3108926"/>
            <a:ext cx="1691250" cy="25802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998A47F-A069-40A8-B9FA-0C9E6DBE6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74232" y="2259799"/>
            <a:ext cx="3090940" cy="41489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25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10668000" cy="685800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/>
              <a:t>Feeding on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5951" y="867104"/>
            <a:ext cx="6247826" cy="467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Fungus Growing Ants</a:t>
            </a:r>
          </a:p>
          <a:p>
            <a:pPr marL="0" indent="0">
              <a:buNone/>
            </a:pPr>
            <a:r>
              <a:rPr lang="en-US" sz="2400" dirty="0"/>
              <a:t>Major Ag pest in S. Am. as well as TX and LA</a:t>
            </a:r>
          </a:p>
          <a:p>
            <a:pPr marL="0" indent="0">
              <a:buNone/>
            </a:pPr>
            <a:r>
              <a:rPr lang="en-US" sz="2400" dirty="0"/>
              <a:t>Opening Canopy</a:t>
            </a:r>
          </a:p>
          <a:p>
            <a:pPr marL="0" indent="0">
              <a:buNone/>
            </a:pPr>
            <a:r>
              <a:rPr lang="en-US" sz="2400" dirty="0"/>
              <a:t>Nutrient movement </a:t>
            </a:r>
          </a:p>
        </p:txBody>
      </p:sp>
      <p:pic>
        <p:nvPicPr>
          <p:cNvPr id="4098" name="Picture 2" descr="Image result for defoliation from leaf cutting a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494" y="243385"/>
            <a:ext cx="5213124" cy="34618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leaf cutting a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354" y="3911728"/>
            <a:ext cx="4565264" cy="2702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ungus gard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3900" y="2906461"/>
            <a:ext cx="4731928" cy="3708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770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 descr="https://s-media-cache-ak0.pinimg.com/736x/7c/a9/7a/7ca97a1f97545eea198440340bb9f27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81" y="458162"/>
            <a:ext cx="4254419" cy="5734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thefoxisblack.com/blogimages/Tschinkel_Ant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474204"/>
            <a:ext cx="4254419" cy="5734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407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27" y="0"/>
            <a:ext cx="1227512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0"/>
            <a:ext cx="9296400" cy="666750"/>
          </a:xfrm>
        </p:spPr>
        <p:txBody>
          <a:bodyPr>
            <a:noAutofit/>
          </a:bodyPr>
          <a:lstStyle/>
          <a:p>
            <a:pPr algn="r"/>
            <a:r>
              <a:rPr lang="en-US" sz="3600" b="1" dirty="0">
                <a:latin typeface="Arial Narrow" panose="020B0606020202030204" pitchFamily="34" charset="0"/>
              </a:rPr>
              <a:t>Studying and Enjoying Ants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177" y="1056732"/>
            <a:ext cx="3582330" cy="2876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4D139C-7C11-4219-9036-1E448C5AC8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315" y="860710"/>
            <a:ext cx="4037670" cy="3028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xmlns="" id="{166AFB74-7B22-4527-A178-FCC18FDEB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8FFC2823-2319-468F-9841-80D3EBD286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0" name="Picture 8" descr="Discothyrea testacea Roger">
            <a:extLst>
              <a:ext uri="{FF2B5EF4-FFF2-40B4-BE49-F238E27FC236}">
                <a16:creationId xmlns:a16="http://schemas.microsoft.com/office/drawing/2014/main" xmlns="" id="{343A7048-BDEE-4FEF-B415-6871DE2A0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734" y="4236600"/>
            <a:ext cx="3582330" cy="2410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xmlns="" id="{FEA08C16-9F74-47E1-82B5-583DEED43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589653" y="4114102"/>
            <a:ext cx="2750993" cy="2603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ecember 2012 – Economo Lab">
            <a:extLst>
              <a:ext uri="{FF2B5EF4-FFF2-40B4-BE49-F238E27FC236}">
                <a16:creationId xmlns:a16="http://schemas.microsoft.com/office/drawing/2014/main" xmlns="" id="{1036F866-B663-4B23-A213-A88CB681B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412" y="1398100"/>
            <a:ext cx="3778968" cy="436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390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73" y="145998"/>
            <a:ext cx="8202633" cy="6471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Pavement Ants (Genus Tetramorium) · iNaturalist.ca">
            <a:extLst>
              <a:ext uri="{FF2B5EF4-FFF2-40B4-BE49-F238E27FC236}">
                <a16:creationId xmlns:a16="http://schemas.microsoft.com/office/drawing/2014/main" xmlns="" id="{13EBA6F8-DB15-4F5E-A2EC-70BDA60AF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3226" y="414363"/>
            <a:ext cx="3458147" cy="249902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687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374" y="118753"/>
            <a:ext cx="8985662" cy="673924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herd of cattle standing on top of a dry grass field&#10;&#10;Description automatically generated">
            <a:extLst>
              <a:ext uri="{FF2B5EF4-FFF2-40B4-BE49-F238E27FC236}">
                <a16:creationId xmlns:a16="http://schemas.microsoft.com/office/drawing/2014/main" xmlns="" id="{54B5BCEC-1453-4B9D-80D4-BBF7799473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374" y="118753"/>
            <a:ext cx="2528316" cy="268224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0324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4D3B-7669-4840-BDD5-FB275E658B1B}" type="slidenum">
              <a:rPr lang="en-US" smtClean="0"/>
              <a:t>2</a:t>
            </a:fld>
            <a:endParaRPr lang="en-US"/>
          </a:p>
        </p:txBody>
      </p:sp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654" y="136525"/>
            <a:ext cx="3700235" cy="300194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antwe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0021" y="3610250"/>
            <a:ext cx="3910314" cy="305434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www.antwiki.org/wiki/images/thumb/0/0a/Cephalotes_varians_casent0103758_head_1.jpg/640px-Cephalotes_varians_casent0103758_head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318" y="3610250"/>
            <a:ext cx="4036984" cy="297337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File:Atta cephalotes casent0173617 head 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4195" y="136525"/>
            <a:ext cx="3988674" cy="311122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0021" y="116443"/>
            <a:ext cx="4016325" cy="274551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7D8B695D-7B60-4DCD-BDC4-6A1BCFA8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8046" y="3550415"/>
            <a:ext cx="3495908" cy="313847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pringtails | Bulwark Exterminating 2020 | 4.7 stars">
            <a:extLst>
              <a:ext uri="{FF2B5EF4-FFF2-40B4-BE49-F238E27FC236}">
                <a16:creationId xmlns:a16="http://schemas.microsoft.com/office/drawing/2014/main" xmlns="" id="{52FAB48F-CB71-4CC4-8EA3-B4AAFAE1C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8046" y="3550415"/>
            <a:ext cx="1957697" cy="150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10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52400"/>
            <a:ext cx="8636000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7766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08" y="112266"/>
            <a:ext cx="10703892" cy="66132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0048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80" y="184355"/>
            <a:ext cx="8709964" cy="57912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7F6306F9-1014-43D6-8E52-9BCCA996D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4607" y="2546554"/>
            <a:ext cx="2893516" cy="2327225"/>
          </a:xfrm>
          <a:prstGeom prst="rect">
            <a:avLst/>
          </a:prstGeom>
          <a:solidFill>
            <a:schemeClr val="bg1"/>
          </a:solidFill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DF32C3C-EBBA-471F-BD95-62AD78914608}"/>
              </a:ext>
            </a:extLst>
          </p:cNvPr>
          <p:cNvSpPr/>
          <p:nvPr/>
        </p:nvSpPr>
        <p:spPr>
          <a:xfrm>
            <a:off x="8994710" y="4873779"/>
            <a:ext cx="30133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Formica </a:t>
            </a:r>
            <a:r>
              <a:rPr lang="en-US" sz="2000" b="1" i="1" dirty="0" err="1">
                <a:solidFill>
                  <a:schemeClr val="bg1"/>
                </a:solidFill>
              </a:rPr>
              <a:t>neorufibarbis</a:t>
            </a:r>
            <a:endParaRPr lang="en-US" sz="2000" b="1" i="1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14,269 ft. on Mt. Evans in Colorado </a:t>
            </a:r>
          </a:p>
          <a:p>
            <a:r>
              <a:rPr lang="en-US" sz="2000" dirty="0">
                <a:solidFill>
                  <a:schemeClr val="bg1"/>
                </a:solidFill>
              </a:rPr>
              <a:t>12,160 ft. on Boundary Peak, Nevada</a:t>
            </a:r>
            <a:r>
              <a:rPr lang="en-US" sz="2000" dirty="0"/>
              <a:t>.</a:t>
            </a:r>
            <a:endParaRPr lang="en-US" sz="2000" b="1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24464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7550" y="327025"/>
            <a:ext cx="8509000" cy="620717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D20964-90BC-482F-AD4E-316C493E666E}"/>
              </a:ext>
            </a:extLst>
          </p:cNvPr>
          <p:cNvSpPr/>
          <p:nvPr/>
        </p:nvSpPr>
        <p:spPr>
          <a:xfrm>
            <a:off x="476783" y="870837"/>
            <a:ext cx="23680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schemeClr val="bg1"/>
                </a:solidFill>
                <a:effectLst/>
              </a:rPr>
              <a:t>Crematogaster</a:t>
            </a:r>
            <a:r>
              <a:rPr lang="en-US" sz="2000" b="1" i="1" dirty="0">
                <a:solidFill>
                  <a:schemeClr val="bg1"/>
                </a:solidFill>
                <a:effectLst/>
              </a:rPr>
              <a:t> </a:t>
            </a:r>
          </a:p>
          <a:p>
            <a:r>
              <a:rPr lang="en-US" sz="2000" b="1" i="1" dirty="0">
                <a:solidFill>
                  <a:schemeClr val="bg1"/>
                </a:solidFill>
              </a:rPr>
              <a:t>      </a:t>
            </a:r>
            <a:r>
              <a:rPr lang="en-US" sz="2000" b="1" i="1" dirty="0" err="1">
                <a:solidFill>
                  <a:schemeClr val="bg1"/>
                </a:solidFill>
                <a:effectLst/>
              </a:rPr>
              <a:t>vermiculata</a:t>
            </a:r>
            <a:endParaRPr lang="en-US" sz="2000" b="1" i="1" dirty="0">
              <a:solidFill>
                <a:schemeClr val="bg1"/>
              </a:solidFill>
              <a:effectLst/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Cypress dominated </a:t>
            </a:r>
            <a:r>
              <a:rPr lang="en-US" sz="2000" dirty="0" err="1">
                <a:solidFill>
                  <a:schemeClr val="bg1"/>
                </a:solidFill>
              </a:rPr>
              <a:t>bottomatland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AC6CF41C-E5A3-4558-A532-AC0B4F1A3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350838" y="3129756"/>
            <a:ext cx="3810000" cy="225742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615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2BF078-CE5B-4C7D-BA15-F525D2946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E68316-7D2A-4D0A-B11F-C12FD5337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C0AF6754-81B8-4777-BDCA-3C775A6DD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560" y="307753"/>
            <a:ext cx="10134600" cy="627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6650E676-16D3-49B5-8210-9E4CCDEC366D}"/>
              </a:ext>
            </a:extLst>
          </p:cNvPr>
          <p:cNvCxnSpPr>
            <a:cxnSpLocks/>
          </p:cNvCxnSpPr>
          <p:nvPr/>
        </p:nvCxnSpPr>
        <p:spPr>
          <a:xfrm flipH="1">
            <a:off x="8217725" y="2161309"/>
            <a:ext cx="973777" cy="2280062"/>
          </a:xfrm>
          <a:prstGeom prst="straightConnector1">
            <a:avLst/>
          </a:prstGeom>
          <a:ln w="920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6104DA32-EA75-4F56-B259-7037167E921D}"/>
              </a:ext>
            </a:extLst>
          </p:cNvPr>
          <p:cNvCxnSpPr>
            <a:cxnSpLocks/>
          </p:cNvCxnSpPr>
          <p:nvPr/>
        </p:nvCxnSpPr>
        <p:spPr>
          <a:xfrm flipV="1">
            <a:off x="8493631" y="2161309"/>
            <a:ext cx="911231" cy="2280063"/>
          </a:xfrm>
          <a:prstGeom prst="straightConnector1">
            <a:avLst/>
          </a:prstGeom>
          <a:ln w="920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5633B190-1E30-4AD6-A054-6F8392FC9C41}"/>
              </a:ext>
            </a:extLst>
          </p:cNvPr>
          <p:cNvCxnSpPr>
            <a:cxnSpLocks/>
          </p:cNvCxnSpPr>
          <p:nvPr/>
        </p:nvCxnSpPr>
        <p:spPr>
          <a:xfrm flipH="1" flipV="1">
            <a:off x="8597735" y="5094514"/>
            <a:ext cx="1322915" cy="1383868"/>
          </a:xfrm>
          <a:prstGeom prst="straightConnector1">
            <a:avLst/>
          </a:prstGeom>
          <a:ln w="920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F7780F0C-CEC0-46FC-A640-6867AF066650}"/>
              </a:ext>
            </a:extLst>
          </p:cNvPr>
          <p:cNvCxnSpPr>
            <a:cxnSpLocks/>
          </p:cNvCxnSpPr>
          <p:nvPr/>
        </p:nvCxnSpPr>
        <p:spPr>
          <a:xfrm>
            <a:off x="2907278" y="365125"/>
            <a:ext cx="587036" cy="4480688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8B17A82A-A6EA-4C92-9E9E-E6CF80AAD1A7}"/>
              </a:ext>
            </a:extLst>
          </p:cNvPr>
          <p:cNvCxnSpPr>
            <a:cxnSpLocks/>
          </p:cNvCxnSpPr>
          <p:nvPr/>
        </p:nvCxnSpPr>
        <p:spPr>
          <a:xfrm flipH="1" flipV="1">
            <a:off x="3052256" y="365126"/>
            <a:ext cx="717964" cy="4538059"/>
          </a:xfrm>
          <a:prstGeom prst="straightConnector1">
            <a:avLst/>
          </a:prstGeom>
          <a:ln w="920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003F93BB-3887-4B6D-9816-5C23B5EF8607}"/>
              </a:ext>
            </a:extLst>
          </p:cNvPr>
          <p:cNvCxnSpPr>
            <a:cxnSpLocks/>
          </p:cNvCxnSpPr>
          <p:nvPr/>
        </p:nvCxnSpPr>
        <p:spPr>
          <a:xfrm flipV="1">
            <a:off x="5239002" y="5094514"/>
            <a:ext cx="1197425" cy="1233159"/>
          </a:xfrm>
          <a:prstGeom prst="straightConnector1">
            <a:avLst/>
          </a:prstGeom>
          <a:ln w="920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21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133350" y="0"/>
            <a:ext cx="7467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Shifting leaf litter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C3594C6-9210-4661-A0A2-CFA36FD98493}"/>
              </a:ext>
            </a:extLst>
          </p:cNvPr>
          <p:cNvSpPr/>
          <p:nvPr/>
        </p:nvSpPr>
        <p:spPr>
          <a:xfrm>
            <a:off x="7600951" y="817781"/>
            <a:ext cx="44005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Active </a:t>
            </a:r>
          </a:p>
          <a:p>
            <a:r>
              <a:rPr lang="en-US" sz="2400" b="1" dirty="0"/>
              <a:t>Main method used by many</a:t>
            </a:r>
          </a:p>
          <a:p>
            <a:r>
              <a:rPr lang="en-US" sz="2400" b="1" dirty="0"/>
              <a:t>Some Bias-dominate ants</a:t>
            </a:r>
          </a:p>
          <a:p>
            <a:r>
              <a:rPr lang="en-US" sz="2400" b="1" dirty="0"/>
              <a:t>Require supplies (home made)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86B8E16-C541-46E6-8CAB-268482D486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0979" y="681859"/>
            <a:ext cx="3034748" cy="22108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A7AE1425-FAE3-49CC-AFD5-6AF662F5C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0979" y="3105150"/>
            <a:ext cx="3049303" cy="2724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EAF LITTER ARTHROPODS OF MESOAMERICA (LLAMA)">
            <a:extLst>
              <a:ext uri="{FF2B5EF4-FFF2-40B4-BE49-F238E27FC236}">
                <a16:creationId xmlns:a16="http://schemas.microsoft.com/office/drawing/2014/main" xmlns="" id="{287ECE39-0EA9-4BBA-A960-BD8240B2B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249" y="681859"/>
            <a:ext cx="3599505" cy="5816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A6D66B3-0E3D-4332-91FD-BE66ECC8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3894" y="3594479"/>
            <a:ext cx="3811230" cy="2978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171D65-D82C-4CC9-9FE5-75E8EAC663A1}"/>
              </a:ext>
            </a:extLst>
          </p:cNvPr>
          <p:cNvSpPr txBox="1"/>
          <p:nvPr/>
        </p:nvSpPr>
        <p:spPr>
          <a:xfrm>
            <a:off x="6010798" y="6176141"/>
            <a:ext cx="1943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/>
              <a:t>Acanthostichus</a:t>
            </a:r>
            <a:r>
              <a:rPr lang="en-US" sz="1200" b="1" i="1" dirty="0"/>
              <a:t> </a:t>
            </a:r>
            <a:r>
              <a:rPr lang="en-US" sz="1200" b="1" i="1" dirty="0" err="1"/>
              <a:t>arizonensis</a:t>
            </a:r>
            <a:r>
              <a:rPr lang="en-US" sz="1200" b="1" dirty="0"/>
              <a:t> </a:t>
            </a:r>
          </a:p>
          <a:p>
            <a:r>
              <a:rPr lang="en-US" sz="1200" dirty="0"/>
              <a:t> associated with termites</a:t>
            </a:r>
          </a:p>
        </p:txBody>
      </p:sp>
    </p:spTree>
    <p:extLst>
      <p:ext uri="{BB962C8B-B14F-4D97-AF65-F5344CB8AC3E}">
        <p14:creationId xmlns:p14="http://schemas.microsoft.com/office/powerpoint/2010/main" val="3051258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2B05A03E-AE25-46D9-AFE6-E7CFD0CBC3E2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3767817" y="5024161"/>
            <a:ext cx="7532914" cy="2187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Social parasite  </a:t>
            </a:r>
            <a:r>
              <a:rPr lang="en-US" sz="2000" b="1" i="1" dirty="0" err="1"/>
              <a:t>Lasius</a:t>
            </a:r>
            <a:r>
              <a:rPr lang="en-US" sz="2000" b="1" i="1" dirty="0"/>
              <a:t> </a:t>
            </a:r>
            <a:r>
              <a:rPr lang="en-US" sz="2000" b="1" i="1" dirty="0" err="1"/>
              <a:t>neoniger</a:t>
            </a:r>
            <a:r>
              <a:rPr lang="en-US" sz="2000" b="1" i="1" dirty="0"/>
              <a:t> </a:t>
            </a:r>
          </a:p>
          <a:p>
            <a:pPr marL="0" indent="0">
              <a:buNone/>
            </a:pPr>
            <a:r>
              <a:rPr lang="en-US" sz="2000" dirty="0"/>
              <a:t>nests under or adjacent to stones in open woods or on their edges; it shows a preference for sandy soil. 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xmlns="" id="{E2A30B7C-F164-4E11-881B-5AC1A40CB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0"/>
            <a:ext cx="7467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Directed Hand Collection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124BDA-4C1C-458B-81B8-76C93FD14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63" y="706198"/>
            <a:ext cx="3276600" cy="5818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F620690E-4073-4845-A0B5-19B34B3D4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9163" y="706198"/>
            <a:ext cx="4016483" cy="3012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D431BD09-4EDC-48FF-B51E-4DAF42184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0306" y="1857818"/>
            <a:ext cx="3552331" cy="2677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F1B2CF1-B13E-45D5-9B23-30FC8BA16CCF}"/>
              </a:ext>
            </a:extLst>
          </p:cNvPr>
          <p:cNvSpPr txBox="1"/>
          <p:nvPr/>
        </p:nvSpPr>
        <p:spPr>
          <a:xfrm>
            <a:off x="3814649" y="3778427"/>
            <a:ext cx="1664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/>
              <a:t>Lasius</a:t>
            </a:r>
            <a:r>
              <a:rPr lang="en-US" b="1" i="1" dirty="0"/>
              <a:t> </a:t>
            </a:r>
            <a:r>
              <a:rPr lang="en-US" b="1" i="1" dirty="0" err="1"/>
              <a:t>murphyi</a:t>
            </a:r>
            <a:r>
              <a:rPr lang="en-US" b="1" i="1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667FE3A-114C-4233-BE46-F498C6B8B3B0}"/>
              </a:ext>
            </a:extLst>
          </p:cNvPr>
          <p:cNvSpPr/>
          <p:nvPr/>
        </p:nvSpPr>
        <p:spPr>
          <a:xfrm>
            <a:off x="8290306" y="4595141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/>
              <a:t>Lasius</a:t>
            </a:r>
            <a:r>
              <a:rPr lang="en-US" b="1" i="1" dirty="0"/>
              <a:t> </a:t>
            </a:r>
            <a:r>
              <a:rPr lang="en-US" b="1" i="1" dirty="0" err="1"/>
              <a:t>neoniger</a:t>
            </a:r>
            <a:r>
              <a:rPr lang="en-US" b="1" i="1" dirty="0"/>
              <a:t> 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6DB9DE5-9490-45A9-B88A-D12B2A1B50E1}"/>
              </a:ext>
            </a:extLst>
          </p:cNvPr>
          <p:cNvSpPr/>
          <p:nvPr/>
        </p:nvSpPr>
        <p:spPr>
          <a:xfrm>
            <a:off x="8048846" y="288158"/>
            <a:ext cx="37937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Active </a:t>
            </a:r>
          </a:p>
          <a:p>
            <a:r>
              <a:rPr lang="en-US" sz="2400" b="1" dirty="0"/>
              <a:t>Main method used to target species</a:t>
            </a:r>
          </a:p>
        </p:txBody>
      </p:sp>
    </p:spTree>
    <p:extLst>
      <p:ext uri="{BB962C8B-B14F-4D97-AF65-F5344CB8AC3E}">
        <p14:creationId xmlns:p14="http://schemas.microsoft.com/office/powerpoint/2010/main" val="205123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1811" y="124637"/>
            <a:ext cx="6466114" cy="67936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3600" b="1" dirty="0">
                <a:latin typeface="Arial Narrow" panose="020B0606020202030204" pitchFamily="34" charset="0"/>
              </a:rPr>
              <a:t>Pitfall Trap</a:t>
            </a:r>
            <a:endParaRPr lang="en-US" altLang="en-US" sz="1000" b="1" dirty="0">
              <a:latin typeface="Arial Narrow" panose="020B0606020202030204" pitchFamily="34" charset="0"/>
            </a:endParaRPr>
          </a:p>
        </p:txBody>
      </p:sp>
      <p:pic>
        <p:nvPicPr>
          <p:cNvPr id="126979" name="Picture 3" descr="CRW_1233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42" y="779199"/>
            <a:ext cx="3099708" cy="36632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58B6E7D-3996-4BB5-9259-E3DC31E8D3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527" y="4566562"/>
            <a:ext cx="3189968" cy="2090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Ground Beetles | NSF NEON | Open Data to Understand our Ecosystems">
            <a:extLst>
              <a:ext uri="{FF2B5EF4-FFF2-40B4-BE49-F238E27FC236}">
                <a16:creationId xmlns:a16="http://schemas.microsoft.com/office/drawing/2014/main" xmlns="" id="{E4DC6CAA-783E-4EFA-AB5E-D5C591AB3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2402" y="803997"/>
            <a:ext cx="4256882" cy="2928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3CC7FB-E5DB-4E91-83A8-F606696E3441}"/>
              </a:ext>
            </a:extLst>
          </p:cNvPr>
          <p:cNvSpPr txBox="1"/>
          <p:nvPr/>
        </p:nvSpPr>
        <p:spPr>
          <a:xfrm>
            <a:off x="8280162" y="843677"/>
            <a:ext cx="391183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Passive</a:t>
            </a:r>
          </a:p>
          <a:p>
            <a:r>
              <a:rPr lang="en-US" sz="2400" b="1" dirty="0"/>
              <a:t>Extended time</a:t>
            </a:r>
          </a:p>
          <a:p>
            <a:r>
              <a:rPr lang="en-US" sz="2400" b="1" dirty="0"/>
              <a:t>Some Bias</a:t>
            </a:r>
          </a:p>
          <a:p>
            <a:r>
              <a:rPr lang="en-US" sz="2400" b="1" dirty="0"/>
              <a:t>Require supplies</a:t>
            </a:r>
          </a:p>
          <a:p>
            <a:r>
              <a:rPr lang="en-US" sz="2400" b="1" dirty="0"/>
              <a:t>May capture infrequently collected species</a:t>
            </a:r>
          </a:p>
          <a:p>
            <a:endParaRPr lang="en-US" sz="2400" b="1" dirty="0"/>
          </a:p>
          <a:p>
            <a:r>
              <a:rPr lang="en-US" sz="2400" b="1" dirty="0"/>
              <a:t>Subterranean pitfall traps</a:t>
            </a:r>
          </a:p>
          <a:p>
            <a:endParaRPr lang="en-US" dirty="0"/>
          </a:p>
        </p:txBody>
      </p:sp>
      <p:pic>
        <p:nvPicPr>
          <p:cNvPr id="2052" name="Picture 4" descr="Image">
            <a:extLst>
              <a:ext uri="{FF2B5EF4-FFF2-40B4-BE49-F238E27FC236}">
                <a16:creationId xmlns:a16="http://schemas.microsoft.com/office/drawing/2014/main" xmlns="" id="{7CC15E89-BDC0-4A71-8D2A-012003A0F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9245" y="3915638"/>
            <a:ext cx="3810039" cy="2741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B60AD07-562F-420C-9AFB-45A81677DF82}"/>
              </a:ext>
            </a:extLst>
          </p:cNvPr>
          <p:cNvSpPr/>
          <p:nvPr/>
        </p:nvSpPr>
        <p:spPr>
          <a:xfrm>
            <a:off x="8280162" y="3835152"/>
            <a:ext cx="38100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0" u="none" strike="noStrike" dirty="0">
                <a:solidFill>
                  <a:srgbClr val="663366"/>
                </a:solidFill>
                <a:effectLst/>
                <a:latin typeface="Arial" panose="020B0604020202020204" pitchFamily="34" charset="0"/>
                <a:hlinkClick r:id="rId6"/>
              </a:rPr>
              <a:t>Wong, M. K. L. and B. </a:t>
            </a:r>
            <a:r>
              <a:rPr lang="en-US" sz="1200" b="0" i="0" u="none" strike="noStrike" dirty="0" err="1">
                <a:solidFill>
                  <a:srgbClr val="663366"/>
                </a:solidFill>
                <a:effectLst/>
                <a:latin typeface="Arial" panose="020B0604020202020204" pitchFamily="34" charset="0"/>
                <a:hlinkClick r:id="rId6"/>
              </a:rPr>
              <a:t>Guénard</a:t>
            </a:r>
            <a:r>
              <a:rPr lang="en-US" sz="1200" b="0" i="0" u="none" strike="noStrike" dirty="0">
                <a:solidFill>
                  <a:srgbClr val="663366"/>
                </a:solidFill>
                <a:effectLst/>
                <a:latin typeface="Arial" panose="020B0604020202020204" pitchFamily="34" charset="0"/>
                <a:hlinkClick r:id="rId6"/>
              </a:rPr>
              <a:t>. 2017. Subterranean ants: summary and perspectives on field sampling methods, with notes on diversity and ecology (Hymenoptera: Formicidae). Myrmecological News. 25:1-16. doi:10.25849/myrmecol.news_025:001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74254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133350" y="0"/>
            <a:ext cx="7467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prstClr val="black"/>
                </a:solidFill>
                <a:latin typeface="Arial Narrow" panose="020B0606020202030204" pitchFamily="34" charset="0"/>
              </a:rPr>
              <a:t>Bait Traps</a:t>
            </a:r>
            <a:endParaRPr lang="en-US" altLang="en-US" sz="36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128006" name="Picture 6" descr="CRW_344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1950" y="838200"/>
            <a:ext cx="3505200" cy="4724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rom ship ballast to your backyard – citizen scientists solve ant ...">
            <a:extLst>
              <a:ext uri="{FF2B5EF4-FFF2-40B4-BE49-F238E27FC236}">
                <a16:creationId xmlns:a16="http://schemas.microsoft.com/office/drawing/2014/main" xmlns="" id="{A05305B6-69D9-425D-940A-E89D8D7F1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8114" b="7500"/>
          <a:stretch/>
        </p:blipFill>
        <p:spPr bwMode="auto">
          <a:xfrm>
            <a:off x="4094832" y="817781"/>
            <a:ext cx="4002335" cy="2266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chool of Ants Update: Ant Ecology Lesson – Wild About Ants">
            <a:extLst>
              <a:ext uri="{FF2B5EF4-FFF2-40B4-BE49-F238E27FC236}">
                <a16:creationId xmlns:a16="http://schemas.microsoft.com/office/drawing/2014/main" xmlns="" id="{F6490547-2AC0-4AF2-B997-9A449549A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094832" y="3429000"/>
            <a:ext cx="4002335" cy="2099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C3594C6-9210-4661-A0A2-CFA36FD98493}"/>
              </a:ext>
            </a:extLst>
          </p:cNvPr>
          <p:cNvSpPr/>
          <p:nvPr/>
        </p:nvSpPr>
        <p:spPr>
          <a:xfrm>
            <a:off x="8267701" y="817781"/>
            <a:ext cx="37337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/>
              <a:t>Passive</a:t>
            </a:r>
          </a:p>
          <a:p>
            <a:r>
              <a:rPr lang="en-US" sz="2400" b="1"/>
              <a:t>Extended time (60 mins)</a:t>
            </a:r>
          </a:p>
          <a:p>
            <a:r>
              <a:rPr lang="en-US" sz="2400" b="1"/>
              <a:t>Select proper bait</a:t>
            </a:r>
          </a:p>
          <a:p>
            <a:r>
              <a:rPr lang="en-US" sz="2400" b="1"/>
              <a:t>Some Bias-dominat ants</a:t>
            </a:r>
          </a:p>
          <a:p>
            <a:r>
              <a:rPr lang="en-US" sz="2400" b="1"/>
              <a:t>Require supplies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3798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7696200" cy="533400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en-US" altLang="en-US" sz="3600" b="1" dirty="0">
                <a:latin typeface="Arial Narrow" panose="020B0606020202030204" pitchFamily="34" charset="0"/>
              </a:rPr>
              <a:t>Sweeping and Beat Sheeting</a:t>
            </a:r>
          </a:p>
        </p:txBody>
      </p:sp>
      <p:pic>
        <p:nvPicPr>
          <p:cNvPr id="13" name="Picture 5" descr="CRW_0222">
            <a:extLst>
              <a:ext uri="{FF2B5EF4-FFF2-40B4-BE49-F238E27FC236}">
                <a16:creationId xmlns:a16="http://schemas.microsoft.com/office/drawing/2014/main" xmlns="" id="{9914A0DD-8271-4796-9A2A-0DD8E49EF51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328" y="1254621"/>
            <a:ext cx="3334994" cy="4348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ow entomologists catch insects, spiders and other creepy crawlies ...">
            <a:extLst>
              <a:ext uri="{FF2B5EF4-FFF2-40B4-BE49-F238E27FC236}">
                <a16:creationId xmlns:a16="http://schemas.microsoft.com/office/drawing/2014/main" xmlns="" id="{006C39B6-9A3F-4F54-B291-AFBBDB56B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9550" y="4121784"/>
            <a:ext cx="3799417" cy="2507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cology Habitat Study - Lessons - Tes Teach">
            <a:extLst>
              <a:ext uri="{FF2B5EF4-FFF2-40B4-BE49-F238E27FC236}">
                <a16:creationId xmlns:a16="http://schemas.microsoft.com/office/drawing/2014/main" xmlns="" id="{C1419EE1-0C8E-400B-8749-4644F651E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9550" y="889992"/>
            <a:ext cx="3799417" cy="3000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30D47E1-90B0-4D7D-8EFD-C3316CA2B493}"/>
              </a:ext>
            </a:extLst>
          </p:cNvPr>
          <p:cNvSpPr/>
          <p:nvPr/>
        </p:nvSpPr>
        <p:spPr>
          <a:xfrm>
            <a:off x="7962901" y="889992"/>
            <a:ext cx="38777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Active</a:t>
            </a:r>
          </a:p>
          <a:p>
            <a:r>
              <a:rPr lang="en-US" sz="2400" b="1" dirty="0"/>
              <a:t>Procure arboreal foraging or nesting species</a:t>
            </a:r>
          </a:p>
          <a:p>
            <a:r>
              <a:rPr lang="en-US" sz="2400" b="1" dirty="0"/>
              <a:t>Break branches, open galls,  nuts on sheets/into nets</a:t>
            </a:r>
          </a:p>
          <a:p>
            <a:r>
              <a:rPr lang="en-US" sz="2400" b="1" dirty="0"/>
              <a:t>Require supplies</a:t>
            </a:r>
          </a:p>
        </p:txBody>
      </p:sp>
    </p:spTree>
    <p:extLst>
      <p:ext uri="{BB962C8B-B14F-4D97-AF65-F5344CB8AC3E}">
        <p14:creationId xmlns:p14="http://schemas.microsoft.com/office/powerpoint/2010/main" val="2975983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4D3B-7669-4840-BDD5-FB275E658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 descr="https://www.antweb.org/images/casent0172345/casent0172345_p_1_high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4950" y="37356"/>
            <a:ext cx="4591050" cy="334243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www.antweb.org/images/casent0264380/casent0264380_p_1_high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1" y="3390900"/>
            <a:ext cx="4591050" cy="34671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www.antweb.org/images/casent0191696/casent0191696_p_1_high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2" y="37356"/>
            <a:ext cx="4571999" cy="334243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www.antweb.org/images/casent0281792/casent0281792_p_1_high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3429000"/>
            <a:ext cx="4572001" cy="34290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314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74D05A-7B0A-4D9B-8EC1-68398D87E10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78724" y="350598"/>
            <a:ext cx="4484914" cy="62327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/>
              <a:t>Genera</a:t>
            </a:r>
            <a:r>
              <a:rPr lang="en-US" sz="2400" u="sng" dirty="0"/>
              <a:t>l</a:t>
            </a:r>
          </a:p>
          <a:p>
            <a:r>
              <a:rPr lang="en-US" sz="2400" dirty="0"/>
              <a:t>Vials (some prefilled 90-95% EtOH)</a:t>
            </a:r>
          </a:p>
          <a:p>
            <a:r>
              <a:rPr lang="en-US" sz="2400" dirty="0"/>
              <a:t>Field notebook, pencil</a:t>
            </a:r>
          </a:p>
          <a:p>
            <a:r>
              <a:rPr lang="en-US" sz="2400" dirty="0"/>
              <a:t>Trowel</a:t>
            </a:r>
          </a:p>
          <a:p>
            <a:r>
              <a:rPr lang="en-US" sz="2400" dirty="0"/>
              <a:t>Forceps (plus extra pair)</a:t>
            </a:r>
          </a:p>
          <a:p>
            <a:r>
              <a:rPr lang="en-US" sz="2400" dirty="0"/>
              <a:t>Knife or pick to break up material or flip rocks logs, lift bark</a:t>
            </a:r>
          </a:p>
          <a:p>
            <a:r>
              <a:rPr lang="en-US" sz="2400" dirty="0"/>
              <a:t>Aspirator</a:t>
            </a:r>
          </a:p>
          <a:p>
            <a:r>
              <a:rPr lang="en-US" sz="2400" dirty="0"/>
              <a:t>Data sheets</a:t>
            </a:r>
          </a:p>
          <a:p>
            <a:r>
              <a:rPr lang="en-US" sz="2400" dirty="0"/>
              <a:t>Mobile photo/camera photos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B410F3-054C-4C5C-886D-A65334DF148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427023" y="427513"/>
            <a:ext cx="6155377" cy="21859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u="sng" dirty="0"/>
              <a:t>Pitfall materials</a:t>
            </a:r>
          </a:p>
          <a:p>
            <a:pPr marL="0" indent="0">
              <a:buNone/>
            </a:pPr>
            <a:r>
              <a:rPr lang="en-US" sz="2400" dirty="0"/>
              <a:t>Trowel</a:t>
            </a:r>
          </a:p>
          <a:p>
            <a:pPr marL="0" indent="0">
              <a:buNone/>
            </a:pPr>
            <a:r>
              <a:rPr lang="en-US" sz="2400" dirty="0"/>
              <a:t>Cups (inner &amp; outer)</a:t>
            </a:r>
          </a:p>
          <a:p>
            <a:pPr marL="0" indent="0">
              <a:buNone/>
            </a:pPr>
            <a:r>
              <a:rPr lang="en-US" sz="2400" dirty="0"/>
              <a:t>Preservative (discuss)</a:t>
            </a:r>
          </a:p>
          <a:p>
            <a:pPr marL="0" indent="0">
              <a:buNone/>
            </a:pPr>
            <a:r>
              <a:rPr lang="en-US" sz="2400" dirty="0"/>
              <a:t>Lid</a:t>
            </a:r>
          </a:p>
          <a:p>
            <a:pPr marL="0" indent="0">
              <a:buNone/>
            </a:pPr>
            <a:r>
              <a:rPr lang="en-US" sz="2400" dirty="0"/>
              <a:t>Print research note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9297AA0F-65D8-40F9-92B2-77A03EAE102E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5427023" y="3002723"/>
            <a:ext cx="3653724" cy="2187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/>
              <a:t>Bait</a:t>
            </a:r>
          </a:p>
          <a:p>
            <a:pPr marL="0" indent="0">
              <a:buNone/>
            </a:pPr>
            <a:r>
              <a:rPr lang="en-US" sz="2400" dirty="0"/>
              <a:t>Vials filled with pecan short bread cookies</a:t>
            </a:r>
          </a:p>
          <a:p>
            <a:pPr marL="0" indent="0">
              <a:buNone/>
            </a:pPr>
            <a:r>
              <a:rPr lang="en-US" sz="2400" dirty="0"/>
              <a:t>Transect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50DECBB-B320-4EED-BB6B-CE23286DC324}"/>
              </a:ext>
            </a:extLst>
          </p:cNvPr>
          <p:cNvSpPr/>
          <p:nvPr/>
        </p:nvSpPr>
        <p:spPr>
          <a:xfrm>
            <a:off x="8206097" y="4682933"/>
            <a:ext cx="3507179" cy="179317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PLEASE DO NOT DISTURB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SCIENTIFIC STUDY IN PROGRESS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Permit ######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Contact </a:t>
            </a:r>
            <a:r>
              <a:rPr lang="en-US" dirty="0" err="1">
                <a:solidFill>
                  <a:schemeClr val="tx1"/>
                </a:solidFill>
              </a:rPr>
              <a:t>name@someplace.come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835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5540" y="0"/>
            <a:ext cx="8229600" cy="685800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/>
              <a:t>Collected Specimens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56" y="838199"/>
            <a:ext cx="5760644" cy="4187230"/>
          </a:xfrm>
        </p:spPr>
        <p:txBody>
          <a:bodyPr>
            <a:normAutofit/>
          </a:bodyPr>
          <a:lstStyle/>
          <a:p>
            <a:r>
              <a:rPr lang="en-US" sz="2400" dirty="0"/>
              <a:t>Take field notes</a:t>
            </a:r>
          </a:p>
          <a:p>
            <a:r>
              <a:rPr lang="en-US" sz="2400" dirty="0"/>
              <a:t>Collect material (freeze to kill) or place directly into vials of alcohol</a:t>
            </a:r>
          </a:p>
          <a:p>
            <a:r>
              <a:rPr lang="en-US" sz="2400" dirty="0"/>
              <a:t>All material should have temporary label in pencil or </a:t>
            </a:r>
            <a:r>
              <a:rPr lang="en-US" sz="2400" dirty="0" err="1"/>
              <a:t>pigma</a:t>
            </a:r>
            <a:r>
              <a:rPr lang="en-US" sz="2400" dirty="0"/>
              <a:t> pen   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1" y="838199"/>
            <a:ext cx="5311558" cy="582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7166" y="4079667"/>
            <a:ext cx="31572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Calibri"/>
              </a:rPr>
              <a:t>COUNTRY: State, County</a:t>
            </a:r>
          </a:p>
          <a:p>
            <a:r>
              <a:rPr lang="en-US" sz="1600" b="1" dirty="0">
                <a:solidFill>
                  <a:prstClr val="black"/>
                </a:solidFill>
                <a:latin typeface="Calibri"/>
              </a:rPr>
              <a:t>Larger Locality, Locality, GPS</a:t>
            </a:r>
          </a:p>
          <a:p>
            <a:r>
              <a:rPr lang="en-US" sz="1600" b="1" dirty="0">
                <a:solidFill>
                  <a:prstClr val="black"/>
                </a:solidFill>
                <a:latin typeface="Calibri"/>
              </a:rPr>
              <a:t>Habitat, ecology collection method</a:t>
            </a:r>
          </a:p>
          <a:p>
            <a:r>
              <a:rPr lang="en-US" sz="1600" b="1" dirty="0">
                <a:solidFill>
                  <a:prstClr val="black"/>
                </a:solidFill>
                <a:latin typeface="Calibri"/>
              </a:rPr>
              <a:t>Date and collectors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2784" y="5288340"/>
            <a:ext cx="32773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USA: Virginia, Albemarle Co.,</a:t>
            </a:r>
          </a:p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Charlottesville, Ivy Creek, Red trail </a:t>
            </a:r>
          </a:p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38.093105, -78.492602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dec.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forest </a:t>
            </a:r>
          </a:p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col under rock large colony 23.V.2019</a:t>
            </a:r>
          </a:p>
          <a:p>
            <a:r>
              <a:rPr lang="en-US" sz="1600" dirty="0" err="1">
                <a:solidFill>
                  <a:prstClr val="black"/>
                </a:solidFill>
                <a:latin typeface="Calibri"/>
              </a:rPr>
              <a:t>STDash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&amp;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KMDash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550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84F631-5A3F-4DBC-8F0F-5F9CC455C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large tree in a field&#10;&#10;Description automatically generated">
            <a:extLst>
              <a:ext uri="{FF2B5EF4-FFF2-40B4-BE49-F238E27FC236}">
                <a16:creationId xmlns:a16="http://schemas.microsoft.com/office/drawing/2014/main" xmlns="" id="{01430357-7850-46E8-8ECD-97DBCD6CD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1" y="-1"/>
            <a:ext cx="12062033" cy="6858001"/>
          </a:xfr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E8D1D304-DEBB-45EB-83F6-DB9A2A865099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135593">
            <a:off x="2641940" y="365125"/>
            <a:ext cx="4417621" cy="5902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01914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ages-na.ssl-images-amazon.com/images/I/41imuySSUBL._SX308_BO1,204,203,200_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592" y="121123"/>
            <a:ext cx="2599500" cy="41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webp;base64,UklGRq4SAABXRUJQVlA4IKISAADQbQCdASrEACUBPw18sE6nJKKjpzU7SOghic3bq+55cs95vIxeY6JO6m+/6OuWQ9YXmQ81z8qvev/id9u9Gvpof73gxnah/yPFmwmL8/6fibwDnnbjh+B59acueK8NGlIBX2tNghNa7e4IXY4sM07rPbbVdfLWDSKd1ntunmjxuUFYl7MiEXkkLxSrdJwiR00LUECtrEFup5HNCTavGWtcc6A2a33qDXpDfzUZonGrbXavQPaSm0Xa6t1dfFm/bxMOCC3XlgS+IOmFBuLfYznQcW3d8aaSfWVRoWmKosFmfF23KdKr1H1YmnX74QZc4/MQ+Kp56ywSpuLN3BfG/5bay9rIYZbtGdkr8UIJciPKHzsRHHwtyc7dxKFw2HdSDlswct6Qcsc8Bx2nPwfLx7ZGNku3oFPmvwcIEIZdgLdYqbg3U0liJUTFPqw/L6t5tzW2LcuI2ylSqM+ZM/7AsVyUFXf81cyOBLoX5XBl43V+YIvx5vYrOLCOu+ICRig0sdsrNvbis8IvkUCg9BSGZJOzoeKnrwMH+Or7Mrnb9QgcQ0APOoEHK2bj2qxKU4LREcpdFeQygCZouGpiCnnMcyZPsMqm/cRp0rgsSY/6w7x1riMDagsiFBLrq2gkGzfnspTYtBHjED2+77Td6VVi6Ze7Ap+NaRqfmB6mCpBdHiODnEkF43a/BaOrGgyUklq65Nlx2/+KtQJ+uRgx3y6dLJjNrnEaalstTsWMOl5eX+9b/nXYZiB6eIRm3pW9v4/B4k+VUahaPSwNDWfSlL5BtYUGPtOpKB0dqQUM9TfCzncJT0RmEBhNvBgn3RST0xZfpZyjVURhd97L4FceQopd+g7f5hRCT3/O0p9Q7MtqK7G8AfmSwZYxvk/h+TCkuQZNIWZ/6iBwYDnb2VUCgKgeTMnCNLwXb+cgWZ+dYqUy9ZRYjLvbG3/llIA8VARXRvmPCW/SZfZXdBOGqlow0HaCU2u3rjSZF7mFtnxPY7z+5jzPxKUoBQ3f9H3WVE10zhx+PDKin00TpaPP0xmsGXGd4AbNnV83YTQExsnwgHUeBl5fg751ldO47elnn1KUOQra05vT5fG+Ax6RLjbmah8fXf2z5aqD4BOcpI166rlH6uB40mX7aDTJR5/LLUrxuGuiplDeQ7bbQvwaQWVl9ngXbv4QnXG0wY08gAD+7ky6p1DVilc5kl7/VlOryUkmQGAg3fs9Beq7+paxmHJSQQgA/xcAAABO1zMzLGMlj9LB0VVc7Ie4xmqC9j3tkLLtiHyLomWZNtc3SwAc95aqJGEphKFqztNBOdZrvc9qp2W+UBIqXTLxHHB+OKGmSGpt19hJo4I5viAX2O1GmhMBnM55TzsxkOpaAjbj1GyWhvE22kJckkiMHOZMvUvYfKPTV2E3ajBJcpP9gX+gFVKxwzo9pk8dkSFq/VM+xfzIK43PcGaP3zRYywHYA2q30WeBX7JOUffikCtgECeSrbosksLglvdftwCRGYrRgAB0nlwWAGFnp2Yc02gXcqkXO1IqbmfBDD4nJH8XFh8JwKPXVffGnGuQvceiiTE+QedRNXmewPrLD8uV9or89ombc671qaF67ziqSFAwu93t/PKEXcN5PbqclirGfuGYzJ81mvQReCDGqBes82kNfPVPSXW1HMkLKERZ9uTzjikWiSc7S2wk/f9bHFKIA3PK6PdgvDXSpKU3rFv6EGoUWHfv48ZNm7Ac0CqahzmT3fTGplwyD+U2smlMuM6wYEUUfzYGKxDdqZokBA2C0oS7dOQxm/zSe4xsaRQDK+mafH7B+tsg/hKowem+McTH3XK3BnMTyBTjDFU0Jct1u1OD1wPPuAFl6Hoi694XrE1sK0y7x5j5Z9w6Pwp4qOI9J3z7ogagCYkSoZh0dfC671afbh0Rje73I3BM+20KE7UbmuNXjpM06vgWR6/+74lhBo52FQWdln1CfJxFIuPXdPscX6FwmgoGReGbKt4lokj0x7al4qoSEm/F9J8wZ0O6ChxUc5YjohHCGILVrn4tlqBdY0Hu29KFtcrm99N5v60WySSP48uKJI2TZ90S8TlnrVcCFqLIG/6KGPCBfr9J/p46SUFeG1pydEuSfdb2wpDnlAyz+uNHqPmO1oBMTdVluQ4+F4FU44CfSuE5FE7RQkNRUvgy4Gc/6UvBLsZ0WPUEwlUMo1LeCaQRmg3Du22eUKzIQSW8u8J+dI8VA/2y3GftQ3GPBghvhKkOgNy20eimn9EU4FNx02v7GnuneX0eDjzCLfdwJA8jO8f3N7XrvIm2MHEWjMY04O2VCljel/RFQoT+BM7EaiW7LK34+CeMl2Vp9qHrtbHgYmf/7hgNd9tAhYXtoCHbImY2uLGECsg/mXGNQyQ1nhEbYSJXpF+EMy+fV9SvARbAdlI4yh+dWhiFzqdgTQoA1NBl4QJoz5n71DyjVzxBQ3iF6rGd5z72CSQSj/jxQL9oh/Acxb88lPbUWFbM+/ZzaCGY5Hfoqfw6zGZdH5vhSyaLY7UVz7E1sYKppJJnFZtimmVtcm+enOYQRH9AtNhqo/IN6SVmNEtSRd8Ty2QFA7ZXZesE9AttZKJa1461N+cl8OsdNFNPd76hzC2DiUXmJSLi2vU2zGbtv7+ZBFFAy0fuhW3+6e25WtDOXEo8TkF9UEdgq3L+olbJBaf/jq19hJ1tqfb+DF7xWHrvxPUcgU2W/7Y8eXXqknrZHJPOY3cbRVD04TVnMCm9aY/uCz0b4SyFfgBkdaFT6T5n93pf1ybuRSOLXItPOmDfLUTXKGD9lTMmX2/cjJ0ts8QdBPz3L17ZYj8bN/Bl+sAcuv3+rZt0BNy+TVwOOPidmEKJ/HaWsJgfxPufQpBy+quKXeiD1rUeeYg6MkEtQuQAg/Xp9NUzlTNIZKqSMr3l4ltU9WWI4sN22pa7C7KkZFheB6VEo9lTnUvNR8JvnQ6tOqZ4DnfWCcYl59uiPAj7HVwHJvNd00VtuJGqg8MPKcZLsI/MPz24kEwsb+uzWyjr0euktEpbZqQlrpFx8DQuThjE883sZ1zrudgShE4UYZxRmWy7BRlYol/1pOs8lQDWyTkFGrcr5sFz6OCybfvv37WyCvgrD9k9qFui/s/h5Lnqhl93Dzr63F7oIwgTI+gara+HvS+5s+ubitR6n8S9Xt/g8rvCsXHL9RNmdaCjKaQ/gZlGeAVI+Twcqi4VEDs466flQK72ZAhJAT5CUxYDM6LCEsBD09gDapJLFi1DF58S0oLar+gvAyLu94ajtv0SZhsKXj5qBpLPbN4KSG4JafdqUWpApgFREPpCujUF4dlAFHUTsrG+ZNrJJmdFvqS2XfvY3JnFhWZ8kznynzGYm+xyUissX9jP3X7GxKjb4k5n/Q8WxB0RJIzCipVmGgBMcDA1B2GkuVtCsCIIv+FTU9uOCkyBRlZIVCu+Ea/sySCK1d76cTxUUqIItU6lU/Jaxq73/AlEVtvhKZPw3D1LgYouK0Ce3+h31z0XiGrM6kXStXgDK9osh5aNjGvbrhL/PCDHCJr7j6CilMStUEm2JDeVRAdPDPgpNACnTPNWkmptIKKwUDCcaKuVpmmZNn+9gmf8Jd5o02A2Ep2tbxOlXSb1HgWlaWm/YoAoHrDD7EOunRkceNQjzqCoDsSZfYHOrYl4bw74UBrDIO6FyIn80uiiMM1SqhqVSpEdBZwwC/sYZNkXm697ejrUcglZOEz8HioHOemGGMb0Tus6J1NB+8OXW8cBSjtWiRci/WcdV2UKAJfEpM+No64YcOUb5FaXO+unZmTZR2cvIDG497mwvHHevrDvPVUcXuF/DhPNipt9jBq42CaopwDSYhyKcbceWZ+hU6t+fjWRCMweFcbucX0wtHHIoCnS5yAIBwjiFT1geBFlHMjygsR0BQgwbjmV9gA6JOQHh983iKzMyfsrREs38Tqt4wUukE94nObEYSbHK3ZICuKc1CIBM0PP8V+QFYchZidV6uxB/yZCKIf2UXKbuxvuu2paX4mX4qSS8iJoqckU63wlUO5OKjGM1ZxaIgw3GJ28GUZw2JTqgHawSQoYhiYizcKNShdo8nBVaOuJvS0CRY5apbxqirMPoF7lucW84HFwkysfYAXeJ5Wc6gP0eLcy0IM2v/yJaJ8LYZN3si5APs6j6rlwRn7mAlvNDFZ68t0/UnDdMdevikdOwarxlbY4Eb2+dJTzef3Zc5HEUsVNIuUdFROyyx1WAjgGU5zuO4A/5zOJZxYPwfwyIgC0qvypJ/IwCWVlrWtlYD0+T4wtn4gCRHC0L11nkKpRgkZ9M+b5hXznBMu75rmdA6UqICjFsgxye58/XFnCncfwHEVW2RzEd08qnuXC36GuonIuUfMYtJtVWgLSSQmvkAq7p0OyH1H/923dOLb+3dovl8DOaDAjakNNlYhO1ieGuyWhnnBniDHjycHka+5kG9UUQJ+Oqtkj931R0LTF8CTxtL95WN/KvIuc+48T3rmF8bw7JtnNwyDcugmskBnZzvZwwhVR9lIgija+DrRMBUtll6Rq9Y922IpddMdqA6O2i+dgmBaf6hgYI5npgH/y5NKfguXPqo+LMZd0zDfBG0VqWvQOqTPInHwgo+06MO2PnyGEcIb7A3cCcbdlsB61/v6sEUdLaN7liVW3UljZSgjW9JpiZfOKSYpqQRw3QHqSUhK3yOx9++DzIsIeeb7myJEGOF87Owrl5XG/aSmAX6BHWV15RPrJPiCQdb2/UEQKtc719Rk38k+y2y4dK8xlIr3K7To6LtGIh7bzc9dafDBoaWB0CZOas3cn6n0HG/weMJMIa58TdDsZWjIZhFBaA4iG06gAA28OuPfqR2+PvH+1CZyNXEnnTPiUTP3pj0jKAIJzmXoOMK8D33gV/tn5Spd+zNiaEDU5fWZCNjvBXsP9PlxMqSPxjEeQbRrjxjUkEvrAwiWxXY/MreGBUcCIEb0kp3j7vKL2YE3mxcDT0fWClYUK77M/YQyvMLWSPJxPKiht2/BjHxRtvduXW74I7kNZemKnQk+0sQ+ft8kdAbPreDnFItHJRcRR59/Szq4Am29htTXZc2DHmT5kZL8nOZRXLNGhNv0FutaTGWZUyIqKQ1xybQdToJhK3LDYJQ2bFOIbU7AjRiHQCFJj8djEIwiFug8phKoPgwBPln5t3F0poUJ4Y0GJj0cx28VyOR2h3Ek/5U/uNJV4jqzUpfInz+mmhc5OCgf2imQGzJVcF2835vn6OM4/VX1nZ+uT/oeR/MEC1IIjCYtWaYxQ+k9ROP/88mcERSkFdhpYp3q9X/laY2WlBsnPY3M0FPuKTMuSnfJdc4AYZ86hqzj5dUCASQRhV1uTRt6j4W2BZI2YtYnmcxchI3BD4IgLjHcackbol0HM9TN8+kmkmfrhmEMGJwII/d0QE0K9DwNscL+3ISCyQKtaioiXGM+V6qjRK0Zl0i2Q1rMZt2CC+vk45wyrAbxA/r3yINJsuEm/vx8JvmI9UWdUTvWWUu2wLbTYfayZh6VK8eNQBcc0y9a8gE/JQg5QpXmBZBLsa/K2tQyRGYXijfR51wO01CX+SYVgP26kO2BvgHd7zBqiCptUy7MXsSczcCEWdWulXQibt5+3cdBHPFDdSL2bEd85gIJOehTpcrcGNe/4D7zZcFC3Yl/bo13yWpJ7WaUFznjHeJgnkM5wmMT98wSIDdb1440qzeZHWJlyIzjHT1rKmxoilT6M7Zffp9aSuoyryx3Ed5fu60bgBgM47qqoOIkycwNYjjRGXOYjLbfjKC6VUU6KECBQ6VgcjLrAVgoFLD/yl8vK1TsTkTqh4X1d6mFCP+9vtrXt4tvCwNemYxq4PQft02r2OOxkfIzgDvuGrncQ1E3rQd7NDLT7jBbz/YlsNvaNnzQf2ueyXYYsr2IRDkwp9y5P08cqps9Og3brHrgauUMBfRN9HXUiDlfvGhIH8AUy/gIz4JuMFHwZEA26dMrE/bjySasuPTVMu/ZLIvXKEo5hbR3pzYQ7A3b67nXTowz2VGrN3D/VTH2Wis5K1GgyeODbkT8Q02bu6dcEvetfY2h3r7YWZJQ6fNyUWcWx4TOAxYnxCpXRyr7fYANo4ayDH0KERWBjMy1Z8mPuux/MD/XjD9grkkpBU2GrDqnheG8gwza1JRuvZ0MTivBXVtYWpyvIroxcZ5MqM94Bmk/PRC5pAE6q8v7CsZigc+7OinE+KBIKBeyTTQxFLWxWOUyMR5rbmhqP2/id1e06GjUCzmjViE65yc+wARmg2kCck+nXXOBgwwmmCg1ueKKJDVyMpws3fN5T3lQktMv80AlBfG16lj9K8eY3bBN6e+IrFiaZIAAKH/pJ2h8A6NgAAAA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6" descr="data:image/webp;base64,UklGRq4SAABXRUJQVlA4IKISAADQbQCdASrEACUBPw18sE6nJKKjpzU7SOghic3bq+55cs95vIxeY6JO6m+/6OuWQ9YXmQ81z8qvev/id9u9Gvpof73gxnah/yPFmwmL8/6fibwDnnbjh+B59acueK8NGlIBX2tNghNa7e4IXY4sM07rPbbVdfLWDSKd1ntunmjxuUFYl7MiEXkkLxSrdJwiR00LUECtrEFup5HNCTavGWtcc6A2a33qDXpDfzUZonGrbXavQPaSm0Xa6t1dfFm/bxMOCC3XlgS+IOmFBuLfYznQcW3d8aaSfWVRoWmKosFmfF23KdKr1H1YmnX74QZc4/MQ+Kp56ywSpuLN3BfG/5bay9rIYZbtGdkr8UIJciPKHzsRHHwtyc7dxKFw2HdSDlswct6Qcsc8Bx2nPwfLx7ZGNku3oFPmvwcIEIZdgLdYqbg3U0liJUTFPqw/L6t5tzW2LcuI2ylSqM+ZM/7AsVyUFXf81cyOBLoX5XBl43V+YIvx5vYrOLCOu+ICRig0sdsrNvbis8IvkUCg9BSGZJOzoeKnrwMH+Or7Mrnb9QgcQ0APOoEHK2bj2qxKU4LREcpdFeQygCZouGpiCnnMcyZPsMqm/cRp0rgsSY/6w7x1riMDagsiFBLrq2gkGzfnspTYtBHjED2+77Td6VVi6Ze7Ap+NaRqfmB6mCpBdHiODnEkF43a/BaOrGgyUklq65Nlx2/+KtQJ+uRgx3y6dLJjNrnEaalstTsWMOl5eX+9b/nXYZiB6eIRm3pW9v4/B4k+VUahaPSwNDWfSlL5BtYUGPtOpKB0dqQUM9TfCzncJT0RmEBhNvBgn3RST0xZfpZyjVURhd97L4FceQopd+g7f5hRCT3/O0p9Q7MtqK7G8AfmSwZYxvk/h+TCkuQZNIWZ/6iBwYDnb2VUCgKgeTMnCNLwXb+cgWZ+dYqUy9ZRYjLvbG3/llIA8VARXRvmPCW/SZfZXdBOGqlow0HaCU2u3rjSZF7mFtnxPY7z+5jzPxKUoBQ3f9H3WVE10zhx+PDKin00TpaPP0xmsGXGd4AbNnV83YTQExsnwgHUeBl5fg751ldO47elnn1KUOQra05vT5fG+Ax6RLjbmah8fXf2z5aqD4BOcpI166rlH6uB40mX7aDTJR5/LLUrxuGuiplDeQ7bbQvwaQWVl9ngXbv4QnXG0wY08gAD+7ky6p1DVilc5kl7/VlOryUkmQGAg3fs9Beq7+paxmHJSQQgA/xcAAABO1zMzLGMlj9LB0VVc7Ie4xmqC9j3tkLLtiHyLomWZNtc3SwAc95aqJGEphKFqztNBOdZrvc9qp2W+UBIqXTLxHHB+OKGmSGpt19hJo4I5viAX2O1GmhMBnM55TzsxkOpaAjbj1GyWhvE22kJckkiMHOZMvUvYfKPTV2E3ajBJcpP9gX+gFVKxwzo9pk8dkSFq/VM+xfzIK43PcGaP3zRYywHYA2q30WeBX7JOUffikCtgECeSrbosksLglvdftwCRGYrRgAB0nlwWAGFnp2Yc02gXcqkXO1IqbmfBDD4nJH8XFh8JwKPXVffGnGuQvceiiTE+QedRNXmewPrLD8uV9or89ombc671qaF67ziqSFAwu93t/PKEXcN5PbqclirGfuGYzJ81mvQReCDGqBes82kNfPVPSXW1HMkLKERZ9uTzjikWiSc7S2wk/f9bHFKIA3PK6PdgvDXSpKU3rFv6EGoUWHfv48ZNm7Ac0CqahzmT3fTGplwyD+U2smlMuM6wYEUUfzYGKxDdqZokBA2C0oS7dOQxm/zSe4xsaRQDK+mafH7B+tsg/hKowem+McTH3XK3BnMTyBTjDFU0Jct1u1OD1wPPuAFl6Hoi694XrE1sK0y7x5j5Z9w6Pwp4qOI9J3z7ogagCYkSoZh0dfC671afbh0Rje73I3BM+20KE7UbmuNXjpM06vgWR6/+74lhBo52FQWdln1CfJxFIuPXdPscX6FwmgoGReGbKt4lokj0x7al4qoSEm/F9J8wZ0O6ChxUc5YjohHCGILVrn4tlqBdY0Hu29KFtcrm99N5v60WySSP48uKJI2TZ90S8TlnrVcCFqLIG/6KGPCBfr9J/p46SUFeG1pydEuSfdb2wpDnlAyz+uNHqPmO1oBMTdVluQ4+F4FU44CfSuE5FE7RQkNRUvgy4Gc/6UvBLsZ0WPUEwlUMo1LeCaQRmg3Du22eUKzIQSW8u8J+dI8VA/2y3GftQ3GPBghvhKkOgNy20eimn9EU4FNx02v7GnuneX0eDjzCLfdwJA8jO8f3N7XrvIm2MHEWjMY04O2VCljel/RFQoT+BM7EaiW7LK34+CeMl2Vp9qHrtbHgYmf/7hgNd9tAhYXtoCHbImY2uLGECsg/mXGNQyQ1nhEbYSJXpF+EMy+fV9SvARbAdlI4yh+dWhiFzqdgTQoA1NBl4QJoz5n71DyjVzxBQ3iF6rGd5z72CSQSj/jxQL9oh/Acxb88lPbUWFbM+/ZzaCGY5Hfoqfw6zGZdH5vhSyaLY7UVz7E1sYKppJJnFZtimmVtcm+enOYQRH9AtNhqo/IN6SVmNEtSRd8Ty2QFA7ZXZesE9AttZKJa1461N+cl8OsdNFNPd76hzC2DiUXmJSLi2vU2zGbtv7+ZBFFAy0fuhW3+6e25WtDOXEo8TkF9UEdgq3L+olbJBaf/jq19hJ1tqfb+DF7xWHrvxPUcgU2W/7Y8eXXqknrZHJPOY3cbRVD04TVnMCm9aY/uCz0b4SyFfgBkdaFT6T5n93pf1ybuRSOLXItPOmDfLUTXKGD9lTMmX2/cjJ0ts8QdBPz3L17ZYj8bN/Bl+sAcuv3+rZt0BNy+TVwOOPidmEKJ/HaWsJgfxPufQpBy+quKXeiD1rUeeYg6MkEtQuQAg/Xp9NUzlTNIZKqSMr3l4ltU9WWI4sN22pa7C7KkZFheB6VEo9lTnUvNR8JvnQ6tOqZ4DnfWCcYl59uiPAj7HVwHJvNd00VtuJGqg8MPKcZLsI/MPz24kEwsb+uzWyjr0euktEpbZqQlrpFx8DQuThjE883sZ1zrudgShE4UYZxRmWy7BRlYol/1pOs8lQDWyTkFGrcr5sFz6OCybfvv37WyCvgrD9k9qFui/s/h5Lnqhl93Dzr63F7oIwgTI+gara+HvS+5s+ubitR6n8S9Xt/g8rvCsXHL9RNmdaCjKaQ/gZlGeAVI+Twcqi4VEDs466flQK72ZAhJAT5CUxYDM6LCEsBD09gDapJLFi1DF58S0oLar+gvAyLu94ajtv0SZhsKXj5qBpLPbN4KSG4JafdqUWpApgFREPpCujUF4dlAFHUTsrG+ZNrJJmdFvqS2XfvY3JnFhWZ8kznynzGYm+xyUissX9jP3X7GxKjb4k5n/Q8WxB0RJIzCipVmGgBMcDA1B2GkuVtCsCIIv+FTU9uOCkyBRlZIVCu+Ea/sySCK1d76cTxUUqIItU6lU/Jaxq73/AlEVtvhKZPw3D1LgYouK0Ce3+h31z0XiGrM6kXStXgDK9osh5aNjGvbrhL/PCDHCJr7j6CilMStUEm2JDeVRAdPDPgpNACnTPNWkmptIKKwUDCcaKuVpmmZNn+9gmf8Jd5o02A2Ep2tbxOlXSb1HgWlaWm/YoAoHrDD7EOunRkceNQjzqCoDsSZfYHOrYl4bw74UBrDIO6FyIn80uiiMM1SqhqVSpEdBZwwC/sYZNkXm697ejrUcglZOEz8HioHOemGGMb0Tus6J1NB+8OXW8cBSjtWiRci/WcdV2UKAJfEpM+No64YcOUb5FaXO+unZmTZR2cvIDG497mwvHHevrDvPVUcXuF/DhPNipt9jBq42CaopwDSYhyKcbceWZ+hU6t+fjWRCMweFcbucX0wtHHIoCnS5yAIBwjiFT1geBFlHMjygsR0BQgwbjmV9gA6JOQHh983iKzMyfsrREs38Tqt4wUukE94nObEYSbHK3ZICuKc1CIBM0PP8V+QFYchZidV6uxB/yZCKIf2UXKbuxvuu2paX4mX4qSS8iJoqckU63wlUO5OKjGM1ZxaIgw3GJ28GUZw2JTqgHawSQoYhiYizcKNShdo8nBVaOuJvS0CRY5apbxqirMPoF7lucW84HFwkysfYAXeJ5Wc6gP0eLcy0IM2v/yJaJ8LYZN3si5APs6j6rlwRn7mAlvNDFZ68t0/UnDdMdevikdOwarxlbY4Eb2+dJTzef3Zc5HEUsVNIuUdFROyyx1WAjgGU5zuO4A/5zOJZxYPwfwyIgC0qvypJ/IwCWVlrWtlYD0+T4wtn4gCRHC0L11nkKpRgkZ9M+b5hXznBMu75rmdA6UqICjFsgxye58/XFnCncfwHEVW2RzEd08qnuXC36GuonIuUfMYtJtVWgLSSQmvkAq7p0OyH1H/923dOLb+3dovl8DOaDAjakNNlYhO1ieGuyWhnnBniDHjycHka+5kG9UUQJ+Oqtkj931R0LTF8CTxtL95WN/KvIuc+48T3rmF8bw7JtnNwyDcugmskBnZzvZwwhVR9lIgija+DrRMBUtll6Rq9Y922IpddMdqA6O2i+dgmBaf6hgYI5npgH/y5NKfguXPqo+LMZd0zDfBG0VqWvQOqTPInHwgo+06MO2PnyGEcIb7A3cCcbdlsB61/v6sEUdLaN7liVW3UljZSgjW9JpiZfOKSYpqQRw3QHqSUhK3yOx9++DzIsIeeb7myJEGOF87Owrl5XG/aSmAX6BHWV15RPrJPiCQdb2/UEQKtc719Rk38k+y2y4dK8xlIr3K7To6LtGIh7bzc9dafDBoaWB0CZOas3cn6n0HG/weMJMIa58TdDsZWjIZhFBaA4iG06gAA28OuPfqR2+PvH+1CZyNXEnnTPiUTP3pj0jKAIJzmXoOMK8D33gV/tn5Spd+zNiaEDU5fWZCNjvBXsP9PlxMqSPxjEeQbRrjxjUkEvrAwiWxXY/MreGBUcCIEb0kp3j7vKL2YE3mxcDT0fWClYUK77M/YQyvMLWSPJxPKiht2/BjHxRtvduXW74I7kNZemKnQk+0sQ+ft8kdAbPreDnFItHJRcRR59/Szq4Am29htTXZc2DHmT5kZL8nOZRXLNGhNv0FutaTGWZUyIqKQ1xybQdToJhK3LDYJQ2bFOIbU7AjRiHQCFJj8djEIwiFug8phKoPgwBPln5t3F0poUJ4Y0GJj0cx28VyOR2h3Ek/5U/uNJV4jqzUpfInz+mmhc5OCgf2imQGzJVcF2835vn6OM4/VX1nZ+uT/oeR/MEC1IIjCYtWaYxQ+k9ROP/88mcERSkFdhpYp3q9X/laY2WlBsnPY3M0FPuKTMuSnfJdc4AYZ86hqzj5dUCASQRhV1uTRt6j4W2BZI2YtYnmcxchI3BD4IgLjHcackbol0HM9TN8+kmkmfrhmEMGJwII/d0QE0K9DwNscL+3ISCyQKtaioiXGM+V6qjRK0Zl0i2Q1rMZt2CC+vk45wyrAbxA/r3yINJsuEm/vx8JvmI9UWdUTvWWUu2wLbTYfayZh6VK8eNQBcc0y9a8gE/JQg5QpXmBZBLsa/K2tQyRGYXijfR51wO01CX+SYVgP26kO2BvgHd7zBqiCptUy7MXsSczcCEWdWulXQibt5+3cdBHPFDdSL2bEd85gIJOehTpcrcGNe/4D7zZcFC3Yl/bo13yWpJ7WaUFznjHeJgnkM5wmMT98wSIDdb1440qzeZHWJlyIzjHT1rKmxoilT6M7Zffp9aSuoyryx3Ed5fu60bgBgM47qqoOIkycwNYjjRGXOYjLbfjKC6VUU6KECBQ6VgcjLrAVgoFLD/yl8vK1TsTkTqh4X1d6mFCP+9vtrXt4tvCwNemYxq4PQft02r2OOxkfIzgDvuGrncQ1E3rQd7NDLT7jBbz/YlsNvaNnzQf2ueyXYYsr2IRDkwp9y5P08cqps9Og3brHrgauUMBfRN9HXUiDlfvGhIH8AUy/gIz4JuMFHwZEA26dMrE/bjySasuPTVMu/ZLIvXKEo5hbR3pzYQ7A3b67nXTowz2VGrN3D/VTH2Wis5K1GgyeODbkT8Q02bu6dcEvetfY2h3r7YWZJQ6fNyUWcWx4TOAxYnxCpXRyr7fYANo4ayDH0KERWBjMy1Z8mPuux/MD/XjD9grkkpBU2GrDqnheG8gwza1JRuvZ0MTivBXVtYWpyvIroxcZ5MqM94Bmk/PRC5pAE6q8v7CsZigc+7OinE+KBIKBeyTTQxFLWxWOUyMR5rbmhqP2/id1e06GjUCzmjViE65yc+wARmg2kCck+nXXOBgwwmmCg1ueKKJDVyMpws3fN5T3lQktMv80AlBfG16lj9K8eY3bBN6e+IrFiaZIAAKH/pJ2h8A6NgAAAA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202" name="Picture 10" descr="https://images-na.ssl-images-amazon.com/images/I/41MMX6RfDyL._SX346_BO1,204,203,200_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5492" y="149218"/>
            <a:ext cx="2804991" cy="402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93540" y="613528"/>
            <a:ext cx="54895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libri"/>
                <a:hlinkClick r:id="rId6"/>
              </a:rPr>
              <a:t>Ant Wiki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Calibri"/>
                <a:hlinkClick r:id="rId7"/>
              </a:rPr>
              <a:t>Ants of New Mexico (full book)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r>
              <a:rPr lang="en-US" sz="2400" b="1" dirty="0" err="1">
                <a:solidFill>
                  <a:prstClr val="black"/>
                </a:solidFill>
                <a:latin typeface="Calibri"/>
                <a:hlinkClick r:id="rId8"/>
              </a:rPr>
              <a:t>Antweb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D4C742-C20D-4B7F-83CA-519C29BA5B1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3159" y="4305480"/>
            <a:ext cx="3061968" cy="1568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154C7B-131C-4A54-927A-45CD5AC813A6}"/>
              </a:ext>
            </a:extLst>
          </p:cNvPr>
          <p:cNvSpPr txBox="1"/>
          <p:nvPr/>
        </p:nvSpPr>
        <p:spPr>
          <a:xfrm>
            <a:off x="8838306" y="5800582"/>
            <a:ext cx="2906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Barcodinig</a:t>
            </a:r>
            <a:r>
              <a:rPr lang="en-US" b="1" dirty="0"/>
              <a:t> </a:t>
            </a:r>
            <a:r>
              <a:rPr lang="en-US" b="1" dirty="0" err="1"/>
              <a:t>USAnts</a:t>
            </a:r>
            <a:r>
              <a:rPr lang="en-US" b="1" dirty="0"/>
              <a:t> Hand Out</a:t>
            </a:r>
          </a:p>
        </p:txBody>
      </p:sp>
      <p:pic>
        <p:nvPicPr>
          <p:cNvPr id="6146" name="Picture 2" descr="ANTS">
            <a:hlinkClick r:id="rId10"/>
            <a:extLst>
              <a:ext uri="{FF2B5EF4-FFF2-40B4-BE49-F238E27FC236}">
                <a16:creationId xmlns:a16="http://schemas.microsoft.com/office/drawing/2014/main" xmlns="" id="{B2B9574D-8627-4646-A086-BC99E39BA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6974" y="3834496"/>
            <a:ext cx="2060626" cy="295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images-na.ssl-images-amazon.com/images/I/4141coKAKqL._SX331_BO1,204,203,200_.jp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0657" y="3535680"/>
            <a:ext cx="2174592" cy="32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3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6"/>
          <p:cNvSpPr>
            <a:spLocks noChangeArrowheads="1"/>
          </p:cNvSpPr>
          <p:nvPr/>
        </p:nvSpPr>
        <p:spPr bwMode="auto">
          <a:xfrm>
            <a:off x="1600200" y="532473"/>
            <a:ext cx="9067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2"/>
                </a:solidFill>
                <a:latin typeface="+mj-lt"/>
              </a:rPr>
              <a:t>(Bio)Geographical Regions</a:t>
            </a:r>
          </a:p>
          <a:p>
            <a:pPr algn="ctr">
              <a:defRPr/>
            </a:pPr>
            <a:r>
              <a:rPr lang="en-US" sz="2800" dirty="0">
                <a:solidFill>
                  <a:schemeClr val="tx2"/>
                </a:solidFill>
                <a:latin typeface="+mj-lt"/>
              </a:rPr>
              <a:t>Break-out Rooms</a:t>
            </a:r>
          </a:p>
        </p:txBody>
      </p:sp>
      <p:sp>
        <p:nvSpPr>
          <p:cNvPr id="82946" name="AutoShape 2" descr="data:image/jpeg;base64,/9j/4AAQSkZJRgABAQAAAQABAAD/2wCEAAkGBxQTEhQUEhQVFhUXFxwYGBYXFxYgGBoXGhgaGBcXFxcdHCggHB0lGxgYITEhJikrLi4uFx8zODMsNygtLisBCgoKDg0OGhAQGywkHyUsLCwsLywsLCwsLCwsLCwsLCwsLCwsLCwsLCwsLCwsNywsLCwsLCwsNywsLCwsLCw3LP/AABEIAOIAoAMBIgACEQEDEQH/xAAcAAABBQEBAQAAAAAAAAAAAAAEAAIDBQYBBwj/xABEEAACAQMDAQUFBQYDBgYDAAABAhEAAyEEEjFBBRMiUWEGMnGBkRRCUqGxI2LB0eHwB3KSFTOCorLxNENTg8LSFiRz/8QAGAEAAwEBAAAAAAAAAAAAAAAAAAECAwT/xAAnEQACAgICAgIBBAMAAAAAAAAAAQIRAxIhMRNRBEFhFCLw8TJCUv/aAAwDAQACEQMRAD8A9mC09RXdtPAoAS0+mgU6gBV2uV2gDhpUqVADaaRUlcigCIio2WpytNK0AQFaYVogpTSlAEBWmFaIKU1koAFYU01OyUxloAgNKpClc20AW4Fdiuk1W+0PbC6Wy11hMRiYycDNFAWVKvP7Ptlqr3/h7KtIJXLMAIjMDJDESMTWs7IfUMitqAttsSimR7uZJ9fLyq3BpWxJlrUd65tiepA+tPoLtLtK1Z7rvXC95cFtJnxOQSFEdcH6VAw0V2uCu0AcpV2lQByuRTqVADCtc21JXKAIytNKVNSigAcpUZSittcKUABlKaUowpTClAGc1fbgCXlW4HuoAVTaQCx4AE+Lzj4Vk/aLtj7W+ltsls3FLIV3ncXIURIEKpaDOePSs0e3WVmYMpIcXF3iSrDgqTxzHqBR3Y2stPqF+y2mS9cJ3MLoFtCUYHu1gbgztMHgAxWiasrs2/sjb1KXwm633DW++2iy4ALtO0OWw8HIz0rbqKpexu1EKW7e8O8FGKSV3WoW54iPMirlXqZu2JoG7V1XdWbjxJVSQByT0A+dY4PqYAvo77WDqzK3hJ4IYDBAx861Pb2iN21sDFRuUtAmVDAlfnWE/wAQ+2dbp7wGlRrdlUDNdVCVLtOGYiABA+tVB0Zzhtwajsnt9nvi24ADTGM7hnOeINaUVQex/aB1OlsahxDOkkSSAeCV+MVfKamdWOCpDqVcmlUlHaVKlQAqVKlQAq5XaVAHKUV2lQA0iltrtKgD5W0lxhtZyOYg5M8ww6D16UZ9nZNoYbGHi8jsOVg8jGfnVHqmJUggKwk7kmGEkjr04x5Zo+ys/hb3ZiemPlipplp1wajS9uu3dp3ndBDIcZI8W9icZ8R4+HFeg+yntfevllZbK7YLN4h4AH3OxLGD4fI814v3iSY64IbkEGZiRn0NW1m9avNZtatYtW5m4shsjbnpCnJjpTi2N0z1/tr2wsrdtiw/fMwyiFiCpnaRHWRBWJg9IyP232tqjc22UtKgQKVvswBZveV125AHBBzPSM4//Du3YTW21t3RuIPdlsEqPuxiXYDMeRx5etsfMVcVa5MpPV8GM9pO0Rp9HZGkupNhlkKy+6FIGJzBIxWOu6+73pO7JG4FGMeLJI6x1wcVuv8AEMRprbKFBS+rZRWB8LYKkgHMTzXlyG6jnbaDEuSSu0pgSFAX3QJaQOgrDKk5UVBujS9le1mosuh717wnKEQDiDMn8/OvT/Zztn7Rb3N3YbBi3cDiDkSRwfSvIPtykd66tastdufs5JKRbQHYAssC23k9SOlXfsOLtq3day5c71DG33WxoAI3B/Ere+IA8qqEaG6Z65NdrF9n+0fcpsKm4Au+Uuq5UMRKuTGwiTANXOg7b3rvdragsAFk7geCHBiDPFWKi6qi/wDzHRSw+0W5UkHJiRjmIrFf4ne27bm0GiYm4cX7q57pWMBFj77THpXlvZ/sd9pe4NPC7LgQTuBJIxBj4Dnk1cY2L8n1Dp76uoZGDKRIZSCCPQipK88/wMWOzFBJ397c3hiSQQ22M8YA4r0Opap0AqVKmXLgUSSAOMmkA+lVbp+3NO4ZlvJCEhiWAiOTnp60XptWlwbrbq481YEfUGgD5GbabY2nM5E8gn7p9Kfuhm7xNnHw+QFBXRmVDQMbSCDn5xTRcJOd04JHqB5fxpAWm7eZDbpxujPWTVhbRo44GevNVWgVgTAJkE48uk/Q/SrtLLDJ2g9QGU/oeKqFXyU06G277IyuhKsp3Kw5B8xV1Z9uO0VII1bn/Mts/wDxqpS6DjaDMZHIED5Zrl+0Bx6g+hBPpW0ZxlxRm4NItO2va/V6u2trUOm1XDg21KNIBGSDEZ8qpbN5kMqzA5Eg9DM/qfrS20ttaax9E2w7s/ta5aACkMoIYK4DKDDCVB4988enlTU7SuBp3H4AkZAI6ehI+dCqKdtqXjhLtBu10H2u2XXeVkb43ZB445HPSfQV3/apJyW+J6DjEdc81X7KW2s38XGyllmXidr2m1Kat94ZO5U2h/5uwHe7GOcWwPnUHZPbb6a5cNtbT7mVvEHOVH3SGH51V1zbVrGkqQ/JfaNX7Eds6lHdtOoYvdu3WVvc2khmC53BvFA/716x7P8AtVY1VvcpKkEKytghiCY/I/SvAEWCDwR16/KitLrrlpt1u46N5qxoeJP7I25Pdu2+3hbUG0yvtb9oFBfYnUkKZB8h1rHe0Xb/ANqK2ru21auH9m0FjvBZSxIIRgvhbHHrWB0fa1xLguhyWlSZ+/tO4ByMsPzyfOjNabWotWrdoWbIXdus3GYWssW3AsIgS0IDxipeJ0DkxvYd9n1F42SQy23YuRuZ1aN+9PPHHrV57J6pluNcS9Zsd1tLlyCrqysWVQu2cxjniOtVWq0ps6xHtt3am0WF0Bu7usFhykAwhkCP3ulEeyXY1zUXr9h9yd2yqwUL+yEnwtJyI454GetZpc0L8nkavckjOesDMZz1p1pipDHw5jdBic9fOmaJUnxRBEZAxP3vWKs/stsbrYYtJG1vugdSR1MHis26Nkh1i5Jh46gifEBHMj1zVih06qy2yGkGVBgLmAc8zzTdLZ7sggKyR7pjpPX481dfa7L82G6j7h9fIVMWzXSXoqwwjwkQPh+ldLHz/WrNk0p/8r6IP4N51C2k0ZkSwjmA4gfKtlkXoyljmBA0qNtdj2XhbTXGdvdXc4Jj3oLDpUY7Gt8HUlWEgq1y3II5BkedX5ET42Df3zTxRg7DYjwahG/0E/8AK9JvZ/UjhkPxRv4MaryxJ0YIJ86VEXuzb68i3PTxMv6iohotQPetCP3Xn48gU/LENGNiuxTWt3hzYuf8h/iDUTXmHNu6P/bY/pNNTi/sVMnBNOB9KGOsUcyP8yuP1Wl9vt/+on+ofzp7IKYSGp4ehxeWJLKB5yIplu+1zFkA+dxh4B8B979KTmkFNlha7RaxLLca0SCsoSGaegAy3wqwXtrW3kZDca1bY+LaAL1ySTtZ190eI4GfWqtUtWDudme7Hxf6cKPypo1N27j/AHa8QpyR+838BArGeSzaGG2YlGAyAScj0iPrV52Z2fu8XCgwVPvHAMzQ/ZqEmQwVIO5mAwvxzya0vYeouIt24qXHKsFZiga0iFW2k7lLAk5EeVYvkItJhGp7IW1Zs3e9DLdJAXgqR4SJ4jcRQllYJXp8s/n8KK7Lsai6bS3CQovhYNowpMlwAw8LTLRx4POKm9oU7vV37abNlu4VUccRJ58z5064s6cWTZ0DKF9Rn9eOf51DrtVbsWzdbJPhVZGT0/jT2LEnjJjlh6etM9pNHZ1S2LdktbuAk/tHG1sAELjmRPwJoirZWWTjEy1vtxw6uLrqy8FcAfAeVTabt8oxLP3isfErDOeSD50M/ZoQMGaJO0llMiCDIHkfOhX0i7W2uGA8RIB44jNXRy7tOzdtpwQrKQUYblPpUZtjz+lS9lW7f2JGN3c/PdgZEtEAzTRdEZDQekH4z1is2jshJNWR77qibb7TEZk4nkZwfWprV+6AP2tw45LT0z0ovQdlNqVc22RdhUHvN6iXnZEKRnaave2OyGuOrWRpwBbAZVuIJcAlztMEjinTJbhtRmG7QvD7/wCSkfSKGPbl7ObZiObY8/Q0Pc7SWLhlcRGTJ3DmkbOWj6fOmkQ4xb4J27fujlLLDH/qA/XdH5Uxu3QxhtOkR0Y+XqpqBtM7Bilt7kQD3asxHXMAxwaJ9ouyBZvhLXesndq5d1OCyyQTAGKdIlxVlNrtbaLK/c7QJkeEyD1GBkfxozTdoPcEW/AoGIHiPz4FBsBwYO6QPrUvYAhfhIpAoLai30uhgTE/r/WrFEgeUefnVtb0Fm1Zs3tU7Bb6lrdu3yyqyhgWjEbl8veFZj2o7vaLhtblmUBIG0GGWTOcEYEzU62a7pJ0Y7TX85zECCJkA4x/KrfszUi0VNxHa0XXeFKjcEYMEkiJwRBORPrVJp7QkGZBxjjPmeRWg0HaTrZFgMNm7vPetiCF5DEeZM58qukcaND2BqRc1mkI7897rLl0pCgFmG87QGjbn064pvbmpW5qtSwMg37nmMd5GRHmKH9ntVd01+yT3rrom3unhEAp3eJUxHnnB+dDHddusAG7xyX2rBaWLXG4OceQ86bXBrj4dhKnk+voRO/09aX+xjqiFUgbCOjfeLZMKfwmqpNQxYFSI9AerHpNXGg1oFrULkl7YA2h/CQW5MeHLjNJRLlNtPgFuexWoEA3tODCna7lWiCxMMnECgrns5c06agXTaJ+z7l7twRhwPLnPFV/aOnQ3LDX2uC3Co7AhnAWN22RzkxNXI7i4+sOkRVs3LItWwZB7zwE4PB/KrOanZ3sIA2beefX97ymiXGOowf+n4GhOzla1ZRXHiEjDKc7pxyOKSXmyCrDoCY8iOhwOOfWokdcZpJJmy9j7KumrVkF0d5pTtLfgu3c48twq89nezVt6jcllrZ7q6CcwQURuo/dJ+tZH2e1ttVvi+QNzWCoZ0ElbpZiJPQZrT+z3aGmW8P2iL+zuLLXre0SpA5cDmqrg5sr/eeWX1gXVnICwIkGDAyPn+VG3LPiYgATn8/6ig78h70K0FegHnjrk/CiWuZBBIkCfCf3PT4/SoZ0p2y37E1jWLGse3cNo7tKQ6TMC9tceoi4MetWfsH2zf1A11q/qDe26R4UgiG3KufPr/Zqh0Wta3a1JR2QhLZLbCYi9bJwRHSr32C1T3NVqLfehydNfCkoBkPAkgScAU10YZP8jA3r3gQnMQeesCp+zLhG5RiCYwP760Bc746YXiE7rf3e7rv2bwIn8NFaC8NzQRIafz/pSfRpFpyPSdQd/ZmiuO4C27l1CSoLKocsSgCkzFofSs+6EqttnBUDaSyrkrC8c9D+VaPsJe/7Ga1utqe9YDvCAvNvJ3GIAuNnpNZnU3lSNr2r52qxdTKBsnYCBBIkg9PCKH0Tj4mzAaS+FPBI6ielXOhuW/GAA+8bSGJU5IPSJyPTmqG0mf7/AFoq0AIj+nzzTIj1yai12xcFx7oIDsyngBRtB8O0n3YG3b1HxqOxrGW6byKouTbKTkIVaYAPSAF+E1T29TjOcRzkc8Hkc0XaviZnyEGB58HbB+dFmtxJWsqWlbexSxKrM7VNyQs+ggfKptHeW2t5Sp/aW9gYcqRcQk59BFDWLmRA8sRn3vIimg+mIJ5/eXyosulVE+pvjE8ftTJ2n7uMHE5q59nb3dDUPAdDcFu6qxKI9sQ0A53Mqx62yJyKzuoUwDj3bpz6Kv8AOp9F2qdLfuXCodCdl22T4XtkLKyODmQRwQD6U0yJcOzTaPtMCz3bSGO/OCBuW0BiYM7COJEyKWk7SU2hbdS21GKMAsh2OUJAypG0nqCo8zQXayHTvbC/tLd0g2bnS5bbIbnpBBXoR6imJcOOT0x8vT8qVmyjF3QTe2taVSDIuOTjO1lthfEBnKtgcUTq71l9p7s7t43qEKhkUDIP3SRKnpKg9TVYGJxt5E5/oP0p10mBgfL5/u/0pbFa/kO1dxIGwg+8SQm0DxNtAGPux8J5MUPp2t+Lft3bf2ZadoeRlvSAc8TFQM+Ig8Rz5R9f4Uw3vQ9D73x/ufypNhoqO27NrZekoH3Js3EDwlbu/bOee74zgVKe77sG27Wr6qASrPLy2dscMBgrxEHzoffnP6j+fxrt28Cc/I/9jT2FoZ7tbRLvLJO3bJEyFbc5ZPMARwYNaHT27TG/7gYAG2Z8LMSIUAE5g9SYqlZil/cjFScz8SeZkEZ60dav2rqjeEsXCJ3D/cMdp5WCbZIHKyMcL1ZzJU3QLeuMQN2dskSOCeong+GmW9ZEhoPPkcZGPpU/aOkNvwsNs5UysMPHlGBhl9VxkVF2f2c9+SsBAUD3XlbSbyQpZ4wDn6Gk+S7SM6j/AD/Snrc/pUPemmh6KOeyxS5jJjI/Spbd8ESeBkf086qS9SJqCBilQrLpL4MA+nP86lL5xwMfWCR8MVRLe6f38qkOrOADHxooezLp7oYdT4XECcyB1HwobXOWN2MyR+gweKF0+v2zPX04Hx9an74lbhHigZJiBPGOpxzS5G5WgxNdcP2e0zA27d0siwMM8btpGYMAkTzVul4yOeePpj+81nLTk3LXM7x09B5f960KucGTz1Hwxj9OabOrC+x9uSByenpwPSusuMCOPzn0/T50xSYHP0+HAj8hmus4A6ziDH8hn5fOkbjgTMf39Y/pSYfHP8P+H8z8qiLAdW58hx9Pz4qFrnqRz06R6j++lIQQQOvmf74/rXGuDjPTpz+UVAxngn+/TmotVcKpM54xA/X+/OmS3QHqdQO+BJwCPXqhEn5nNO0GkuXlUWlmANzMQEXBEs3uj9a0faXYnehBYW2piTlpYkKQCzEjFVeu7P1lpVW/vNobYEghSJ528cnNUpJnLK1Ils623pvDuGqO4t3ZB+zKZUiAfE+dwO0iYqn1nar3d25vACu1AIRVW4xVVAjA3GKhtv8APg4jpH0+NQlsGAODOB02GY6fHrTJaRU0qVKgzFXZrlKgDorsU2umgBVbaAI1q9ja4TcGkwQCJULHPqT0qqFW/Y2gN1bu1huCQq7gCxPSPL+dNJvoaV9B/tB2c2k1So4IG5bi9ZRgCMjE46VO2uQY2uI/d+Hp6VZe2ZW7bs5uG6GUbmA27AhkSF5nbis4QoMF7nUcUndm0HKNplqnaCfhuSfTHI5x6UjrkPCXeAPd9OTVfbCHnvzPkKkS0vlqCf79aRez/n9Bf2tfw3f9H8aab4/A8/5fhxnmmbRgbNSfiR/Oum0CDtsagnz3RB9McUBsyK69wnwq0R1QH6ZpC0UiLbgmSTtt5HSJBjrUw7PZuLF7/Wf/AK1KvZDsY+z3Bj71x4+EhaVEOS+w7Qdt7iLZtlCR7zFckCM8xWh0Xa+At0B0PBlSRjMEEg/D6daxNzsonnTMPXvX+mVorQaq6hRGtqtsYk7SwxjxMKmUS4zjLiZbdv8AsgGXvdGfXaJg/DqD6etYPVo9slHG1pMieAYEY+Hwr0vs7UlYa06mYHv2ijRM+EEcTk8gmg/aTRNdRrty1b2uyEBXysK6Dx8wd0keainFmcsUk+DzsdnP5D6iom0jj7prT3uxdVII0t1Rx7pJn1rv+zNWJ/8A1r8RBOwg/IUrkY0zL/ZX/C30rh0zfhb6Gr/Uaa+gzbvAdN1t/wD680xL9xcFLh/4D+sUtp+hclF9nb8LfQ04aV/wN9DWlGsESVafgf4ipE7WTGQs5zzU+WX/ACFlF2O4tXUe7ZFxAcq6uRz0Cssn0JivULvtfowFTUDTOgkmyunQwdkrtvW42nhQRkHdPE1j/wDbdsY8JEk8jPHSp11th8tHGeDHnIqfO0+YhsS9u6UWdRf0zszKvulv95tIDIXXADiYOOhqv01+FA+2bP3PFj0/3Zqyt39Kx3MqndJLNJJPUkg8mnW7Gic4NsgngG4p+GD/AHFXL5afaZs82ypgtm/bLLu1bsseIDvMn0Pd1Mb2mkxfv/u5vY9DitJ2Zo+yJAuad5/d1N0/lvBrT9ney/ZFzxW9OD/nvaiZ+Bu1cc0ZdErVnmPeacc6jUHnjvpn/UKiGosSCL+qIn3ZeCByCS9e12/Y7s8caGyfU7mn6tU9v2b0S+7otKD/APyX+Iq7Y3qvZ5K/bmjEA6RyV96b4AI+d01V6jX6RiD3Cxzt71D14Jk171b7PsjjT2B8LSfyqdbaji3aH/Av8qLZP7fR4Ld19gOdmhQ+ED9mRt+I8HNRaUS0DRPBnnd8siwa+gxcI4j5KKcb7fiNLkLXo8DsnU2w3daG7LOGaVvtBGJA7tQMdKM7VZu4ZdlzoQGW4Dz5Rk17f3jfiNcOepqWjWOTVHlQ9sXIAi2G9SSPgIB8qm0ntkSASicCcsDuPA2kcAVghsPPTP8AIg0Vct7ugPm0nnoTmBWHnn7OQ3j+2SkEG0esZHHAIPnXB7Z249158vD5Y5HnisLauZGxWAOJIMEAgmVBx+VOt3xyCw55EROJEnNHnyL7Eb5vbFN0JaJwOQp56yOIFNb2ys8tY+9AxbJjEk+XP61irIZmhWY8A+7HnHA5Hr1rqZ/acCAPuhj0LRnnH0pPPl9gbW57TWIk6ZSJH3UMD94ASKda7a0bEbtGgUmZNm2YH4jiYrFgHbInccknwjnHx/rQ9vdncy/GTKgc7c/qKn9Tk9oDfm92USZ02m8//DpnP+Uf2a5PY5502k4n/ciY68DBE9awVvUXJ99WGJ8HEH4g/SpzeJmQc/dj4zJmRj1q18qf2kM3Y7N7FPGn0/MeE3Bk8QQRT9Pp+yLbFrZRWAkkXb8fTfFYEXfxhBgbY9epg+Riivs4GYtmIwJmfMg9B6VL+TJ/6od0eh2e2tEW2pe2tE/fH1JEA+hozR9sBwGt30cHo4g8xwQG6eVeY3yXBJ28kmBHPQ5pwcmSA3HOMkDoOnxpfq/waLJ7PWLfa68NtJ/cYH8qKXVqcSwPqpH514z3zLt2qu4EeJt0gdSpHXipR2rdU+DU3LbnMbtyzxBV5/SrXyU+yt4Ps9nweo+tLZXlun9vb1lZvaW1dgZNrcpnqTll/ShL/wDjN+DSJ8WvOfyVK6IyjLpiZ65t9aRivFbv+MOqPuWNOPit5o/5xNCan/FXtFvca0n+XTp/8y1VQU/RWNqQybiIjqZz+9B/hiiNLqYALgNJwQWgHmDkelA/a2yTJABALcQScBRiBRNrWC2Vlg5PKhTuEqMEt7w9a46MaCLWrXcSQwETI2kgwc5PBxg0wEkoHTY0gEkyIOcqBgCOQaG+2DeFdIAxtwMebkLkj19KkD7WncW/FGcQYMjMnyFTQUJrvkADwQQQIjwvMZngedFraA2glQPeKoplOkbmkTAmOc9KEF3dugsTtEy0BvQZ4EYpveqGBViCPEDAJDCIPy86VRCg5rJIJBUj7scNHQdT8TXFUiN0SOThhgVFdus499JgcW1iBmRydx6nrTmvFCAreI9dpgdCDiPh5RUSSb4EdugLyIHmTJM5+QqS0QR4XiT7pMkETyPI+YpaW0dwkgIRBBQMxDdGJPQA56eVQrZTDbWAEiCwmeCfhNLSkA+6eJPvHBCz8eOKkdhHvc8wBM5EjE5+lDpZYfhE/iLY+k/T1qQkcgZ4Ph8vXmpSpDCO+Ey2Qw8WPdPoeDTbN1G5LEdDJGPQEA0G7Mdu2QIndBgfzrphyGkxJ3RAxiTBzScbBIsUvj1yY25PHWoyifdEEjDeR+ETQi6/ZnaxkdJMAzBxx/Sidyynuk53L4g24GFAMf0yKfjEOG5AYAbA6x8cHmaCvdlLc5tbefEpEiPMTT3vAAQOJ3HEEnj/ADCfKulmBAMEnMiYM+nNCTj0FsrtT2BcibO1gR1MY/nTtL7K6257lpD5+JasyCcyRAyYH5L1qbQaq5aabVwrnyPJx1xPpW0c8l2arLJdmXLkh5J58/SpdIf2c/D/AKa7Sq2R9BQUeLA4J+cc0Bo7rArBIz0J8xSpUAW/aqgOsCMnj4UNoxNwz+AfwpUqiQE1gTfsA8ePHT6VMOH+B/6jSpVMu0SHuP2F74IfnJpWLhNx5JMKIknGOlKlTfQCA8Seok+pzk0DcclZJJJHJ+dcpVH0wHdnOdj5PvEfKTioNcJ3z5UqVBUemd3EW8H738qH3HfyeW/Wu0qBEq+8v+b+IqftgxeuKMANgdOB0pUqYiPTnclrdnHX/M1WKHxf8TfpXKVJgz//2Q=="/>
          <p:cNvSpPr>
            <a:spLocks noChangeAspect="1" noChangeArrowheads="1"/>
          </p:cNvSpPr>
          <p:nvPr/>
        </p:nvSpPr>
        <p:spPr bwMode="auto">
          <a:xfrm>
            <a:off x="1587500" y="-155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47" name="AutoShape 4" descr="data:image/jpeg;base64,/9j/4AAQSkZJRgABAQAAAQABAAD/2wCEAAkGBxQTEhQUEhQVFhUXFxwYGBYXFxYgGBoXGhgaGBcXFxcdHCggHB0lGxgYITEhJikrLi4uFx8zODMsNygtLisBCgoKDg0OGhAQGywkHyUsLCwsLywsLCwsLCwsLCwsLCwsLCwsLCwsLCwsLCwsNywsLCwsLCwsNywsLCwsLCw3LP/AABEIAOIAoAMBIgACEQEDEQH/xAAcAAABBQEBAQAAAAAAAAAAAAAEAAIDBQYBBwj/xABEEAACAQMDAQUFBQYDBgYDAAABAhEAAyEEEjFBBRMiUWEGMnGBkRRCUqGxI2LB0eHwB3KSFTOCorLxNENTg8LSFiRz/8QAGAEAAwEBAAAAAAAAAAAAAAAAAAECAwT/xAAnEQACAgICAgIBBAMAAAAAAAAAAQIRAxIhMRNRBEFhFCLw8TJCUv/aAAwDAQACEQMRAD8A9mC09RXdtPAoAS0+mgU6gBV2uV2gDhpUqVADaaRUlcigCIio2WpytNK0AQFaYVogpTSlAEBWmFaIKU1koAFYU01OyUxloAgNKpClc20AW4Fdiuk1W+0PbC6Wy11hMRiYycDNFAWVKvP7Ptlqr3/h7KtIJXLMAIjMDJDESMTWs7IfUMitqAttsSimR7uZJ9fLyq3BpWxJlrUd65tiepA+tPoLtLtK1Z7rvXC95cFtJnxOQSFEdcH6VAw0V2uCu0AcpV2lQByuRTqVADCtc21JXKAIytNKVNSigAcpUZSittcKUABlKaUowpTClAGc1fbgCXlW4HuoAVTaQCx4AE+Lzj4Vk/aLtj7W+ltsls3FLIV3ncXIURIEKpaDOePSs0e3WVmYMpIcXF3iSrDgqTxzHqBR3Y2stPqF+y2mS9cJ3MLoFtCUYHu1gbgztMHgAxWiasrs2/sjb1KXwm633DW++2iy4ALtO0OWw8HIz0rbqKpexu1EKW7e8O8FGKSV3WoW54iPMirlXqZu2JoG7V1XdWbjxJVSQByT0A+dY4PqYAvo77WDqzK3hJ4IYDBAx861Pb2iN21sDFRuUtAmVDAlfnWE/wAQ+2dbp7wGlRrdlUDNdVCVLtOGYiABA+tVB0Zzhtwajsnt9nvi24ADTGM7hnOeINaUVQex/aB1OlsahxDOkkSSAeCV+MVfKamdWOCpDqVcmlUlHaVKlQAqVKlQAq5XaVAHKUV2lQA0iltrtKgD5W0lxhtZyOYg5M8ww6D16UZ9nZNoYbGHi8jsOVg8jGfnVHqmJUggKwk7kmGEkjr04x5Zo+ys/hb3ZiemPlipplp1wajS9uu3dp3ndBDIcZI8W9icZ8R4+HFeg+yntfevllZbK7YLN4h4AH3OxLGD4fI814v3iSY64IbkEGZiRn0NW1m9avNZtatYtW5m4shsjbnpCnJjpTi2N0z1/tr2wsrdtiw/fMwyiFiCpnaRHWRBWJg9IyP232tqjc22UtKgQKVvswBZveV125AHBBzPSM4//Du3YTW21t3RuIPdlsEqPuxiXYDMeRx5etsfMVcVa5MpPV8GM9pO0Rp9HZGkupNhlkKy+6FIGJzBIxWOu6+73pO7JG4FGMeLJI6x1wcVuv8AEMRprbKFBS+rZRWB8LYKkgHMTzXlyG6jnbaDEuSSu0pgSFAX3QJaQOgrDKk5UVBujS9le1mosuh717wnKEQDiDMn8/OvT/Zztn7Rb3N3YbBi3cDiDkSRwfSvIPtykd66tastdufs5JKRbQHYAssC23k9SOlXfsOLtq3day5c71DG33WxoAI3B/Ere+IA8qqEaG6Z65NdrF9n+0fcpsKm4Au+Uuq5UMRKuTGwiTANXOg7b3rvdragsAFk7geCHBiDPFWKi6qi/wDzHRSw+0W5UkHJiRjmIrFf4ne27bm0GiYm4cX7q57pWMBFj77THpXlvZ/sd9pe4NPC7LgQTuBJIxBj4Dnk1cY2L8n1Dp76uoZGDKRIZSCCPQipK88/wMWOzFBJ397c3hiSQQ22M8YA4r0Opap0AqVKmXLgUSSAOMmkA+lVbp+3NO4ZlvJCEhiWAiOTnp60XptWlwbrbq481YEfUGgD5GbabY2nM5E8gn7p9Kfuhm7xNnHw+QFBXRmVDQMbSCDn5xTRcJOd04JHqB5fxpAWm7eZDbpxujPWTVhbRo44GevNVWgVgTAJkE48uk/Q/SrtLLDJ2g9QGU/oeKqFXyU06G277IyuhKsp3Kw5B8xV1Z9uO0VII1bn/Mts/wDxqpS6DjaDMZHIED5Zrl+0Bx6g+hBPpW0ZxlxRm4NItO2va/V6u2trUOm1XDg21KNIBGSDEZ8qpbN5kMqzA5Eg9DM/qfrS20ttaax9E2w7s/ta5aACkMoIYK4DKDDCVB4988enlTU7SuBp3H4AkZAI6ehI+dCqKdtqXjhLtBu10H2u2XXeVkb43ZB445HPSfQV3/apJyW+J6DjEdc81X7KW2s38XGyllmXidr2m1Kat94ZO5U2h/5uwHe7GOcWwPnUHZPbb6a5cNtbT7mVvEHOVH3SGH51V1zbVrGkqQ/JfaNX7Eds6lHdtOoYvdu3WVvc2khmC53BvFA/716x7P8AtVY1VvcpKkEKytghiCY/I/SvAEWCDwR16/KitLrrlpt1u46N5qxoeJP7I25Pdu2+3hbUG0yvtb9oFBfYnUkKZB8h1rHe0Xb/ANqK2ru21auH9m0FjvBZSxIIRgvhbHHrWB0fa1xLguhyWlSZ+/tO4ByMsPzyfOjNabWotWrdoWbIXdus3GYWssW3AsIgS0IDxipeJ0DkxvYd9n1F42SQy23YuRuZ1aN+9PPHHrV57J6pluNcS9Zsd1tLlyCrqysWVQu2cxjniOtVWq0ps6xHtt3am0WF0Bu7usFhykAwhkCP3ulEeyXY1zUXr9h9yd2yqwUL+yEnwtJyI454GetZpc0L8nkavckjOesDMZz1p1pipDHw5jdBic9fOmaJUnxRBEZAxP3vWKs/stsbrYYtJG1vugdSR1MHis26Nkh1i5Jh46gifEBHMj1zVih06qy2yGkGVBgLmAc8zzTdLZ7sggKyR7pjpPX481dfa7L82G6j7h9fIVMWzXSXoqwwjwkQPh+ldLHz/WrNk0p/8r6IP4N51C2k0ZkSwjmA4gfKtlkXoyljmBA0qNtdj2XhbTXGdvdXc4Jj3oLDpUY7Gt8HUlWEgq1y3II5BkedX5ET42Df3zTxRg7DYjwahG/0E/8AK9JvZ/UjhkPxRv4MaryxJ0YIJ86VEXuzb68i3PTxMv6iohotQPetCP3Xn48gU/LENGNiuxTWt3hzYuf8h/iDUTXmHNu6P/bY/pNNTi/sVMnBNOB9KGOsUcyP8yuP1Wl9vt/+on+ofzp7IKYSGp4ehxeWJLKB5yIplu+1zFkA+dxh4B8B979KTmkFNlha7RaxLLca0SCsoSGaegAy3wqwXtrW3kZDca1bY+LaAL1ySTtZ190eI4GfWqtUtWDudme7Hxf6cKPypo1N27j/AHa8QpyR+838BArGeSzaGG2YlGAyAScj0iPrV52Z2fu8XCgwVPvHAMzQ/ZqEmQwVIO5mAwvxzya0vYeouIt24qXHKsFZiga0iFW2k7lLAk5EeVYvkItJhGp7IW1Zs3e9DLdJAXgqR4SJ4jcRQllYJXp8s/n8KK7Lsai6bS3CQovhYNowpMlwAw8LTLRx4POKm9oU7vV37abNlu4VUccRJ58z5064s6cWTZ0DKF9Rn9eOf51DrtVbsWzdbJPhVZGT0/jT2LEnjJjlh6etM9pNHZ1S2LdktbuAk/tHG1sAELjmRPwJoirZWWTjEy1vtxw6uLrqy8FcAfAeVTabt8oxLP3isfErDOeSD50M/ZoQMGaJO0llMiCDIHkfOhX0i7W2uGA8RIB44jNXRy7tOzdtpwQrKQUYblPpUZtjz+lS9lW7f2JGN3c/PdgZEtEAzTRdEZDQekH4z1is2jshJNWR77qibb7TEZk4nkZwfWprV+6AP2tw45LT0z0ovQdlNqVc22RdhUHvN6iXnZEKRnaave2OyGuOrWRpwBbAZVuIJcAlztMEjinTJbhtRmG7QvD7/wCSkfSKGPbl7ObZiObY8/Q0Pc7SWLhlcRGTJ3DmkbOWj6fOmkQ4xb4J27fujlLLDH/qA/XdH5Uxu3QxhtOkR0Y+XqpqBtM7Bilt7kQD3asxHXMAxwaJ9ouyBZvhLXesndq5d1OCyyQTAGKdIlxVlNrtbaLK/c7QJkeEyD1GBkfxozTdoPcEW/AoGIHiPz4FBsBwYO6QPrUvYAhfhIpAoLai30uhgTE/r/WrFEgeUefnVtb0Fm1Zs3tU7Bb6lrdu3yyqyhgWjEbl8veFZj2o7vaLhtblmUBIG0GGWTOcEYEzU62a7pJ0Y7TX85zECCJkA4x/KrfszUi0VNxHa0XXeFKjcEYMEkiJwRBORPrVJp7QkGZBxjjPmeRWg0HaTrZFgMNm7vPetiCF5DEeZM58qukcaND2BqRc1mkI7897rLl0pCgFmG87QGjbn064pvbmpW5qtSwMg37nmMd5GRHmKH9ntVd01+yT3rrom3unhEAp3eJUxHnnB+dDHddusAG7xyX2rBaWLXG4OceQ86bXBrj4dhKnk+voRO/09aX+xjqiFUgbCOjfeLZMKfwmqpNQxYFSI9AerHpNXGg1oFrULkl7YA2h/CQW5MeHLjNJRLlNtPgFuexWoEA3tODCna7lWiCxMMnECgrns5c06agXTaJ+z7l7twRhwPLnPFV/aOnQ3LDX2uC3Co7AhnAWN22RzkxNXI7i4+sOkRVs3LItWwZB7zwE4PB/KrOanZ3sIA2beefX97ymiXGOowf+n4GhOzla1ZRXHiEjDKc7pxyOKSXmyCrDoCY8iOhwOOfWokdcZpJJmy9j7KumrVkF0d5pTtLfgu3c48twq89nezVt6jcllrZ7q6CcwQURuo/dJ+tZH2e1ttVvi+QNzWCoZ0ElbpZiJPQZrT+z3aGmW8P2iL+zuLLXre0SpA5cDmqrg5sr/eeWX1gXVnICwIkGDAyPn+VG3LPiYgATn8/6ig78h70K0FegHnjrk/CiWuZBBIkCfCf3PT4/SoZ0p2y37E1jWLGse3cNo7tKQ6TMC9tceoi4MetWfsH2zf1A11q/qDe26R4UgiG3KufPr/Zqh0Wta3a1JR2QhLZLbCYi9bJwRHSr32C1T3NVqLfehydNfCkoBkPAkgScAU10YZP8jA3r3gQnMQeesCp+zLhG5RiCYwP760Bc746YXiE7rf3e7rv2bwIn8NFaC8NzQRIafz/pSfRpFpyPSdQd/ZmiuO4C27l1CSoLKocsSgCkzFofSs+6EqttnBUDaSyrkrC8c9D+VaPsJe/7Ga1utqe9YDvCAvNvJ3GIAuNnpNZnU3lSNr2r52qxdTKBsnYCBBIkg9PCKH0Tj4mzAaS+FPBI6ielXOhuW/GAA+8bSGJU5IPSJyPTmqG0mf7/AFoq0AIj+nzzTIj1yai12xcFx7oIDsyngBRtB8O0n3YG3b1HxqOxrGW6byKouTbKTkIVaYAPSAF+E1T29TjOcRzkc8Hkc0XaviZnyEGB58HbB+dFmtxJWsqWlbexSxKrM7VNyQs+ggfKptHeW2t5Sp/aW9gYcqRcQk59BFDWLmRA8sRn3vIimg+mIJ5/eXyosulVE+pvjE8ftTJ2n7uMHE5q59nb3dDUPAdDcFu6qxKI9sQ0A53Mqx62yJyKzuoUwDj3bpz6Kv8AOp9F2qdLfuXCodCdl22T4XtkLKyODmQRwQD6U0yJcOzTaPtMCz3bSGO/OCBuW0BiYM7COJEyKWk7SU2hbdS21GKMAsh2OUJAypG0nqCo8zQXayHTvbC/tLd0g2bnS5bbIbnpBBXoR6imJcOOT0x8vT8qVmyjF3QTe2taVSDIuOTjO1lthfEBnKtgcUTq71l9p7s7t43qEKhkUDIP3SRKnpKg9TVYGJxt5E5/oP0p10mBgfL5/u/0pbFa/kO1dxIGwg+8SQm0DxNtAGPux8J5MUPp2t+Lft3bf2ZadoeRlvSAc8TFQM+Ig8Rz5R9f4Uw3vQ9D73x/ufypNhoqO27NrZekoH3Js3EDwlbu/bOee74zgVKe77sG27Wr6qASrPLy2dscMBgrxEHzoffnP6j+fxrt28Cc/I/9jT2FoZ7tbRLvLJO3bJEyFbc5ZPMARwYNaHT27TG/7gYAG2Z8LMSIUAE5g9SYqlZil/cjFScz8SeZkEZ60dav2rqjeEsXCJ3D/cMdp5WCbZIHKyMcL1ZzJU3QLeuMQN2dskSOCeong+GmW9ZEhoPPkcZGPpU/aOkNvwsNs5UysMPHlGBhl9VxkVF2f2c9+SsBAUD3XlbSbyQpZ4wDn6Gk+S7SM6j/AD/Snrc/pUPemmh6KOeyxS5jJjI/Spbd8ESeBkf086qS9SJqCBilQrLpL4MA+nP86lL5xwMfWCR8MVRLe6f38qkOrOADHxooezLp7oYdT4XECcyB1HwobXOWN2MyR+gweKF0+v2zPX04Hx9an74lbhHigZJiBPGOpxzS5G5WgxNdcP2e0zA27d0siwMM8btpGYMAkTzVul4yOeePpj+81nLTk3LXM7x09B5f960KucGTz1Hwxj9OabOrC+x9uSByenpwPSusuMCOPzn0/T50xSYHP0+HAj8hmus4A6ziDH8hn5fOkbjgTMf39Y/pSYfHP8P+H8z8qiLAdW58hx9Pz4qFrnqRz06R6j++lIQQQOvmf74/rXGuDjPTpz+UVAxngn+/TmotVcKpM54xA/X+/OmS3QHqdQO+BJwCPXqhEn5nNO0GkuXlUWlmANzMQEXBEs3uj9a0faXYnehBYW2piTlpYkKQCzEjFVeu7P1lpVW/vNobYEghSJ528cnNUpJnLK1Ils623pvDuGqO4t3ZB+zKZUiAfE+dwO0iYqn1nar3d25vACu1AIRVW4xVVAjA3GKhtv8APg4jpH0+NQlsGAODOB02GY6fHrTJaRU0qVKgzFXZrlKgDorsU2umgBVbaAI1q9ja4TcGkwQCJULHPqT0qqFW/Y2gN1bu1huCQq7gCxPSPL+dNJvoaV9B/tB2c2k1So4IG5bi9ZRgCMjE46VO2uQY2uI/d+Hp6VZe2ZW7bs5uG6GUbmA27AhkSF5nbis4QoMF7nUcUndm0HKNplqnaCfhuSfTHI5x6UjrkPCXeAPd9OTVfbCHnvzPkKkS0vlqCf79aRez/n9Bf2tfw3f9H8aab4/A8/5fhxnmmbRgbNSfiR/Oum0CDtsagnz3RB9McUBsyK69wnwq0R1QH6ZpC0UiLbgmSTtt5HSJBjrUw7PZuLF7/Wf/AK1KvZDsY+z3Bj71x4+EhaVEOS+w7Qdt7iLZtlCR7zFckCM8xWh0Xa+At0B0PBlSRjMEEg/D6daxNzsonnTMPXvX+mVorQaq6hRGtqtsYk7SwxjxMKmUS4zjLiZbdv8AsgGXvdGfXaJg/DqD6etYPVo9slHG1pMieAYEY+Hwr0vs7UlYa06mYHv2ijRM+EEcTk8gmg/aTRNdRrty1b2uyEBXysK6Dx8wd0keainFmcsUk+DzsdnP5D6iom0jj7prT3uxdVII0t1Rx7pJn1rv+zNWJ/8A1r8RBOwg/IUrkY0zL/ZX/C30rh0zfhb6Gr/Uaa+gzbvAdN1t/wD680xL9xcFLh/4D+sUtp+hclF9nb8LfQ04aV/wN9DWlGsESVafgf4ipE7WTGQs5zzU+WX/ACFlF2O4tXUe7ZFxAcq6uRz0Cssn0JivULvtfowFTUDTOgkmyunQwdkrtvW42nhQRkHdPE1j/wDbdsY8JEk8jPHSp11th8tHGeDHnIqfO0+YhsS9u6UWdRf0zszKvulv95tIDIXXADiYOOhqv01+FA+2bP3PFj0/3Zqyt39Kx3MqndJLNJJPUkg8mnW7Gic4NsgngG4p+GD/AHFXL5afaZs82ypgtm/bLLu1bsseIDvMn0Pd1Mb2mkxfv/u5vY9DitJ2Zo+yJAuad5/d1N0/lvBrT9ney/ZFzxW9OD/nvaiZ+Bu1cc0ZdErVnmPeacc6jUHnjvpn/UKiGosSCL+qIn3ZeCByCS9e12/Y7s8caGyfU7mn6tU9v2b0S+7otKD/APyX+Iq7Y3qvZ5K/bmjEA6RyV96b4AI+d01V6jX6RiD3Cxzt71D14Jk171b7PsjjT2B8LSfyqdbaji3aH/Av8qLZP7fR4Ld19gOdmhQ+ED9mRt+I8HNRaUS0DRPBnnd8siwa+gxcI4j5KKcb7fiNLkLXo8DsnU2w3daG7LOGaVvtBGJA7tQMdKM7VZu4ZdlzoQGW4Dz5Rk17f3jfiNcOepqWjWOTVHlQ9sXIAi2G9SSPgIB8qm0ntkSASicCcsDuPA2kcAVghsPPTP8AIg0Vct7ugPm0nnoTmBWHnn7OQ3j+2SkEG0esZHHAIPnXB7Z249158vD5Y5HnisLauZGxWAOJIMEAgmVBx+VOt3xyCw55EROJEnNHnyL7Eb5vbFN0JaJwOQp56yOIFNb2ys8tY+9AxbJjEk+XP61irIZmhWY8A+7HnHA5Hr1rqZ/acCAPuhj0LRnnH0pPPl9gbW57TWIk6ZSJH3UMD94ASKda7a0bEbtGgUmZNm2YH4jiYrFgHbInccknwjnHx/rQ9vdncy/GTKgc7c/qKn9Tk9oDfm92USZ02m8//DpnP+Uf2a5PY5502k4n/ciY68DBE9awVvUXJ99WGJ8HEH4g/SpzeJmQc/dj4zJmRj1q18qf2kM3Y7N7FPGn0/MeE3Bk8QQRT9Pp+yLbFrZRWAkkXb8fTfFYEXfxhBgbY9epg+Riivs4GYtmIwJmfMg9B6VL+TJ/6od0eh2e2tEW2pe2tE/fH1JEA+hozR9sBwGt30cHo4g8xwQG6eVeY3yXBJ28kmBHPQ5pwcmSA3HOMkDoOnxpfq/waLJ7PWLfa68NtJ/cYH8qKXVqcSwPqpH514z3zLt2qu4EeJt0gdSpHXipR2rdU+DU3LbnMbtyzxBV5/SrXyU+yt4Ps9nweo+tLZXlun9vb1lZvaW1dgZNrcpnqTll/ShL/wDjN+DSJ8WvOfyVK6IyjLpiZ65t9aRivFbv+MOqPuWNOPit5o/5xNCan/FXtFvca0n+XTp/8y1VQU/RWNqQybiIjqZz+9B/hiiNLqYALgNJwQWgHmDkelA/a2yTJABALcQScBRiBRNrWC2Vlg5PKhTuEqMEt7w9a46MaCLWrXcSQwETI2kgwc5PBxg0wEkoHTY0gEkyIOcqBgCOQaG+2DeFdIAxtwMebkLkj19KkD7WncW/FGcQYMjMnyFTQUJrvkADwQQQIjwvMZngedFraA2glQPeKoplOkbmkTAmOc9KEF3dugsTtEy0BvQZ4EYpveqGBViCPEDAJDCIPy86VRCg5rJIJBUj7scNHQdT8TXFUiN0SOThhgVFdus499JgcW1iBmRydx6nrTmvFCAreI9dpgdCDiPh5RUSSb4EdugLyIHmTJM5+QqS0QR4XiT7pMkETyPI+YpaW0dwkgIRBBQMxDdGJPQA56eVQrZTDbWAEiCwmeCfhNLSkA+6eJPvHBCz8eOKkdhHvc8wBM5EjE5+lDpZYfhE/iLY+k/T1qQkcgZ4Ph8vXmpSpDCO+Ey2Qw8WPdPoeDTbN1G5LEdDJGPQEA0G7Mdu2QIndBgfzrphyGkxJ3RAxiTBzScbBIsUvj1yY25PHWoyifdEEjDeR+ETQi6/ZnaxkdJMAzBxx/Sidyynuk53L4g24GFAMf0yKfjEOG5AYAbA6x8cHmaCvdlLc5tbefEpEiPMTT3vAAQOJ3HEEnj/ADCfKulmBAMEnMiYM+nNCTj0FsrtT2BcibO1gR1MY/nTtL7K6257lpD5+JasyCcyRAyYH5L1qbQaq5aabVwrnyPJx1xPpW0c8l2arLJdmXLkh5J58/SpdIf2c/D/AKa7Sq2R9BQUeLA4J+cc0Bo7rArBIz0J8xSpUAW/aqgOsCMnj4UNoxNwz+AfwpUqiQE1gTfsA8ePHT6VMOH+B/6jSpVMu0SHuP2F74IfnJpWLhNx5JMKIknGOlKlTfQCA8Seok+pzk0DcclZJJJHJ+dcpVH0wHdnOdj5PvEfKTioNcJ3z5UqVBUemd3EW8H738qH3HfyeW/Wu0qBEq+8v+b+IqftgxeuKMANgdOB0pUqYiPTnclrdnHX/M1WKHxf8TfpXKVJgz//2Q=="/>
          <p:cNvSpPr>
            <a:spLocks noChangeAspect="1" noChangeArrowheads="1"/>
          </p:cNvSpPr>
          <p:nvPr/>
        </p:nvSpPr>
        <p:spPr bwMode="auto">
          <a:xfrm>
            <a:off x="1739900" y="-3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48" name="AutoShape 6" descr="data:image/jpeg;base64,/9j/4AAQSkZJRgABAQAAAQABAAD/2wCEAAkGBxQTEhQUEhQVFhUXFxwYGBYXFxYgGBoXGhgaGBcXFxcdHCggHB0lGxgYITEhJikrLi4uFx8zODMsNygtLisBCgoKDg0OGhAQGywkHyUsLCwsLywsLCwsLCwsLCwsLCwsLCwsLCwsLCwsLCwsNywsLCwsLCwsNywsLCwsLCw3LP/AABEIAOIAoAMBIgACEQEDEQH/xAAcAAABBQEBAQAAAAAAAAAAAAAEAAIDBQYBBwj/xABEEAACAQMDAQUFBQYDBgYDAAABAhEAAyEEEjFBBRMiUWEGMnGBkRRCUqGxI2LB0eHwB3KSFTOCorLxNENTg8LSFiRz/8QAGAEAAwEBAAAAAAAAAAAAAAAAAAECAwT/xAAnEQACAgICAgIBBAMAAAAAAAAAAQIRAxIhMRNRBEFhFCLw8TJCUv/aAAwDAQACEQMRAD8A9mC09RXdtPAoAS0+mgU6gBV2uV2gDhpUqVADaaRUlcigCIio2WpytNK0AQFaYVogpTSlAEBWmFaIKU1koAFYU01OyUxloAgNKpClc20AW4Fdiuk1W+0PbC6Wy11hMRiYycDNFAWVKvP7Ptlqr3/h7KtIJXLMAIjMDJDESMTWs7IfUMitqAttsSimR7uZJ9fLyq3BpWxJlrUd65tiepA+tPoLtLtK1Z7rvXC95cFtJnxOQSFEdcH6VAw0V2uCu0AcpV2lQByuRTqVADCtc21JXKAIytNKVNSigAcpUZSittcKUABlKaUowpTClAGc1fbgCXlW4HuoAVTaQCx4AE+Lzj4Vk/aLtj7W+ltsls3FLIV3ncXIURIEKpaDOePSs0e3WVmYMpIcXF3iSrDgqTxzHqBR3Y2stPqF+y2mS9cJ3MLoFtCUYHu1gbgztMHgAxWiasrs2/sjb1KXwm633DW++2iy4ALtO0OWw8HIz0rbqKpexu1EKW7e8O8FGKSV3WoW54iPMirlXqZu2JoG7V1XdWbjxJVSQByT0A+dY4PqYAvo77WDqzK3hJ4IYDBAx861Pb2iN21sDFRuUtAmVDAlfnWE/wAQ+2dbp7wGlRrdlUDNdVCVLtOGYiABA+tVB0Zzhtwajsnt9nvi24ADTGM7hnOeINaUVQex/aB1OlsahxDOkkSSAeCV+MVfKamdWOCpDqVcmlUlHaVKlQAqVKlQAq5XaVAHKUV2lQA0iltrtKgD5W0lxhtZyOYg5M8ww6D16UZ9nZNoYbGHi8jsOVg8jGfnVHqmJUggKwk7kmGEkjr04x5Zo+ys/hb3ZiemPlipplp1wajS9uu3dp3ndBDIcZI8W9icZ8R4+HFeg+yntfevllZbK7YLN4h4AH3OxLGD4fI814v3iSY64IbkEGZiRn0NW1m9avNZtatYtW5m4shsjbnpCnJjpTi2N0z1/tr2wsrdtiw/fMwyiFiCpnaRHWRBWJg9IyP232tqjc22UtKgQKVvswBZveV125AHBBzPSM4//Du3YTW21t3RuIPdlsEqPuxiXYDMeRx5etsfMVcVa5MpPV8GM9pO0Rp9HZGkupNhlkKy+6FIGJzBIxWOu6+73pO7JG4FGMeLJI6x1wcVuv8AEMRprbKFBS+rZRWB8LYKkgHMTzXlyG6jnbaDEuSSu0pgSFAX3QJaQOgrDKk5UVBujS9le1mosuh717wnKEQDiDMn8/OvT/Zztn7Rb3N3YbBi3cDiDkSRwfSvIPtykd66tastdufs5JKRbQHYAssC23k9SOlXfsOLtq3day5c71DG33WxoAI3B/Ere+IA8qqEaG6Z65NdrF9n+0fcpsKm4Au+Uuq5UMRKuTGwiTANXOg7b3rvdragsAFk7geCHBiDPFWKi6qi/wDzHRSw+0W5UkHJiRjmIrFf4ne27bm0GiYm4cX7q57pWMBFj77THpXlvZ/sd9pe4NPC7LgQTuBJIxBj4Dnk1cY2L8n1Dp76uoZGDKRIZSCCPQipK88/wMWOzFBJ397c3hiSQQ22M8YA4r0Opap0AqVKmXLgUSSAOMmkA+lVbp+3NO4ZlvJCEhiWAiOTnp60XptWlwbrbq481YEfUGgD5GbabY2nM5E8gn7p9Kfuhm7xNnHw+QFBXRmVDQMbSCDn5xTRcJOd04JHqB5fxpAWm7eZDbpxujPWTVhbRo44GevNVWgVgTAJkE48uk/Q/SrtLLDJ2g9QGU/oeKqFXyU06G277IyuhKsp3Kw5B8xV1Z9uO0VII1bn/Mts/wDxqpS6DjaDMZHIED5Zrl+0Bx6g+hBPpW0ZxlxRm4NItO2va/V6u2trUOm1XDg21KNIBGSDEZ8qpbN5kMqzA5Eg9DM/qfrS20ttaax9E2w7s/ta5aACkMoIYK4DKDDCVB4988enlTU7SuBp3H4AkZAI6ehI+dCqKdtqXjhLtBu10H2u2XXeVkb43ZB445HPSfQV3/apJyW+J6DjEdc81X7KW2s38XGyllmXidr2m1Kat94ZO5U2h/5uwHe7GOcWwPnUHZPbb6a5cNtbT7mVvEHOVH3SGH51V1zbVrGkqQ/JfaNX7Eds6lHdtOoYvdu3WVvc2khmC53BvFA/716x7P8AtVY1VvcpKkEKytghiCY/I/SvAEWCDwR16/KitLrrlpt1u46N5qxoeJP7I25Pdu2+3hbUG0yvtb9oFBfYnUkKZB8h1rHe0Xb/ANqK2ru21auH9m0FjvBZSxIIRgvhbHHrWB0fa1xLguhyWlSZ+/tO4ByMsPzyfOjNabWotWrdoWbIXdus3GYWssW3AsIgS0IDxipeJ0DkxvYd9n1F42SQy23YuRuZ1aN+9PPHHrV57J6pluNcS9Zsd1tLlyCrqysWVQu2cxjniOtVWq0ps6xHtt3am0WF0Bu7usFhykAwhkCP3ulEeyXY1zUXr9h9yd2yqwUL+yEnwtJyI454GetZpc0L8nkavckjOesDMZz1p1pipDHw5jdBic9fOmaJUnxRBEZAxP3vWKs/stsbrYYtJG1vugdSR1MHis26Nkh1i5Jh46gifEBHMj1zVih06qy2yGkGVBgLmAc8zzTdLZ7sggKyR7pjpPX481dfa7L82G6j7h9fIVMWzXSXoqwwjwkQPh+ldLHz/WrNk0p/8r6IP4N51C2k0ZkSwjmA4gfKtlkXoyljmBA0qNtdj2XhbTXGdvdXc4Jj3oLDpUY7Gt8HUlWEgq1y3II5BkedX5ET42Df3zTxRg7DYjwahG/0E/8AK9JvZ/UjhkPxRv4MaryxJ0YIJ86VEXuzb68i3PTxMv6iohotQPetCP3Xn48gU/LENGNiuxTWt3hzYuf8h/iDUTXmHNu6P/bY/pNNTi/sVMnBNOB9KGOsUcyP8yuP1Wl9vt/+on+ofzp7IKYSGp4ehxeWJLKB5yIplu+1zFkA+dxh4B8B979KTmkFNlha7RaxLLca0SCsoSGaegAy3wqwXtrW3kZDca1bY+LaAL1ySTtZ190eI4GfWqtUtWDudme7Hxf6cKPypo1N27j/AHa8QpyR+838BArGeSzaGG2YlGAyAScj0iPrV52Z2fu8XCgwVPvHAMzQ/ZqEmQwVIO5mAwvxzya0vYeouIt24qXHKsFZiga0iFW2k7lLAk5EeVYvkItJhGp7IW1Zs3e9DLdJAXgqR4SJ4jcRQllYJXp8s/n8KK7Lsai6bS3CQovhYNowpMlwAw8LTLRx4POKm9oU7vV37abNlu4VUccRJ58z5064s6cWTZ0DKF9Rn9eOf51DrtVbsWzdbJPhVZGT0/jT2LEnjJjlh6etM9pNHZ1S2LdktbuAk/tHG1sAELjmRPwJoirZWWTjEy1vtxw6uLrqy8FcAfAeVTabt8oxLP3isfErDOeSD50M/ZoQMGaJO0llMiCDIHkfOhX0i7W2uGA8RIB44jNXRy7tOzdtpwQrKQUYblPpUZtjz+lS9lW7f2JGN3c/PdgZEtEAzTRdEZDQekH4z1is2jshJNWR77qibb7TEZk4nkZwfWprV+6AP2tw45LT0z0ovQdlNqVc22RdhUHvN6iXnZEKRnaave2OyGuOrWRpwBbAZVuIJcAlztMEjinTJbhtRmG7QvD7/wCSkfSKGPbl7ObZiObY8/Q0Pc7SWLhlcRGTJ3DmkbOWj6fOmkQ4xb4J27fujlLLDH/qA/XdH5Uxu3QxhtOkR0Y+XqpqBtM7Bilt7kQD3asxHXMAxwaJ9ouyBZvhLXesndq5d1OCyyQTAGKdIlxVlNrtbaLK/c7QJkeEyD1GBkfxozTdoPcEW/AoGIHiPz4FBsBwYO6QPrUvYAhfhIpAoLai30uhgTE/r/WrFEgeUefnVtb0Fm1Zs3tU7Bb6lrdu3yyqyhgWjEbl8veFZj2o7vaLhtblmUBIG0GGWTOcEYEzU62a7pJ0Y7TX85zECCJkA4x/KrfszUi0VNxHa0XXeFKjcEYMEkiJwRBORPrVJp7QkGZBxjjPmeRWg0HaTrZFgMNm7vPetiCF5DEeZM58qukcaND2BqRc1mkI7897rLl0pCgFmG87QGjbn064pvbmpW5qtSwMg37nmMd5GRHmKH9ntVd01+yT3rrom3unhEAp3eJUxHnnB+dDHddusAG7xyX2rBaWLXG4OceQ86bXBrj4dhKnk+voRO/09aX+xjqiFUgbCOjfeLZMKfwmqpNQxYFSI9AerHpNXGg1oFrULkl7YA2h/CQW5MeHLjNJRLlNtPgFuexWoEA3tODCna7lWiCxMMnECgrns5c06agXTaJ+z7l7twRhwPLnPFV/aOnQ3LDX2uC3Co7AhnAWN22RzkxNXI7i4+sOkRVs3LItWwZB7zwE4PB/KrOanZ3sIA2beefX97ymiXGOowf+n4GhOzla1ZRXHiEjDKc7pxyOKSXmyCrDoCY8iOhwOOfWokdcZpJJmy9j7KumrVkF0d5pTtLfgu3c48twq89nezVt6jcllrZ7q6CcwQURuo/dJ+tZH2e1ttVvi+QNzWCoZ0ElbpZiJPQZrT+z3aGmW8P2iL+zuLLXre0SpA5cDmqrg5sr/eeWX1gXVnICwIkGDAyPn+VG3LPiYgATn8/6ig78h70K0FegHnjrk/CiWuZBBIkCfCf3PT4/SoZ0p2y37E1jWLGse3cNo7tKQ6TMC9tceoi4MetWfsH2zf1A11q/qDe26R4UgiG3KufPr/Zqh0Wta3a1JR2QhLZLbCYi9bJwRHSr32C1T3NVqLfehydNfCkoBkPAkgScAU10YZP8jA3r3gQnMQeesCp+zLhG5RiCYwP760Bc746YXiE7rf3e7rv2bwIn8NFaC8NzQRIafz/pSfRpFpyPSdQd/ZmiuO4C27l1CSoLKocsSgCkzFofSs+6EqttnBUDaSyrkrC8c9D+VaPsJe/7Ga1utqe9YDvCAvNvJ3GIAuNnpNZnU3lSNr2r52qxdTKBsnYCBBIkg9PCKH0Tj4mzAaS+FPBI6ielXOhuW/GAA+8bSGJU5IPSJyPTmqG0mf7/AFoq0AIj+nzzTIj1yai12xcFx7oIDsyngBRtB8O0n3YG3b1HxqOxrGW6byKouTbKTkIVaYAPSAF+E1T29TjOcRzkc8Hkc0XaviZnyEGB58HbB+dFmtxJWsqWlbexSxKrM7VNyQs+ggfKptHeW2t5Sp/aW9gYcqRcQk59BFDWLmRA8sRn3vIimg+mIJ5/eXyosulVE+pvjE8ftTJ2n7uMHE5q59nb3dDUPAdDcFu6qxKI9sQ0A53Mqx62yJyKzuoUwDj3bpz6Kv8AOp9F2qdLfuXCodCdl22T4XtkLKyODmQRwQD6U0yJcOzTaPtMCz3bSGO/OCBuW0BiYM7COJEyKWk7SU2hbdS21GKMAsh2OUJAypG0nqCo8zQXayHTvbC/tLd0g2bnS5bbIbnpBBXoR6imJcOOT0x8vT8qVmyjF3QTe2taVSDIuOTjO1lthfEBnKtgcUTq71l9p7s7t43qEKhkUDIP3SRKnpKg9TVYGJxt5E5/oP0p10mBgfL5/u/0pbFa/kO1dxIGwg+8SQm0DxNtAGPux8J5MUPp2t+Lft3bf2ZadoeRlvSAc8TFQM+Ig8Rz5R9f4Uw3vQ9D73x/ufypNhoqO27NrZekoH3Js3EDwlbu/bOee74zgVKe77sG27Wr6qASrPLy2dscMBgrxEHzoffnP6j+fxrt28Cc/I/9jT2FoZ7tbRLvLJO3bJEyFbc5ZPMARwYNaHT27TG/7gYAG2Z8LMSIUAE5g9SYqlZil/cjFScz8SeZkEZ60dav2rqjeEsXCJ3D/cMdp5WCbZIHKyMcL1ZzJU3QLeuMQN2dskSOCeong+GmW9ZEhoPPkcZGPpU/aOkNvwsNs5UysMPHlGBhl9VxkVF2f2c9+SsBAUD3XlbSbyQpZ4wDn6Gk+S7SM6j/AD/Snrc/pUPemmh6KOeyxS5jJjI/Spbd8ESeBkf086qS9SJqCBilQrLpL4MA+nP86lL5xwMfWCR8MVRLe6f38qkOrOADHxooezLp7oYdT4XECcyB1HwobXOWN2MyR+gweKF0+v2zPX04Hx9an74lbhHigZJiBPGOpxzS5G5WgxNdcP2e0zA27d0siwMM8btpGYMAkTzVul4yOeePpj+81nLTk3LXM7x09B5f960KucGTz1Hwxj9OabOrC+x9uSByenpwPSusuMCOPzn0/T50xSYHP0+HAj8hmus4A6ziDH8hn5fOkbjgTMf39Y/pSYfHP8P+H8z8qiLAdW58hx9Pz4qFrnqRz06R6j++lIQQQOvmf74/rXGuDjPTpz+UVAxngn+/TmotVcKpM54xA/X+/OmS3QHqdQO+BJwCPXqhEn5nNO0GkuXlUWlmANzMQEXBEs3uj9a0faXYnehBYW2piTlpYkKQCzEjFVeu7P1lpVW/vNobYEghSJ528cnNUpJnLK1Ils623pvDuGqO4t3ZB+zKZUiAfE+dwO0iYqn1nar3d25vACu1AIRVW4xVVAjA3GKhtv8APg4jpH0+NQlsGAODOB02GY6fHrTJaRU0qVKgzFXZrlKgDorsU2umgBVbaAI1q9ja4TcGkwQCJULHPqT0qqFW/Y2gN1bu1huCQq7gCxPSPL+dNJvoaV9B/tB2c2k1So4IG5bi9ZRgCMjE46VO2uQY2uI/d+Hp6VZe2ZW7bs5uG6GUbmA27AhkSF5nbis4QoMF7nUcUndm0HKNplqnaCfhuSfTHI5x6UjrkPCXeAPd9OTVfbCHnvzPkKkS0vlqCf79aRez/n9Bf2tfw3f9H8aab4/A8/5fhxnmmbRgbNSfiR/Oum0CDtsagnz3RB9McUBsyK69wnwq0R1QH6ZpC0UiLbgmSTtt5HSJBjrUw7PZuLF7/Wf/AK1KvZDsY+z3Bj71x4+EhaVEOS+w7Qdt7iLZtlCR7zFckCM8xWh0Xa+At0B0PBlSRjMEEg/D6daxNzsonnTMPXvX+mVorQaq6hRGtqtsYk7SwxjxMKmUS4zjLiZbdv8AsgGXvdGfXaJg/DqD6etYPVo9slHG1pMieAYEY+Hwr0vs7UlYa06mYHv2ijRM+EEcTk8gmg/aTRNdRrty1b2uyEBXysK6Dx8wd0keainFmcsUk+DzsdnP5D6iom0jj7prT3uxdVII0t1Rx7pJn1rv+zNWJ/8A1r8RBOwg/IUrkY0zL/ZX/C30rh0zfhb6Gr/Uaa+gzbvAdN1t/wD680xL9xcFLh/4D+sUtp+hclF9nb8LfQ04aV/wN9DWlGsESVafgf4ipE7WTGQs5zzU+WX/ACFlF2O4tXUe7ZFxAcq6uRz0Cssn0JivULvtfowFTUDTOgkmyunQwdkrtvW42nhQRkHdPE1j/wDbdsY8JEk8jPHSp11th8tHGeDHnIqfO0+YhsS9u6UWdRf0zszKvulv95tIDIXXADiYOOhqv01+FA+2bP3PFj0/3Zqyt39Kx3MqndJLNJJPUkg8mnW7Gic4NsgngG4p+GD/AHFXL5afaZs82ypgtm/bLLu1bsseIDvMn0Pd1Mb2mkxfv/u5vY9DitJ2Zo+yJAuad5/d1N0/lvBrT9ney/ZFzxW9OD/nvaiZ+Bu1cc0ZdErVnmPeacc6jUHnjvpn/UKiGosSCL+qIn3ZeCByCS9e12/Y7s8caGyfU7mn6tU9v2b0S+7otKD/APyX+Iq7Y3qvZ5K/bmjEA6RyV96b4AI+d01V6jX6RiD3Cxzt71D14Jk171b7PsjjT2B8LSfyqdbaji3aH/Av8qLZP7fR4Ld19gOdmhQ+ED9mRt+I8HNRaUS0DRPBnnd8siwa+gxcI4j5KKcb7fiNLkLXo8DsnU2w3daG7LOGaVvtBGJA7tQMdKM7VZu4ZdlzoQGW4Dz5Rk17f3jfiNcOepqWjWOTVHlQ9sXIAi2G9SSPgIB8qm0ntkSASicCcsDuPA2kcAVghsPPTP8AIg0Vct7ugPm0nnoTmBWHnn7OQ3j+2SkEG0esZHHAIPnXB7Z249158vD5Y5HnisLauZGxWAOJIMEAgmVBx+VOt3xyCw55EROJEnNHnyL7Eb5vbFN0JaJwOQp56yOIFNb2ys8tY+9AxbJjEk+XP61irIZmhWY8A+7HnHA5Hr1rqZ/acCAPuhj0LRnnH0pPPl9gbW57TWIk6ZSJH3UMD94ASKda7a0bEbtGgUmZNm2YH4jiYrFgHbInccknwjnHx/rQ9vdncy/GTKgc7c/qKn9Tk9oDfm92USZ02m8//DpnP+Uf2a5PY5502k4n/ciY68DBE9awVvUXJ99WGJ8HEH4g/SpzeJmQc/dj4zJmRj1q18qf2kM3Y7N7FPGn0/MeE3Bk8QQRT9Pp+yLbFrZRWAkkXb8fTfFYEXfxhBgbY9epg+Riivs4GYtmIwJmfMg9B6VL+TJ/6od0eh2e2tEW2pe2tE/fH1JEA+hozR9sBwGt30cHo4g8xwQG6eVeY3yXBJ28kmBHPQ5pwcmSA3HOMkDoOnxpfq/waLJ7PWLfa68NtJ/cYH8qKXVqcSwPqpH514z3zLt2qu4EeJt0gdSpHXipR2rdU+DU3LbnMbtyzxBV5/SrXyU+yt4Ps9nweo+tLZXlun9vb1lZvaW1dgZNrcpnqTll/ShL/wDjN+DSJ8WvOfyVK6IyjLpiZ65t9aRivFbv+MOqPuWNOPit5o/5xNCan/FXtFvca0n+XTp/8y1VQU/RWNqQybiIjqZz+9B/hiiNLqYALgNJwQWgHmDkelA/a2yTJABALcQScBRiBRNrWC2Vlg5PKhTuEqMEt7w9a46MaCLWrXcSQwETI2kgwc5PBxg0wEkoHTY0gEkyIOcqBgCOQaG+2DeFdIAxtwMebkLkj19KkD7WncW/FGcQYMjMnyFTQUJrvkADwQQQIjwvMZngedFraA2glQPeKoplOkbmkTAmOc9KEF3dugsTtEy0BvQZ4EYpveqGBViCPEDAJDCIPy86VRCg5rJIJBUj7scNHQdT8TXFUiN0SOThhgVFdus499JgcW1iBmRydx6nrTmvFCAreI9dpgdCDiPh5RUSSb4EdugLyIHmTJM5+QqS0QR4XiT7pMkETyPI+YpaW0dwkgIRBBQMxDdGJPQA56eVQrZTDbWAEiCwmeCfhNLSkA+6eJPvHBCz8eOKkdhHvc8wBM5EjE5+lDpZYfhE/iLY+k/T1qQkcgZ4Ph8vXmpSpDCO+Ey2Qw8WPdPoeDTbN1G5LEdDJGPQEA0G7Mdu2QIndBgfzrphyGkxJ3RAxiTBzScbBIsUvj1yY25PHWoyifdEEjDeR+ETQi6/ZnaxkdJMAzBxx/Sidyynuk53L4g24GFAMf0yKfjEOG5AYAbA6x8cHmaCvdlLc5tbefEpEiPMTT3vAAQOJ3HEEnj/ADCfKulmBAMEnMiYM+nNCTj0FsrtT2BcibO1gR1MY/nTtL7K6257lpD5+JasyCcyRAyYH5L1qbQaq5aabVwrnyPJx1xPpW0c8l2arLJdmXLkh5J58/SpdIf2c/D/AKa7Sq2R9BQUeLA4J+cc0Bo7rArBIz0J8xSpUAW/aqgOsCMnj4UNoxNwz+AfwpUqiQE1gTfsA8ePHT6VMOH+B/6jSpVMu0SHuP2F74IfnJpWLhNx5JMKIknGOlKlTfQCA8Seok+pzk0DcclZJJJHJ+dcpVH0wHdnOdj5PvEfKTioNcJ3z5UqVBUemd3EW8H738qH3HfyeW/Wu0qBEq+8v+b+IqftgxeuKMANgdOB0pUqYiPTnclrdnHX/M1WKHxf8TfpXKVJgz//2Q=="/>
          <p:cNvSpPr>
            <a:spLocks noChangeAspect="1" noChangeArrowheads="1"/>
          </p:cNvSpPr>
          <p:nvPr/>
        </p:nvSpPr>
        <p:spPr bwMode="auto">
          <a:xfrm>
            <a:off x="1892300" y="14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92300" y="1913372"/>
            <a:ext cx="8242300" cy="34470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Northern Rockies/Pacific Coast (MT, WA, AK), 5 teams: Dave </a:t>
            </a:r>
            <a:r>
              <a:rPr lang="en-US" sz="2000" dirty="0" err="1"/>
              <a:t>Micklos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San Francisco Bay (CA), 3 teams: Bruce Nash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Great Basin (NV, UT), 3 teams: Catherine Zhang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Sonoran (AZ), 3 teams: Jeffry </a:t>
            </a:r>
            <a:r>
              <a:rPr lang="en-US" sz="2000" dirty="0" err="1"/>
              <a:t>Petraca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Texas, Puerto Rico, 3 teams: Shawn Dash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Ozarks (AR, MO), 4 teams: Cristina Fernandez-Marco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Great Lakes (NY, IL, IN, MI), 5 teams: Allison </a:t>
            </a:r>
            <a:r>
              <a:rPr lang="en-US" sz="2000" dirty="0" err="1"/>
              <a:t>Mayle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Northern Coastal Plain (NY, NJ, MA, RI), 6 teams: Sharon </a:t>
            </a:r>
            <a:r>
              <a:rPr lang="en-US" sz="2000" dirty="0" err="1"/>
              <a:t>Pepenella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Southern Piedmont and </a:t>
            </a:r>
            <a:r>
              <a:rPr lang="en-US" sz="2000" dirty="0" err="1"/>
              <a:t>Appalacia</a:t>
            </a:r>
            <a:r>
              <a:rPr lang="en-US" sz="2000" dirty="0"/>
              <a:t> (MD, WV, NC, GA), 4 teams: Louise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endParaRPr lang="en-US" dirty="0"/>
          </a:p>
        </p:txBody>
      </p:sp>
      <p:sp>
        <p:nvSpPr>
          <p:cNvPr id="82950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34400" y="6492876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4B26A04-BB3C-BA40-82ED-1A9AEC0451B4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130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6"/>
          <p:cNvSpPr>
            <a:spLocks noChangeArrowheads="1"/>
          </p:cNvSpPr>
          <p:nvPr/>
        </p:nvSpPr>
        <p:spPr bwMode="auto">
          <a:xfrm>
            <a:off x="1600200" y="532473"/>
            <a:ext cx="9067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2"/>
                </a:solidFill>
                <a:latin typeface="+mj-lt"/>
              </a:rPr>
              <a:t>(Bio)Geographical Regions</a:t>
            </a:r>
          </a:p>
          <a:p>
            <a:pPr algn="ctr">
              <a:defRPr/>
            </a:pPr>
            <a:r>
              <a:rPr lang="en-US" sz="2800" dirty="0">
                <a:solidFill>
                  <a:schemeClr val="tx2"/>
                </a:solidFill>
                <a:latin typeface="+mj-lt"/>
              </a:rPr>
              <a:t>Break-out Rooms</a:t>
            </a:r>
          </a:p>
        </p:txBody>
      </p:sp>
      <p:sp>
        <p:nvSpPr>
          <p:cNvPr id="82946" name="AutoShape 2" descr="data:image/jpeg;base64,/9j/4AAQSkZJRgABAQAAAQABAAD/2wCEAAkGBxQTEhQUEhQVFhUXFxwYGBYXFxYgGBoXGhgaGBcXFxcdHCggHB0lGxgYITEhJikrLi4uFx8zODMsNygtLisBCgoKDg0OGhAQGywkHyUsLCwsLywsLCwsLCwsLCwsLCwsLCwsLCwsLCwsLCwsNywsLCwsLCwsNywsLCwsLCw3LP/AABEIAOIAoAMBIgACEQEDEQH/xAAcAAABBQEBAQAAAAAAAAAAAAAEAAIDBQYBBwj/xABEEAACAQMDAQUFBQYDBgYDAAABAhEAAyEEEjFBBRMiUWEGMnGBkRRCUqGxI2LB0eHwB3KSFTOCorLxNENTg8LSFiRz/8QAGAEAAwEBAAAAAAAAAAAAAAAAAAECAwT/xAAnEQACAgICAgIBBAMAAAAAAAAAAQIRAxIhMRNRBEFhFCLw8TJCUv/aAAwDAQACEQMRAD8A9mC09RXdtPAoAS0+mgU6gBV2uV2gDhpUqVADaaRUlcigCIio2WpytNK0AQFaYVogpTSlAEBWmFaIKU1koAFYU01OyUxloAgNKpClc20AW4Fdiuk1W+0PbC6Wy11hMRiYycDNFAWVKvP7Ptlqr3/h7KtIJXLMAIjMDJDESMTWs7IfUMitqAttsSimR7uZJ9fLyq3BpWxJlrUd65tiepA+tPoLtLtK1Z7rvXC95cFtJnxOQSFEdcH6VAw0V2uCu0AcpV2lQByuRTqVADCtc21JXKAIytNKVNSigAcpUZSittcKUABlKaUowpTClAGc1fbgCXlW4HuoAVTaQCx4AE+Lzj4Vk/aLtj7W+ltsls3FLIV3ncXIURIEKpaDOePSs0e3WVmYMpIcXF3iSrDgqTxzHqBR3Y2stPqF+y2mS9cJ3MLoFtCUYHu1gbgztMHgAxWiasrs2/sjb1KXwm633DW++2iy4ALtO0OWw8HIz0rbqKpexu1EKW7e8O8FGKSV3WoW54iPMirlXqZu2JoG7V1XdWbjxJVSQByT0A+dY4PqYAvo77WDqzK3hJ4IYDBAx861Pb2iN21sDFRuUtAmVDAlfnWE/wAQ+2dbp7wGlRrdlUDNdVCVLtOGYiABA+tVB0Zzhtwajsnt9nvi24ADTGM7hnOeINaUVQex/aB1OlsahxDOkkSSAeCV+MVfKamdWOCpDqVcmlUlHaVKlQAqVKlQAq5XaVAHKUV2lQA0iltrtKgD5W0lxhtZyOYg5M8ww6D16UZ9nZNoYbGHi8jsOVg8jGfnVHqmJUggKwk7kmGEkjr04x5Zo+ys/hb3ZiemPlipplp1wajS9uu3dp3ndBDIcZI8W9icZ8R4+HFeg+yntfevllZbK7YLN4h4AH3OxLGD4fI814v3iSY64IbkEGZiRn0NW1m9avNZtatYtW5m4shsjbnpCnJjpTi2N0z1/tr2wsrdtiw/fMwyiFiCpnaRHWRBWJg9IyP232tqjc22UtKgQKVvswBZveV125AHBBzPSM4//Du3YTW21t3RuIPdlsEqPuxiXYDMeRx5etsfMVcVa5MpPV8GM9pO0Rp9HZGkupNhlkKy+6FIGJzBIxWOu6+73pO7JG4FGMeLJI6x1wcVuv8AEMRprbKFBS+rZRWB8LYKkgHMTzXlyG6jnbaDEuSSu0pgSFAX3QJaQOgrDKk5UVBujS9le1mosuh717wnKEQDiDMn8/OvT/Zztn7Rb3N3YbBi3cDiDkSRwfSvIPtykd66tastdufs5JKRbQHYAssC23k9SOlXfsOLtq3day5c71DG33WxoAI3B/Ere+IA8qqEaG6Z65NdrF9n+0fcpsKm4Au+Uuq5UMRKuTGwiTANXOg7b3rvdragsAFk7geCHBiDPFWKi6qi/wDzHRSw+0W5UkHJiRjmIrFf4ne27bm0GiYm4cX7q57pWMBFj77THpXlvZ/sd9pe4NPC7LgQTuBJIxBj4Dnk1cY2L8n1Dp76uoZGDKRIZSCCPQipK88/wMWOzFBJ397c3hiSQQ22M8YA4r0Opap0AqVKmXLgUSSAOMmkA+lVbp+3NO4ZlvJCEhiWAiOTnp60XptWlwbrbq481YEfUGgD5GbabY2nM5E8gn7p9Kfuhm7xNnHw+QFBXRmVDQMbSCDn5xTRcJOd04JHqB5fxpAWm7eZDbpxujPWTVhbRo44GevNVWgVgTAJkE48uk/Q/SrtLLDJ2g9QGU/oeKqFXyU06G277IyuhKsp3Kw5B8xV1Z9uO0VII1bn/Mts/wDxqpS6DjaDMZHIED5Zrl+0Bx6g+hBPpW0ZxlxRm4NItO2va/V6u2trUOm1XDg21KNIBGSDEZ8qpbN5kMqzA5Eg9DM/qfrS20ttaax9E2w7s/ta5aACkMoIYK4DKDDCVB4988enlTU7SuBp3H4AkZAI6ehI+dCqKdtqXjhLtBu10H2u2XXeVkb43ZB445HPSfQV3/apJyW+J6DjEdc81X7KW2s38XGyllmXidr2m1Kat94ZO5U2h/5uwHe7GOcWwPnUHZPbb6a5cNtbT7mVvEHOVH3SGH51V1zbVrGkqQ/JfaNX7Eds6lHdtOoYvdu3WVvc2khmC53BvFA/716x7P8AtVY1VvcpKkEKytghiCY/I/SvAEWCDwR16/KitLrrlpt1u46N5qxoeJP7I25Pdu2+3hbUG0yvtb9oFBfYnUkKZB8h1rHe0Xb/ANqK2ru21auH9m0FjvBZSxIIRgvhbHHrWB0fa1xLguhyWlSZ+/tO4ByMsPzyfOjNabWotWrdoWbIXdus3GYWssW3AsIgS0IDxipeJ0DkxvYd9n1F42SQy23YuRuZ1aN+9PPHHrV57J6pluNcS9Zsd1tLlyCrqysWVQu2cxjniOtVWq0ps6xHtt3am0WF0Bu7usFhykAwhkCP3ulEeyXY1zUXr9h9yd2yqwUL+yEnwtJyI454GetZpc0L8nkavckjOesDMZz1p1pipDHw5jdBic9fOmaJUnxRBEZAxP3vWKs/stsbrYYtJG1vugdSR1MHis26Nkh1i5Jh46gifEBHMj1zVih06qy2yGkGVBgLmAc8zzTdLZ7sggKyR7pjpPX481dfa7L82G6j7h9fIVMWzXSXoqwwjwkQPh+ldLHz/WrNk0p/8r6IP4N51C2k0ZkSwjmA4gfKtlkXoyljmBA0qNtdj2XhbTXGdvdXc4Jj3oLDpUY7Gt8HUlWEgq1y3II5BkedX5ET42Df3zTxRg7DYjwahG/0E/8AK9JvZ/UjhkPxRv4MaryxJ0YIJ86VEXuzb68i3PTxMv6iohotQPetCP3Xn48gU/LENGNiuxTWt3hzYuf8h/iDUTXmHNu6P/bY/pNNTi/sVMnBNOB9KGOsUcyP8yuP1Wl9vt/+on+ofzp7IKYSGp4ehxeWJLKB5yIplu+1zFkA+dxh4B8B979KTmkFNlha7RaxLLca0SCsoSGaegAy3wqwXtrW3kZDca1bY+LaAL1ySTtZ190eI4GfWqtUtWDudme7Hxf6cKPypo1N27j/AHa8QpyR+838BArGeSzaGG2YlGAyAScj0iPrV52Z2fu8XCgwVPvHAMzQ/ZqEmQwVIO5mAwvxzya0vYeouIt24qXHKsFZiga0iFW2k7lLAk5EeVYvkItJhGp7IW1Zs3e9DLdJAXgqR4SJ4jcRQllYJXp8s/n8KK7Lsai6bS3CQovhYNowpMlwAw8LTLRx4POKm9oU7vV37abNlu4VUccRJ58z5064s6cWTZ0DKF9Rn9eOf51DrtVbsWzdbJPhVZGT0/jT2LEnjJjlh6etM9pNHZ1S2LdktbuAk/tHG1sAELjmRPwJoirZWWTjEy1vtxw6uLrqy8FcAfAeVTabt8oxLP3isfErDOeSD50M/ZoQMGaJO0llMiCDIHkfOhX0i7W2uGA8RIB44jNXRy7tOzdtpwQrKQUYblPpUZtjz+lS9lW7f2JGN3c/PdgZEtEAzTRdEZDQekH4z1is2jshJNWR77qibb7TEZk4nkZwfWprV+6AP2tw45LT0z0ovQdlNqVc22RdhUHvN6iXnZEKRnaave2OyGuOrWRpwBbAZVuIJcAlztMEjinTJbhtRmG7QvD7/wCSkfSKGPbl7ObZiObY8/Q0Pc7SWLhlcRGTJ3DmkbOWj6fOmkQ4xb4J27fujlLLDH/qA/XdH5Uxu3QxhtOkR0Y+XqpqBtM7Bilt7kQD3asxHXMAxwaJ9ouyBZvhLXesndq5d1OCyyQTAGKdIlxVlNrtbaLK/c7QJkeEyD1GBkfxozTdoPcEW/AoGIHiPz4FBsBwYO6QPrUvYAhfhIpAoLai30uhgTE/r/WrFEgeUefnVtb0Fm1Zs3tU7Bb6lrdu3yyqyhgWjEbl8veFZj2o7vaLhtblmUBIG0GGWTOcEYEzU62a7pJ0Y7TX85zECCJkA4x/KrfszUi0VNxHa0XXeFKjcEYMEkiJwRBORPrVJp7QkGZBxjjPmeRWg0HaTrZFgMNm7vPetiCF5DEeZM58qukcaND2BqRc1mkI7897rLl0pCgFmG87QGjbn064pvbmpW5qtSwMg37nmMd5GRHmKH9ntVd01+yT3rrom3unhEAp3eJUxHnnB+dDHddusAG7xyX2rBaWLXG4OceQ86bXBrj4dhKnk+voRO/09aX+xjqiFUgbCOjfeLZMKfwmqpNQxYFSI9AerHpNXGg1oFrULkl7YA2h/CQW5MeHLjNJRLlNtPgFuexWoEA3tODCna7lWiCxMMnECgrns5c06agXTaJ+z7l7twRhwPLnPFV/aOnQ3LDX2uC3Co7AhnAWN22RzkxNXI7i4+sOkRVs3LItWwZB7zwE4PB/KrOanZ3sIA2beefX97ymiXGOowf+n4GhOzla1ZRXHiEjDKc7pxyOKSXmyCrDoCY8iOhwOOfWokdcZpJJmy9j7KumrVkF0d5pTtLfgu3c48twq89nezVt6jcllrZ7q6CcwQURuo/dJ+tZH2e1ttVvi+QNzWCoZ0ElbpZiJPQZrT+z3aGmW8P2iL+zuLLXre0SpA5cDmqrg5sr/eeWX1gXVnICwIkGDAyPn+VG3LPiYgATn8/6ig78h70K0FegHnjrk/CiWuZBBIkCfCf3PT4/SoZ0p2y37E1jWLGse3cNo7tKQ6TMC9tceoi4MetWfsH2zf1A11q/qDe26R4UgiG3KufPr/Zqh0Wta3a1JR2QhLZLbCYi9bJwRHSr32C1T3NVqLfehydNfCkoBkPAkgScAU10YZP8jA3r3gQnMQeesCp+zLhG5RiCYwP760Bc746YXiE7rf3e7rv2bwIn8NFaC8NzQRIafz/pSfRpFpyPSdQd/ZmiuO4C27l1CSoLKocsSgCkzFofSs+6EqttnBUDaSyrkrC8c9D+VaPsJe/7Ga1utqe9YDvCAvNvJ3GIAuNnpNZnU3lSNr2r52qxdTKBsnYCBBIkg9PCKH0Tj4mzAaS+FPBI6ielXOhuW/GAA+8bSGJU5IPSJyPTmqG0mf7/AFoq0AIj+nzzTIj1yai12xcFx7oIDsyngBRtB8O0n3YG3b1HxqOxrGW6byKouTbKTkIVaYAPSAF+E1T29TjOcRzkc8Hkc0XaviZnyEGB58HbB+dFmtxJWsqWlbexSxKrM7VNyQs+ggfKptHeW2t5Sp/aW9gYcqRcQk59BFDWLmRA8sRn3vIimg+mIJ5/eXyosulVE+pvjE8ftTJ2n7uMHE5q59nb3dDUPAdDcFu6qxKI9sQ0A53Mqx62yJyKzuoUwDj3bpz6Kv8AOp9F2qdLfuXCodCdl22T4XtkLKyODmQRwQD6U0yJcOzTaPtMCz3bSGO/OCBuW0BiYM7COJEyKWk7SU2hbdS21GKMAsh2OUJAypG0nqCo8zQXayHTvbC/tLd0g2bnS5bbIbnpBBXoR6imJcOOT0x8vT8qVmyjF3QTe2taVSDIuOTjO1lthfEBnKtgcUTq71l9p7s7t43qEKhkUDIP3SRKnpKg9TVYGJxt5E5/oP0p10mBgfL5/u/0pbFa/kO1dxIGwg+8SQm0DxNtAGPux8J5MUPp2t+Lft3bf2ZadoeRlvSAc8TFQM+Ig8Rz5R9f4Uw3vQ9D73x/ufypNhoqO27NrZekoH3Js3EDwlbu/bOee74zgVKe77sG27Wr6qASrPLy2dscMBgrxEHzoffnP6j+fxrt28Cc/I/9jT2FoZ7tbRLvLJO3bJEyFbc5ZPMARwYNaHT27TG/7gYAG2Z8LMSIUAE5g9SYqlZil/cjFScz8SeZkEZ60dav2rqjeEsXCJ3D/cMdp5WCbZIHKyMcL1ZzJU3QLeuMQN2dskSOCeong+GmW9ZEhoPPkcZGPpU/aOkNvwsNs5UysMPHlGBhl9VxkVF2f2c9+SsBAUD3XlbSbyQpZ4wDn6Gk+S7SM6j/AD/Snrc/pUPemmh6KOeyxS5jJjI/Spbd8ESeBkf086qS9SJqCBilQrLpL4MA+nP86lL5xwMfWCR8MVRLe6f38qkOrOADHxooezLp7oYdT4XECcyB1HwobXOWN2MyR+gweKF0+v2zPX04Hx9an74lbhHigZJiBPGOpxzS5G5WgxNdcP2e0zA27d0siwMM8btpGYMAkTzVul4yOeePpj+81nLTk3LXM7x09B5f960KucGTz1Hwxj9OabOrC+x9uSByenpwPSusuMCOPzn0/T50xSYHP0+HAj8hmus4A6ziDH8hn5fOkbjgTMf39Y/pSYfHP8P+H8z8qiLAdW58hx9Pz4qFrnqRz06R6j++lIQQQOvmf74/rXGuDjPTpz+UVAxngn+/TmotVcKpM54xA/X+/OmS3QHqdQO+BJwCPXqhEn5nNO0GkuXlUWlmANzMQEXBEs3uj9a0faXYnehBYW2piTlpYkKQCzEjFVeu7P1lpVW/vNobYEghSJ528cnNUpJnLK1Ils623pvDuGqO4t3ZB+zKZUiAfE+dwO0iYqn1nar3d25vACu1AIRVW4xVVAjA3GKhtv8APg4jpH0+NQlsGAODOB02GY6fHrTJaRU0qVKgzFXZrlKgDorsU2umgBVbaAI1q9ja4TcGkwQCJULHPqT0qqFW/Y2gN1bu1huCQq7gCxPSPL+dNJvoaV9B/tB2c2k1So4IG5bi9ZRgCMjE46VO2uQY2uI/d+Hp6VZe2ZW7bs5uG6GUbmA27AhkSF5nbis4QoMF7nUcUndm0HKNplqnaCfhuSfTHI5x6UjrkPCXeAPd9OTVfbCHnvzPkKkS0vlqCf79aRez/n9Bf2tfw3f9H8aab4/A8/5fhxnmmbRgbNSfiR/Oum0CDtsagnz3RB9McUBsyK69wnwq0R1QH6ZpC0UiLbgmSTtt5HSJBjrUw7PZuLF7/Wf/AK1KvZDsY+z3Bj71x4+EhaVEOS+w7Qdt7iLZtlCR7zFckCM8xWh0Xa+At0B0PBlSRjMEEg/D6daxNzsonnTMPXvX+mVorQaq6hRGtqtsYk7SwxjxMKmUS4zjLiZbdv8AsgGXvdGfXaJg/DqD6etYPVo9slHG1pMieAYEY+Hwr0vs7UlYa06mYHv2ijRM+EEcTk8gmg/aTRNdRrty1b2uyEBXysK6Dx8wd0keainFmcsUk+DzsdnP5D6iom0jj7prT3uxdVII0t1Rx7pJn1rv+zNWJ/8A1r8RBOwg/IUrkY0zL/ZX/C30rh0zfhb6Gr/Uaa+gzbvAdN1t/wD680xL9xcFLh/4D+sUtp+hclF9nb8LfQ04aV/wN9DWlGsESVafgf4ipE7WTGQs5zzU+WX/ACFlF2O4tXUe7ZFxAcq6uRz0Cssn0JivULvtfowFTUDTOgkmyunQwdkrtvW42nhQRkHdPE1j/wDbdsY8JEk8jPHSp11th8tHGeDHnIqfO0+YhsS9u6UWdRf0zszKvulv95tIDIXXADiYOOhqv01+FA+2bP3PFj0/3Zqyt39Kx3MqndJLNJJPUkg8mnW7Gic4NsgngG4p+GD/AHFXL5afaZs82ypgtm/bLLu1bsseIDvMn0Pd1Mb2mkxfv/u5vY9DitJ2Zo+yJAuad5/d1N0/lvBrT9ney/ZFzxW9OD/nvaiZ+Bu1cc0ZdErVnmPeacc6jUHnjvpn/UKiGosSCL+qIn3ZeCByCS9e12/Y7s8caGyfU7mn6tU9v2b0S+7otKD/APyX+Iq7Y3qvZ5K/bmjEA6RyV96b4AI+d01V6jX6RiD3Cxzt71D14Jk171b7PsjjT2B8LSfyqdbaji3aH/Av8qLZP7fR4Ld19gOdmhQ+ED9mRt+I8HNRaUS0DRPBnnd8siwa+gxcI4j5KKcb7fiNLkLXo8DsnU2w3daG7LOGaVvtBGJA7tQMdKM7VZu4ZdlzoQGW4Dz5Rk17f3jfiNcOepqWjWOTVHlQ9sXIAi2G9SSPgIB8qm0ntkSASicCcsDuPA2kcAVghsPPTP8AIg0Vct7ugPm0nnoTmBWHnn7OQ3j+2SkEG0esZHHAIPnXB7Z249158vD5Y5HnisLauZGxWAOJIMEAgmVBx+VOt3xyCw55EROJEnNHnyL7Eb5vbFN0JaJwOQp56yOIFNb2ys8tY+9AxbJjEk+XP61irIZmhWY8A+7HnHA5Hr1rqZ/acCAPuhj0LRnnH0pPPl9gbW57TWIk6ZSJH3UMD94ASKda7a0bEbtGgUmZNm2YH4jiYrFgHbInccknwjnHx/rQ9vdncy/GTKgc7c/qKn9Tk9oDfm92USZ02m8//DpnP+Uf2a5PY5502k4n/ciY68DBE9awVvUXJ99WGJ8HEH4g/SpzeJmQc/dj4zJmRj1q18qf2kM3Y7N7FPGn0/MeE3Bk8QQRT9Pp+yLbFrZRWAkkXb8fTfFYEXfxhBgbY9epg+Riivs4GYtmIwJmfMg9B6VL+TJ/6od0eh2e2tEW2pe2tE/fH1JEA+hozR9sBwGt30cHo4g8xwQG6eVeY3yXBJ28kmBHPQ5pwcmSA3HOMkDoOnxpfq/waLJ7PWLfa68NtJ/cYH8qKXVqcSwPqpH514z3zLt2qu4EeJt0gdSpHXipR2rdU+DU3LbnMbtyzxBV5/SrXyU+yt4Ps9nweo+tLZXlun9vb1lZvaW1dgZNrcpnqTll/ShL/wDjN+DSJ8WvOfyVK6IyjLpiZ65t9aRivFbv+MOqPuWNOPit5o/5xNCan/FXtFvca0n+XTp/8y1VQU/RWNqQybiIjqZz+9B/hiiNLqYALgNJwQWgHmDkelA/a2yTJABALcQScBRiBRNrWC2Vlg5PKhTuEqMEt7w9a46MaCLWrXcSQwETI2kgwc5PBxg0wEkoHTY0gEkyIOcqBgCOQaG+2DeFdIAxtwMebkLkj19KkD7WncW/FGcQYMjMnyFTQUJrvkADwQQQIjwvMZngedFraA2glQPeKoplOkbmkTAmOc9KEF3dugsTtEy0BvQZ4EYpveqGBViCPEDAJDCIPy86VRCg5rJIJBUj7scNHQdT8TXFUiN0SOThhgVFdus499JgcW1iBmRydx6nrTmvFCAreI9dpgdCDiPh5RUSSb4EdugLyIHmTJM5+QqS0QR4XiT7pMkETyPI+YpaW0dwkgIRBBQMxDdGJPQA56eVQrZTDbWAEiCwmeCfhNLSkA+6eJPvHBCz8eOKkdhHvc8wBM5EjE5+lDpZYfhE/iLY+k/T1qQkcgZ4Ph8vXmpSpDCO+Ey2Qw8WPdPoeDTbN1G5LEdDJGPQEA0G7Mdu2QIndBgfzrphyGkxJ3RAxiTBzScbBIsUvj1yY25PHWoyifdEEjDeR+ETQi6/ZnaxkdJMAzBxx/Sidyynuk53L4g24GFAMf0yKfjEOG5AYAbA6x8cHmaCvdlLc5tbefEpEiPMTT3vAAQOJ3HEEnj/ADCfKulmBAMEnMiYM+nNCTj0FsrtT2BcibO1gR1MY/nTtL7K6257lpD5+JasyCcyRAyYH5L1qbQaq5aabVwrnyPJx1xPpW0c8l2arLJdmXLkh5J58/SpdIf2c/D/AKa7Sq2R9BQUeLA4J+cc0Bo7rArBIz0J8xSpUAW/aqgOsCMnj4UNoxNwz+AfwpUqiQE1gTfsA8ePHT6VMOH+B/6jSpVMu0SHuP2F74IfnJpWLhNx5JMKIknGOlKlTfQCA8Seok+pzk0DcclZJJJHJ+dcpVH0wHdnOdj5PvEfKTioNcJ3z5UqVBUemd3EW8H738qH3HfyeW/Wu0qBEq+8v+b+IqftgxeuKMANgdOB0pUqYiPTnclrdnHX/M1WKHxf8TfpXKVJgz//2Q=="/>
          <p:cNvSpPr>
            <a:spLocks noChangeAspect="1" noChangeArrowheads="1"/>
          </p:cNvSpPr>
          <p:nvPr/>
        </p:nvSpPr>
        <p:spPr bwMode="auto">
          <a:xfrm>
            <a:off x="1587500" y="-155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47" name="AutoShape 4" descr="data:image/jpeg;base64,/9j/4AAQSkZJRgABAQAAAQABAAD/2wCEAAkGBxQTEhQUEhQVFhUXFxwYGBYXFxYgGBoXGhgaGBcXFxcdHCggHB0lGxgYITEhJikrLi4uFx8zODMsNygtLisBCgoKDg0OGhAQGywkHyUsLCwsLywsLCwsLCwsLCwsLCwsLCwsLCwsLCwsLCwsNywsLCwsLCwsNywsLCwsLCw3LP/AABEIAOIAoAMBIgACEQEDEQH/xAAcAAABBQEBAQAAAAAAAAAAAAAEAAIDBQYBBwj/xABEEAACAQMDAQUFBQYDBgYDAAABAhEAAyEEEjFBBRMiUWEGMnGBkRRCUqGxI2LB0eHwB3KSFTOCorLxNENTg8LSFiRz/8QAGAEAAwEBAAAAAAAAAAAAAAAAAAECAwT/xAAnEQACAgICAgIBBAMAAAAAAAAAAQIRAxIhMRNRBEFhFCLw8TJCUv/aAAwDAQACEQMRAD8A9mC09RXdtPAoAS0+mgU6gBV2uV2gDhpUqVADaaRUlcigCIio2WpytNK0AQFaYVogpTSlAEBWmFaIKU1koAFYU01OyUxloAgNKpClc20AW4Fdiuk1W+0PbC6Wy11hMRiYycDNFAWVKvP7Ptlqr3/h7KtIJXLMAIjMDJDESMTWs7IfUMitqAttsSimR7uZJ9fLyq3BpWxJlrUd65tiepA+tPoLtLtK1Z7rvXC95cFtJnxOQSFEdcH6VAw0V2uCu0AcpV2lQByuRTqVADCtc21JXKAIytNKVNSigAcpUZSittcKUABlKaUowpTClAGc1fbgCXlW4HuoAVTaQCx4AE+Lzj4Vk/aLtj7W+ltsls3FLIV3ncXIURIEKpaDOePSs0e3WVmYMpIcXF3iSrDgqTxzHqBR3Y2stPqF+y2mS9cJ3MLoFtCUYHu1gbgztMHgAxWiasrs2/sjb1KXwm633DW++2iy4ALtO0OWw8HIz0rbqKpexu1EKW7e8O8FGKSV3WoW54iPMirlXqZu2JoG7V1XdWbjxJVSQByT0A+dY4PqYAvo77WDqzK3hJ4IYDBAx861Pb2iN21sDFRuUtAmVDAlfnWE/wAQ+2dbp7wGlRrdlUDNdVCVLtOGYiABA+tVB0Zzhtwajsnt9nvi24ADTGM7hnOeINaUVQex/aB1OlsahxDOkkSSAeCV+MVfKamdWOCpDqVcmlUlHaVKlQAqVKlQAq5XaVAHKUV2lQA0iltrtKgD5W0lxhtZyOYg5M8ww6D16UZ9nZNoYbGHi8jsOVg8jGfnVHqmJUggKwk7kmGEkjr04x5Zo+ys/hb3ZiemPlipplp1wajS9uu3dp3ndBDIcZI8W9icZ8R4+HFeg+yntfevllZbK7YLN4h4AH3OxLGD4fI814v3iSY64IbkEGZiRn0NW1m9avNZtatYtW5m4shsjbnpCnJjpTi2N0z1/tr2wsrdtiw/fMwyiFiCpnaRHWRBWJg9IyP232tqjc22UtKgQKVvswBZveV125AHBBzPSM4//Du3YTW21t3RuIPdlsEqPuxiXYDMeRx5etsfMVcVa5MpPV8GM9pO0Rp9HZGkupNhlkKy+6FIGJzBIxWOu6+73pO7JG4FGMeLJI6x1wcVuv8AEMRprbKFBS+rZRWB8LYKkgHMTzXlyG6jnbaDEuSSu0pgSFAX3QJaQOgrDKk5UVBujS9le1mosuh717wnKEQDiDMn8/OvT/Zztn7Rb3N3YbBi3cDiDkSRwfSvIPtykd66tastdufs5JKRbQHYAssC23k9SOlXfsOLtq3day5c71DG33WxoAI3B/Ere+IA8qqEaG6Z65NdrF9n+0fcpsKm4Au+Uuq5UMRKuTGwiTANXOg7b3rvdragsAFk7geCHBiDPFWKi6qi/wDzHRSw+0W5UkHJiRjmIrFf4ne27bm0GiYm4cX7q57pWMBFj77THpXlvZ/sd9pe4NPC7LgQTuBJIxBj4Dnk1cY2L8n1Dp76uoZGDKRIZSCCPQipK88/wMWOzFBJ397c3hiSQQ22M8YA4r0Opap0AqVKmXLgUSSAOMmkA+lVbp+3NO4ZlvJCEhiWAiOTnp60XptWlwbrbq481YEfUGgD5GbabY2nM5E8gn7p9Kfuhm7xNnHw+QFBXRmVDQMbSCDn5xTRcJOd04JHqB5fxpAWm7eZDbpxujPWTVhbRo44GevNVWgVgTAJkE48uk/Q/SrtLLDJ2g9QGU/oeKqFXyU06G277IyuhKsp3Kw5B8xV1Z9uO0VII1bn/Mts/wDxqpS6DjaDMZHIED5Zrl+0Bx6g+hBPpW0ZxlxRm4NItO2va/V6u2trUOm1XDg21KNIBGSDEZ8qpbN5kMqzA5Eg9DM/qfrS20ttaax9E2w7s/ta5aACkMoIYK4DKDDCVB4988enlTU7SuBp3H4AkZAI6ehI+dCqKdtqXjhLtBu10H2u2XXeVkb43ZB445HPSfQV3/apJyW+J6DjEdc81X7KW2s38XGyllmXidr2m1Kat94ZO5U2h/5uwHe7GOcWwPnUHZPbb6a5cNtbT7mVvEHOVH3SGH51V1zbVrGkqQ/JfaNX7Eds6lHdtOoYvdu3WVvc2khmC53BvFA/716x7P8AtVY1VvcpKkEKytghiCY/I/SvAEWCDwR16/KitLrrlpt1u46N5qxoeJP7I25Pdu2+3hbUG0yvtb9oFBfYnUkKZB8h1rHe0Xb/ANqK2ru21auH9m0FjvBZSxIIRgvhbHHrWB0fa1xLguhyWlSZ+/tO4ByMsPzyfOjNabWotWrdoWbIXdus3GYWssW3AsIgS0IDxipeJ0DkxvYd9n1F42SQy23YuRuZ1aN+9PPHHrV57J6pluNcS9Zsd1tLlyCrqysWVQu2cxjniOtVWq0ps6xHtt3am0WF0Bu7usFhykAwhkCP3ulEeyXY1zUXr9h9yd2yqwUL+yEnwtJyI454GetZpc0L8nkavckjOesDMZz1p1pipDHw5jdBic9fOmaJUnxRBEZAxP3vWKs/stsbrYYtJG1vugdSR1MHis26Nkh1i5Jh46gifEBHMj1zVih06qy2yGkGVBgLmAc8zzTdLZ7sggKyR7pjpPX481dfa7L82G6j7h9fIVMWzXSXoqwwjwkQPh+ldLHz/WrNk0p/8r6IP4N51C2k0ZkSwjmA4gfKtlkXoyljmBA0qNtdj2XhbTXGdvdXc4Jj3oLDpUY7Gt8HUlWEgq1y3II5BkedX5ET42Df3zTxRg7DYjwahG/0E/8AK9JvZ/UjhkPxRv4MaryxJ0YIJ86VEXuzb68i3PTxMv6iohotQPetCP3Xn48gU/LENGNiuxTWt3hzYuf8h/iDUTXmHNu6P/bY/pNNTi/sVMnBNOB9KGOsUcyP8yuP1Wl9vt/+on+ofzp7IKYSGp4ehxeWJLKB5yIplu+1zFkA+dxh4B8B979KTmkFNlha7RaxLLca0SCsoSGaegAy3wqwXtrW3kZDca1bY+LaAL1ySTtZ190eI4GfWqtUtWDudme7Hxf6cKPypo1N27j/AHa8QpyR+838BArGeSzaGG2YlGAyAScj0iPrV52Z2fu8XCgwVPvHAMzQ/ZqEmQwVIO5mAwvxzya0vYeouIt24qXHKsFZiga0iFW2k7lLAk5EeVYvkItJhGp7IW1Zs3e9DLdJAXgqR4SJ4jcRQllYJXp8s/n8KK7Lsai6bS3CQovhYNowpMlwAw8LTLRx4POKm9oU7vV37abNlu4VUccRJ58z5064s6cWTZ0DKF9Rn9eOf51DrtVbsWzdbJPhVZGT0/jT2LEnjJjlh6etM9pNHZ1S2LdktbuAk/tHG1sAELjmRPwJoirZWWTjEy1vtxw6uLrqy8FcAfAeVTabt8oxLP3isfErDOeSD50M/ZoQMGaJO0llMiCDIHkfOhX0i7W2uGA8RIB44jNXRy7tOzdtpwQrKQUYblPpUZtjz+lS9lW7f2JGN3c/PdgZEtEAzTRdEZDQekH4z1is2jshJNWR77qibb7TEZk4nkZwfWprV+6AP2tw45LT0z0ovQdlNqVc22RdhUHvN6iXnZEKRnaave2OyGuOrWRpwBbAZVuIJcAlztMEjinTJbhtRmG7QvD7/wCSkfSKGPbl7ObZiObY8/Q0Pc7SWLhlcRGTJ3DmkbOWj6fOmkQ4xb4J27fujlLLDH/qA/XdH5Uxu3QxhtOkR0Y+XqpqBtM7Bilt7kQD3asxHXMAxwaJ9ouyBZvhLXesndq5d1OCyyQTAGKdIlxVlNrtbaLK/c7QJkeEyD1GBkfxozTdoPcEW/AoGIHiPz4FBsBwYO6QPrUvYAhfhIpAoLai30uhgTE/r/WrFEgeUefnVtb0Fm1Zs3tU7Bb6lrdu3yyqyhgWjEbl8veFZj2o7vaLhtblmUBIG0GGWTOcEYEzU62a7pJ0Y7TX85zECCJkA4x/KrfszUi0VNxHa0XXeFKjcEYMEkiJwRBORPrVJp7QkGZBxjjPmeRWg0HaTrZFgMNm7vPetiCF5DEeZM58qukcaND2BqRc1mkI7897rLl0pCgFmG87QGjbn064pvbmpW5qtSwMg37nmMd5GRHmKH9ntVd01+yT3rrom3unhEAp3eJUxHnnB+dDHddusAG7xyX2rBaWLXG4OceQ86bXBrj4dhKnk+voRO/09aX+xjqiFUgbCOjfeLZMKfwmqpNQxYFSI9AerHpNXGg1oFrULkl7YA2h/CQW5MeHLjNJRLlNtPgFuexWoEA3tODCna7lWiCxMMnECgrns5c06agXTaJ+z7l7twRhwPLnPFV/aOnQ3LDX2uC3Co7AhnAWN22RzkxNXI7i4+sOkRVs3LItWwZB7zwE4PB/KrOanZ3sIA2beefX97ymiXGOowf+n4GhOzla1ZRXHiEjDKc7pxyOKSXmyCrDoCY8iOhwOOfWokdcZpJJmy9j7KumrVkF0d5pTtLfgu3c48twq89nezVt6jcllrZ7q6CcwQURuo/dJ+tZH2e1ttVvi+QNzWCoZ0ElbpZiJPQZrT+z3aGmW8P2iL+zuLLXre0SpA5cDmqrg5sr/eeWX1gXVnICwIkGDAyPn+VG3LPiYgATn8/6ig78h70K0FegHnjrk/CiWuZBBIkCfCf3PT4/SoZ0p2y37E1jWLGse3cNo7tKQ6TMC9tceoi4MetWfsH2zf1A11q/qDe26R4UgiG3KufPr/Zqh0Wta3a1JR2QhLZLbCYi9bJwRHSr32C1T3NVqLfehydNfCkoBkPAkgScAU10YZP8jA3r3gQnMQeesCp+zLhG5RiCYwP760Bc746YXiE7rf3e7rv2bwIn8NFaC8NzQRIafz/pSfRpFpyPSdQd/ZmiuO4C27l1CSoLKocsSgCkzFofSs+6EqttnBUDaSyrkrC8c9D+VaPsJe/7Ga1utqe9YDvCAvNvJ3GIAuNnpNZnU3lSNr2r52qxdTKBsnYCBBIkg9PCKH0Tj4mzAaS+FPBI6ielXOhuW/GAA+8bSGJU5IPSJyPTmqG0mf7/AFoq0AIj+nzzTIj1yai12xcFx7oIDsyngBRtB8O0n3YG3b1HxqOxrGW6byKouTbKTkIVaYAPSAF+E1T29TjOcRzkc8Hkc0XaviZnyEGB58HbB+dFmtxJWsqWlbexSxKrM7VNyQs+ggfKptHeW2t5Sp/aW9gYcqRcQk59BFDWLmRA8sRn3vIimg+mIJ5/eXyosulVE+pvjE8ftTJ2n7uMHE5q59nb3dDUPAdDcFu6qxKI9sQ0A53Mqx62yJyKzuoUwDj3bpz6Kv8AOp9F2qdLfuXCodCdl22T4XtkLKyODmQRwQD6U0yJcOzTaPtMCz3bSGO/OCBuW0BiYM7COJEyKWk7SU2hbdS21GKMAsh2OUJAypG0nqCo8zQXayHTvbC/tLd0g2bnS5bbIbnpBBXoR6imJcOOT0x8vT8qVmyjF3QTe2taVSDIuOTjO1lthfEBnKtgcUTq71l9p7s7t43qEKhkUDIP3SRKnpKg9TVYGJxt5E5/oP0p10mBgfL5/u/0pbFa/kO1dxIGwg+8SQm0DxNtAGPux8J5MUPp2t+Lft3bf2ZadoeRlvSAc8TFQM+Ig8Rz5R9f4Uw3vQ9D73x/ufypNhoqO27NrZekoH3Js3EDwlbu/bOee74zgVKe77sG27Wr6qASrPLy2dscMBgrxEHzoffnP6j+fxrt28Cc/I/9jT2FoZ7tbRLvLJO3bJEyFbc5ZPMARwYNaHT27TG/7gYAG2Z8LMSIUAE5g9SYqlZil/cjFScz8SeZkEZ60dav2rqjeEsXCJ3D/cMdp5WCbZIHKyMcL1ZzJU3QLeuMQN2dskSOCeong+GmW9ZEhoPPkcZGPpU/aOkNvwsNs5UysMPHlGBhl9VxkVF2f2c9+SsBAUD3XlbSbyQpZ4wDn6Gk+S7SM6j/AD/Snrc/pUPemmh6KOeyxS5jJjI/Spbd8ESeBkf086qS9SJqCBilQrLpL4MA+nP86lL5xwMfWCR8MVRLe6f38qkOrOADHxooezLp7oYdT4XECcyB1HwobXOWN2MyR+gweKF0+v2zPX04Hx9an74lbhHigZJiBPGOpxzS5G5WgxNdcP2e0zA27d0siwMM8btpGYMAkTzVul4yOeePpj+81nLTk3LXM7x09B5f960KucGTz1Hwxj9OabOrC+x9uSByenpwPSusuMCOPzn0/T50xSYHP0+HAj8hmus4A6ziDH8hn5fOkbjgTMf39Y/pSYfHP8P+H8z8qiLAdW58hx9Pz4qFrnqRz06R6j++lIQQQOvmf74/rXGuDjPTpz+UVAxngn+/TmotVcKpM54xA/X+/OmS3QHqdQO+BJwCPXqhEn5nNO0GkuXlUWlmANzMQEXBEs3uj9a0faXYnehBYW2piTlpYkKQCzEjFVeu7P1lpVW/vNobYEghSJ528cnNUpJnLK1Ils623pvDuGqO4t3ZB+zKZUiAfE+dwO0iYqn1nar3d25vACu1AIRVW4xVVAjA3GKhtv8APg4jpH0+NQlsGAODOB02GY6fHrTJaRU0qVKgzFXZrlKgDorsU2umgBVbaAI1q9ja4TcGkwQCJULHPqT0qqFW/Y2gN1bu1huCQq7gCxPSPL+dNJvoaV9B/tB2c2k1So4IG5bi9ZRgCMjE46VO2uQY2uI/d+Hp6VZe2ZW7bs5uG6GUbmA27AhkSF5nbis4QoMF7nUcUndm0HKNplqnaCfhuSfTHI5x6UjrkPCXeAPd9OTVfbCHnvzPkKkS0vlqCf79aRez/n9Bf2tfw3f9H8aab4/A8/5fhxnmmbRgbNSfiR/Oum0CDtsagnz3RB9McUBsyK69wnwq0R1QH6ZpC0UiLbgmSTtt5HSJBjrUw7PZuLF7/Wf/AK1KvZDsY+z3Bj71x4+EhaVEOS+w7Qdt7iLZtlCR7zFckCM8xWh0Xa+At0B0PBlSRjMEEg/D6daxNzsonnTMPXvX+mVorQaq6hRGtqtsYk7SwxjxMKmUS4zjLiZbdv8AsgGXvdGfXaJg/DqD6etYPVo9slHG1pMieAYEY+Hwr0vs7UlYa06mYHv2ijRM+EEcTk8gmg/aTRNdRrty1b2uyEBXysK6Dx8wd0keainFmcsUk+DzsdnP5D6iom0jj7prT3uxdVII0t1Rx7pJn1rv+zNWJ/8A1r8RBOwg/IUrkY0zL/ZX/C30rh0zfhb6Gr/Uaa+gzbvAdN1t/wD680xL9xcFLh/4D+sUtp+hclF9nb8LfQ04aV/wN9DWlGsESVafgf4ipE7WTGQs5zzU+WX/ACFlF2O4tXUe7ZFxAcq6uRz0Cssn0JivULvtfowFTUDTOgkmyunQwdkrtvW42nhQRkHdPE1j/wDbdsY8JEk8jPHSp11th8tHGeDHnIqfO0+YhsS9u6UWdRf0zszKvulv95tIDIXXADiYOOhqv01+FA+2bP3PFj0/3Zqyt39Kx3MqndJLNJJPUkg8mnW7Gic4NsgngG4p+GD/AHFXL5afaZs82ypgtm/bLLu1bsseIDvMn0Pd1Mb2mkxfv/u5vY9DitJ2Zo+yJAuad5/d1N0/lvBrT9ney/ZFzxW9OD/nvaiZ+Bu1cc0ZdErVnmPeacc6jUHnjvpn/UKiGosSCL+qIn3ZeCByCS9e12/Y7s8caGyfU7mn6tU9v2b0S+7otKD/APyX+Iq7Y3qvZ5K/bmjEA6RyV96b4AI+d01V6jX6RiD3Cxzt71D14Jk171b7PsjjT2B8LSfyqdbaji3aH/Av8qLZP7fR4Ld19gOdmhQ+ED9mRt+I8HNRaUS0DRPBnnd8siwa+gxcI4j5KKcb7fiNLkLXo8DsnU2w3daG7LOGaVvtBGJA7tQMdKM7VZu4ZdlzoQGW4Dz5Rk17f3jfiNcOepqWjWOTVHlQ9sXIAi2G9SSPgIB8qm0ntkSASicCcsDuPA2kcAVghsPPTP8AIg0Vct7ugPm0nnoTmBWHnn7OQ3j+2SkEG0esZHHAIPnXB7Z249158vD5Y5HnisLauZGxWAOJIMEAgmVBx+VOt3xyCw55EROJEnNHnyL7Eb5vbFN0JaJwOQp56yOIFNb2ys8tY+9AxbJjEk+XP61irIZmhWY8A+7HnHA5Hr1rqZ/acCAPuhj0LRnnH0pPPl9gbW57TWIk6ZSJH3UMD94ASKda7a0bEbtGgUmZNm2YH4jiYrFgHbInccknwjnHx/rQ9vdncy/GTKgc7c/qKn9Tk9oDfm92USZ02m8//DpnP+Uf2a5PY5502k4n/ciY68DBE9awVvUXJ99WGJ8HEH4g/SpzeJmQc/dj4zJmRj1q18qf2kM3Y7N7FPGn0/MeE3Bk8QQRT9Pp+yLbFrZRWAkkXb8fTfFYEXfxhBgbY9epg+Riivs4GYtmIwJmfMg9B6VL+TJ/6od0eh2e2tEW2pe2tE/fH1JEA+hozR9sBwGt30cHo4g8xwQG6eVeY3yXBJ28kmBHPQ5pwcmSA3HOMkDoOnxpfq/waLJ7PWLfa68NtJ/cYH8qKXVqcSwPqpH514z3zLt2qu4EeJt0gdSpHXipR2rdU+DU3LbnMbtyzxBV5/SrXyU+yt4Ps9nweo+tLZXlun9vb1lZvaW1dgZNrcpnqTll/ShL/wDjN+DSJ8WvOfyVK6IyjLpiZ65t9aRivFbv+MOqPuWNOPit5o/5xNCan/FXtFvca0n+XTp/8y1VQU/RWNqQybiIjqZz+9B/hiiNLqYALgNJwQWgHmDkelA/a2yTJABALcQScBRiBRNrWC2Vlg5PKhTuEqMEt7w9a46MaCLWrXcSQwETI2kgwc5PBxg0wEkoHTY0gEkyIOcqBgCOQaG+2DeFdIAxtwMebkLkj19KkD7WncW/FGcQYMjMnyFTQUJrvkADwQQQIjwvMZngedFraA2glQPeKoplOkbmkTAmOc9KEF3dugsTtEy0BvQZ4EYpveqGBViCPEDAJDCIPy86VRCg5rJIJBUj7scNHQdT8TXFUiN0SOThhgVFdus499JgcW1iBmRydx6nrTmvFCAreI9dpgdCDiPh5RUSSb4EdugLyIHmTJM5+QqS0QR4XiT7pMkETyPI+YpaW0dwkgIRBBQMxDdGJPQA56eVQrZTDbWAEiCwmeCfhNLSkA+6eJPvHBCz8eOKkdhHvc8wBM5EjE5+lDpZYfhE/iLY+k/T1qQkcgZ4Ph8vXmpSpDCO+Ey2Qw8WPdPoeDTbN1G5LEdDJGPQEA0G7Mdu2QIndBgfzrphyGkxJ3RAxiTBzScbBIsUvj1yY25PHWoyifdEEjDeR+ETQi6/ZnaxkdJMAzBxx/Sidyynuk53L4g24GFAMf0yKfjEOG5AYAbA6x8cHmaCvdlLc5tbefEpEiPMTT3vAAQOJ3HEEnj/ADCfKulmBAMEnMiYM+nNCTj0FsrtT2BcibO1gR1MY/nTtL7K6257lpD5+JasyCcyRAyYH5L1qbQaq5aabVwrnyPJx1xPpW0c8l2arLJdmXLkh5J58/SpdIf2c/D/AKa7Sq2R9BQUeLA4J+cc0Bo7rArBIz0J8xSpUAW/aqgOsCMnj4UNoxNwz+AfwpUqiQE1gTfsA8ePHT6VMOH+B/6jSpVMu0SHuP2F74IfnJpWLhNx5JMKIknGOlKlTfQCA8Seok+pzk0DcclZJJJHJ+dcpVH0wHdnOdj5PvEfKTioNcJ3z5UqVBUemd3EW8H738qH3HfyeW/Wu0qBEq+8v+b+IqftgxeuKMANgdOB0pUqYiPTnclrdnHX/M1WKHxf8TfpXKVJgz//2Q=="/>
          <p:cNvSpPr>
            <a:spLocks noChangeAspect="1" noChangeArrowheads="1"/>
          </p:cNvSpPr>
          <p:nvPr/>
        </p:nvSpPr>
        <p:spPr bwMode="auto">
          <a:xfrm>
            <a:off x="1739900" y="-3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48" name="AutoShape 6" descr="data:image/jpeg;base64,/9j/4AAQSkZJRgABAQAAAQABAAD/2wCEAAkGBxQTEhQUEhQVFhUXFxwYGBYXFxYgGBoXGhgaGBcXFxcdHCggHB0lGxgYITEhJikrLi4uFx8zODMsNygtLisBCgoKDg0OGhAQGywkHyUsLCwsLywsLCwsLCwsLCwsLCwsLCwsLCwsLCwsLCwsNywsLCwsLCwsNywsLCwsLCw3LP/AABEIAOIAoAMBIgACEQEDEQH/xAAcAAABBQEBAQAAAAAAAAAAAAAEAAIDBQYBBwj/xABEEAACAQMDAQUFBQYDBgYDAAABAhEAAyEEEjFBBRMiUWEGMnGBkRRCUqGxI2LB0eHwB3KSFTOCorLxNENTg8LSFiRz/8QAGAEAAwEBAAAAAAAAAAAAAAAAAAECAwT/xAAnEQACAgICAgIBBAMAAAAAAAAAAQIRAxIhMRNRBEFhFCLw8TJCUv/aAAwDAQACEQMRAD8A9mC09RXdtPAoAS0+mgU6gBV2uV2gDhpUqVADaaRUlcigCIio2WpytNK0AQFaYVogpTSlAEBWmFaIKU1koAFYU01OyUxloAgNKpClc20AW4Fdiuk1W+0PbC6Wy11hMRiYycDNFAWVKvP7Ptlqr3/h7KtIJXLMAIjMDJDESMTWs7IfUMitqAttsSimR7uZJ9fLyq3BpWxJlrUd65tiepA+tPoLtLtK1Z7rvXC95cFtJnxOQSFEdcH6VAw0V2uCu0AcpV2lQByuRTqVADCtc21JXKAIytNKVNSigAcpUZSittcKUABlKaUowpTClAGc1fbgCXlW4HuoAVTaQCx4AE+Lzj4Vk/aLtj7W+ltsls3FLIV3ncXIURIEKpaDOePSs0e3WVmYMpIcXF3iSrDgqTxzHqBR3Y2stPqF+y2mS9cJ3MLoFtCUYHu1gbgztMHgAxWiasrs2/sjb1KXwm633DW++2iy4ALtO0OWw8HIz0rbqKpexu1EKW7e8O8FGKSV3WoW54iPMirlXqZu2JoG7V1XdWbjxJVSQByT0A+dY4PqYAvo77WDqzK3hJ4IYDBAx861Pb2iN21sDFRuUtAmVDAlfnWE/wAQ+2dbp7wGlRrdlUDNdVCVLtOGYiABA+tVB0Zzhtwajsnt9nvi24ADTGM7hnOeINaUVQex/aB1OlsahxDOkkSSAeCV+MVfKamdWOCpDqVcmlUlHaVKlQAqVKlQAq5XaVAHKUV2lQA0iltrtKgD5W0lxhtZyOYg5M8ww6D16UZ9nZNoYbGHi8jsOVg8jGfnVHqmJUggKwk7kmGEkjr04x5Zo+ys/hb3ZiemPlipplp1wajS9uu3dp3ndBDIcZI8W9icZ8R4+HFeg+yntfevllZbK7YLN4h4AH3OxLGD4fI814v3iSY64IbkEGZiRn0NW1m9avNZtatYtW5m4shsjbnpCnJjpTi2N0z1/tr2wsrdtiw/fMwyiFiCpnaRHWRBWJg9IyP232tqjc22UtKgQKVvswBZveV125AHBBzPSM4//Du3YTW21t3RuIPdlsEqPuxiXYDMeRx5etsfMVcVa5MpPV8GM9pO0Rp9HZGkupNhlkKy+6FIGJzBIxWOu6+73pO7JG4FGMeLJI6x1wcVuv8AEMRprbKFBS+rZRWB8LYKkgHMTzXlyG6jnbaDEuSSu0pgSFAX3QJaQOgrDKk5UVBujS9le1mosuh717wnKEQDiDMn8/OvT/Zztn7Rb3N3YbBi3cDiDkSRwfSvIPtykd66tastdufs5JKRbQHYAssC23k9SOlXfsOLtq3day5c71DG33WxoAI3B/Ere+IA8qqEaG6Z65NdrF9n+0fcpsKm4Au+Uuq5UMRKuTGwiTANXOg7b3rvdragsAFk7geCHBiDPFWKi6qi/wDzHRSw+0W5UkHJiRjmIrFf4ne27bm0GiYm4cX7q57pWMBFj77THpXlvZ/sd9pe4NPC7LgQTuBJIxBj4Dnk1cY2L8n1Dp76uoZGDKRIZSCCPQipK88/wMWOzFBJ397c3hiSQQ22M8YA4r0Opap0AqVKmXLgUSSAOMmkA+lVbp+3NO4ZlvJCEhiWAiOTnp60XptWlwbrbq481YEfUGgD5GbabY2nM5E8gn7p9Kfuhm7xNnHw+QFBXRmVDQMbSCDn5xTRcJOd04JHqB5fxpAWm7eZDbpxujPWTVhbRo44GevNVWgVgTAJkE48uk/Q/SrtLLDJ2g9QGU/oeKqFXyU06G277IyuhKsp3Kw5B8xV1Z9uO0VII1bn/Mts/wDxqpS6DjaDMZHIED5Zrl+0Bx6g+hBPpW0ZxlxRm4NItO2va/V6u2trUOm1XDg21KNIBGSDEZ8qpbN5kMqzA5Eg9DM/qfrS20ttaax9E2w7s/ta5aACkMoIYK4DKDDCVB4988enlTU7SuBp3H4AkZAI6ehI+dCqKdtqXjhLtBu10H2u2XXeVkb43ZB445HPSfQV3/apJyW+J6DjEdc81X7KW2s38XGyllmXidr2m1Kat94ZO5U2h/5uwHe7GOcWwPnUHZPbb6a5cNtbT7mVvEHOVH3SGH51V1zbVrGkqQ/JfaNX7Eds6lHdtOoYvdu3WVvc2khmC53BvFA/716x7P8AtVY1VvcpKkEKytghiCY/I/SvAEWCDwR16/KitLrrlpt1u46N5qxoeJP7I25Pdu2+3hbUG0yvtb9oFBfYnUkKZB8h1rHe0Xb/ANqK2ru21auH9m0FjvBZSxIIRgvhbHHrWB0fa1xLguhyWlSZ+/tO4ByMsPzyfOjNabWotWrdoWbIXdus3GYWssW3AsIgS0IDxipeJ0DkxvYd9n1F42SQy23YuRuZ1aN+9PPHHrV57J6pluNcS9Zsd1tLlyCrqysWVQu2cxjniOtVWq0ps6xHtt3am0WF0Bu7usFhykAwhkCP3ulEeyXY1zUXr9h9yd2yqwUL+yEnwtJyI454GetZpc0L8nkavckjOesDMZz1p1pipDHw5jdBic9fOmaJUnxRBEZAxP3vWKs/stsbrYYtJG1vugdSR1MHis26Nkh1i5Jh46gifEBHMj1zVih06qy2yGkGVBgLmAc8zzTdLZ7sggKyR7pjpPX481dfa7L82G6j7h9fIVMWzXSXoqwwjwkQPh+ldLHz/WrNk0p/8r6IP4N51C2k0ZkSwjmA4gfKtlkXoyljmBA0qNtdj2XhbTXGdvdXc4Jj3oLDpUY7Gt8HUlWEgq1y3II5BkedX5ET42Df3zTxRg7DYjwahG/0E/8AK9JvZ/UjhkPxRv4MaryxJ0YIJ86VEXuzb68i3PTxMv6iohotQPetCP3Xn48gU/LENGNiuxTWt3hzYuf8h/iDUTXmHNu6P/bY/pNNTi/sVMnBNOB9KGOsUcyP8yuP1Wl9vt/+on+ofzp7IKYSGp4ehxeWJLKB5yIplu+1zFkA+dxh4B8B979KTmkFNlha7RaxLLca0SCsoSGaegAy3wqwXtrW3kZDca1bY+LaAL1ySTtZ190eI4GfWqtUtWDudme7Hxf6cKPypo1N27j/AHa8QpyR+838BArGeSzaGG2YlGAyAScj0iPrV52Z2fu8XCgwVPvHAMzQ/ZqEmQwVIO5mAwvxzya0vYeouIt24qXHKsFZiga0iFW2k7lLAk5EeVYvkItJhGp7IW1Zs3e9DLdJAXgqR4SJ4jcRQllYJXp8s/n8KK7Lsai6bS3CQovhYNowpMlwAw8LTLRx4POKm9oU7vV37abNlu4VUccRJ58z5064s6cWTZ0DKF9Rn9eOf51DrtVbsWzdbJPhVZGT0/jT2LEnjJjlh6etM9pNHZ1S2LdktbuAk/tHG1sAELjmRPwJoirZWWTjEy1vtxw6uLrqy8FcAfAeVTabt8oxLP3isfErDOeSD50M/ZoQMGaJO0llMiCDIHkfOhX0i7W2uGA8RIB44jNXRy7tOzdtpwQrKQUYblPpUZtjz+lS9lW7f2JGN3c/PdgZEtEAzTRdEZDQekH4z1is2jshJNWR77qibb7TEZk4nkZwfWprV+6AP2tw45LT0z0ovQdlNqVc22RdhUHvN6iXnZEKRnaave2OyGuOrWRpwBbAZVuIJcAlztMEjinTJbhtRmG7QvD7/wCSkfSKGPbl7ObZiObY8/Q0Pc7SWLhlcRGTJ3DmkbOWj6fOmkQ4xb4J27fujlLLDH/qA/XdH5Uxu3QxhtOkR0Y+XqpqBtM7Bilt7kQD3asxHXMAxwaJ9ouyBZvhLXesndq5d1OCyyQTAGKdIlxVlNrtbaLK/c7QJkeEyD1GBkfxozTdoPcEW/AoGIHiPz4FBsBwYO6QPrUvYAhfhIpAoLai30uhgTE/r/WrFEgeUefnVtb0Fm1Zs3tU7Bb6lrdu3yyqyhgWjEbl8veFZj2o7vaLhtblmUBIG0GGWTOcEYEzU62a7pJ0Y7TX85zECCJkA4x/KrfszUi0VNxHa0XXeFKjcEYMEkiJwRBORPrVJp7QkGZBxjjPmeRWg0HaTrZFgMNm7vPetiCF5DEeZM58qukcaND2BqRc1mkI7897rLl0pCgFmG87QGjbn064pvbmpW5qtSwMg37nmMd5GRHmKH9ntVd01+yT3rrom3unhEAp3eJUxHnnB+dDHddusAG7xyX2rBaWLXG4OceQ86bXBrj4dhKnk+voRO/09aX+xjqiFUgbCOjfeLZMKfwmqpNQxYFSI9AerHpNXGg1oFrULkl7YA2h/CQW5MeHLjNJRLlNtPgFuexWoEA3tODCna7lWiCxMMnECgrns5c06agXTaJ+z7l7twRhwPLnPFV/aOnQ3LDX2uC3Co7AhnAWN22RzkxNXI7i4+sOkRVs3LItWwZB7zwE4PB/KrOanZ3sIA2beefX97ymiXGOowf+n4GhOzla1ZRXHiEjDKc7pxyOKSXmyCrDoCY8iOhwOOfWokdcZpJJmy9j7KumrVkF0d5pTtLfgu3c48twq89nezVt6jcllrZ7q6CcwQURuo/dJ+tZH2e1ttVvi+QNzWCoZ0ElbpZiJPQZrT+z3aGmW8P2iL+zuLLXre0SpA5cDmqrg5sr/eeWX1gXVnICwIkGDAyPn+VG3LPiYgATn8/6ig78h70K0FegHnjrk/CiWuZBBIkCfCf3PT4/SoZ0p2y37E1jWLGse3cNo7tKQ6TMC9tceoi4MetWfsH2zf1A11q/qDe26R4UgiG3KufPr/Zqh0Wta3a1JR2QhLZLbCYi9bJwRHSr32C1T3NVqLfehydNfCkoBkPAkgScAU10YZP8jA3r3gQnMQeesCp+zLhG5RiCYwP760Bc746YXiE7rf3e7rv2bwIn8NFaC8NzQRIafz/pSfRpFpyPSdQd/ZmiuO4C27l1CSoLKocsSgCkzFofSs+6EqttnBUDaSyrkrC8c9D+VaPsJe/7Ga1utqe9YDvCAvNvJ3GIAuNnpNZnU3lSNr2r52qxdTKBsnYCBBIkg9PCKH0Tj4mzAaS+FPBI6ielXOhuW/GAA+8bSGJU5IPSJyPTmqG0mf7/AFoq0AIj+nzzTIj1yai12xcFx7oIDsyngBRtB8O0n3YG3b1HxqOxrGW6byKouTbKTkIVaYAPSAF+E1T29TjOcRzkc8Hkc0XaviZnyEGB58HbB+dFmtxJWsqWlbexSxKrM7VNyQs+ggfKptHeW2t5Sp/aW9gYcqRcQk59BFDWLmRA8sRn3vIimg+mIJ5/eXyosulVE+pvjE8ftTJ2n7uMHE5q59nb3dDUPAdDcFu6qxKI9sQ0A53Mqx62yJyKzuoUwDj3bpz6Kv8AOp9F2qdLfuXCodCdl22T4XtkLKyODmQRwQD6U0yJcOzTaPtMCz3bSGO/OCBuW0BiYM7COJEyKWk7SU2hbdS21GKMAsh2OUJAypG0nqCo8zQXayHTvbC/tLd0g2bnS5bbIbnpBBXoR6imJcOOT0x8vT8qVmyjF3QTe2taVSDIuOTjO1lthfEBnKtgcUTq71l9p7s7t43qEKhkUDIP3SRKnpKg9TVYGJxt5E5/oP0p10mBgfL5/u/0pbFa/kO1dxIGwg+8SQm0DxNtAGPux8J5MUPp2t+Lft3bf2ZadoeRlvSAc8TFQM+Ig8Rz5R9f4Uw3vQ9D73x/ufypNhoqO27NrZekoH3Js3EDwlbu/bOee74zgVKe77sG27Wr6qASrPLy2dscMBgrxEHzoffnP6j+fxrt28Cc/I/9jT2FoZ7tbRLvLJO3bJEyFbc5ZPMARwYNaHT27TG/7gYAG2Z8LMSIUAE5g9SYqlZil/cjFScz8SeZkEZ60dav2rqjeEsXCJ3D/cMdp5WCbZIHKyMcL1ZzJU3QLeuMQN2dskSOCeong+GmW9ZEhoPPkcZGPpU/aOkNvwsNs5UysMPHlGBhl9VxkVF2f2c9+SsBAUD3XlbSbyQpZ4wDn6Gk+S7SM6j/AD/Snrc/pUPemmh6KOeyxS5jJjI/Spbd8ESeBkf086qS9SJqCBilQrLpL4MA+nP86lL5xwMfWCR8MVRLe6f38qkOrOADHxooezLp7oYdT4XECcyB1HwobXOWN2MyR+gweKF0+v2zPX04Hx9an74lbhHigZJiBPGOpxzS5G5WgxNdcP2e0zA27d0siwMM8btpGYMAkTzVul4yOeePpj+81nLTk3LXM7x09B5f960KucGTz1Hwxj9OabOrC+x9uSByenpwPSusuMCOPzn0/T50xSYHP0+HAj8hmus4A6ziDH8hn5fOkbjgTMf39Y/pSYfHP8P+H8z8qiLAdW58hx9Pz4qFrnqRz06R6j++lIQQQOvmf74/rXGuDjPTpz+UVAxngn+/TmotVcKpM54xA/X+/OmS3QHqdQO+BJwCPXqhEn5nNO0GkuXlUWlmANzMQEXBEs3uj9a0faXYnehBYW2piTlpYkKQCzEjFVeu7P1lpVW/vNobYEghSJ528cnNUpJnLK1Ils623pvDuGqO4t3ZB+zKZUiAfE+dwO0iYqn1nar3d25vACu1AIRVW4xVVAjA3GKhtv8APg4jpH0+NQlsGAODOB02GY6fHrTJaRU0qVKgzFXZrlKgDorsU2umgBVbaAI1q9ja4TcGkwQCJULHPqT0qqFW/Y2gN1bu1huCQq7gCxPSPL+dNJvoaV9B/tB2c2k1So4IG5bi9ZRgCMjE46VO2uQY2uI/d+Hp6VZe2ZW7bs5uG6GUbmA27AhkSF5nbis4QoMF7nUcUndm0HKNplqnaCfhuSfTHI5x6UjrkPCXeAPd9OTVfbCHnvzPkKkS0vlqCf79aRez/n9Bf2tfw3f9H8aab4/A8/5fhxnmmbRgbNSfiR/Oum0CDtsagnz3RB9McUBsyK69wnwq0R1QH6ZpC0UiLbgmSTtt5HSJBjrUw7PZuLF7/Wf/AK1KvZDsY+z3Bj71x4+EhaVEOS+w7Qdt7iLZtlCR7zFckCM8xWh0Xa+At0B0PBlSRjMEEg/D6daxNzsonnTMPXvX+mVorQaq6hRGtqtsYk7SwxjxMKmUS4zjLiZbdv8AsgGXvdGfXaJg/DqD6etYPVo9slHG1pMieAYEY+Hwr0vs7UlYa06mYHv2ijRM+EEcTk8gmg/aTRNdRrty1b2uyEBXysK6Dx8wd0keainFmcsUk+DzsdnP5D6iom0jj7prT3uxdVII0t1Rx7pJn1rv+zNWJ/8A1r8RBOwg/IUrkY0zL/ZX/C30rh0zfhb6Gr/Uaa+gzbvAdN1t/wD680xL9xcFLh/4D+sUtp+hclF9nb8LfQ04aV/wN9DWlGsESVafgf4ipE7WTGQs5zzU+WX/ACFlF2O4tXUe7ZFxAcq6uRz0Cssn0JivULvtfowFTUDTOgkmyunQwdkrtvW42nhQRkHdPE1j/wDbdsY8JEk8jPHSp11th8tHGeDHnIqfO0+YhsS9u6UWdRf0zszKvulv95tIDIXXADiYOOhqv01+FA+2bP3PFj0/3Zqyt39Kx3MqndJLNJJPUkg8mnW7Gic4NsgngG4p+GD/AHFXL5afaZs82ypgtm/bLLu1bsseIDvMn0Pd1Mb2mkxfv/u5vY9DitJ2Zo+yJAuad5/d1N0/lvBrT9ney/ZFzxW9OD/nvaiZ+Bu1cc0ZdErVnmPeacc6jUHnjvpn/UKiGosSCL+qIn3ZeCByCS9e12/Y7s8caGyfU7mn6tU9v2b0S+7otKD/APyX+Iq7Y3qvZ5K/bmjEA6RyV96b4AI+d01V6jX6RiD3Cxzt71D14Jk171b7PsjjT2B8LSfyqdbaji3aH/Av8qLZP7fR4Ld19gOdmhQ+ED9mRt+I8HNRaUS0DRPBnnd8siwa+gxcI4j5KKcb7fiNLkLXo8DsnU2w3daG7LOGaVvtBGJA7tQMdKM7VZu4ZdlzoQGW4Dz5Rk17f3jfiNcOepqWjWOTVHlQ9sXIAi2G9SSPgIB8qm0ntkSASicCcsDuPA2kcAVghsPPTP8AIg0Vct7ugPm0nnoTmBWHnn7OQ3j+2SkEG0esZHHAIPnXB7Z249158vD5Y5HnisLauZGxWAOJIMEAgmVBx+VOt3xyCw55EROJEnNHnyL7Eb5vbFN0JaJwOQp56yOIFNb2ys8tY+9AxbJjEk+XP61irIZmhWY8A+7HnHA5Hr1rqZ/acCAPuhj0LRnnH0pPPl9gbW57TWIk6ZSJH3UMD94ASKda7a0bEbtGgUmZNm2YH4jiYrFgHbInccknwjnHx/rQ9vdncy/GTKgc7c/qKn9Tk9oDfm92USZ02m8//DpnP+Uf2a5PY5502k4n/ciY68DBE9awVvUXJ99WGJ8HEH4g/SpzeJmQc/dj4zJmRj1q18qf2kM3Y7N7FPGn0/MeE3Bk8QQRT9Pp+yLbFrZRWAkkXb8fTfFYEXfxhBgbY9epg+Riivs4GYtmIwJmfMg9B6VL+TJ/6od0eh2e2tEW2pe2tE/fH1JEA+hozR9sBwGt30cHo4g8xwQG6eVeY3yXBJ28kmBHPQ5pwcmSA3HOMkDoOnxpfq/waLJ7PWLfa68NtJ/cYH8qKXVqcSwPqpH514z3zLt2qu4EeJt0gdSpHXipR2rdU+DU3LbnMbtyzxBV5/SrXyU+yt4Ps9nweo+tLZXlun9vb1lZvaW1dgZNrcpnqTll/ShL/wDjN+DSJ8WvOfyVK6IyjLpiZ65t9aRivFbv+MOqPuWNOPit5o/5xNCan/FXtFvca0n+XTp/8y1VQU/RWNqQybiIjqZz+9B/hiiNLqYALgNJwQWgHmDkelA/a2yTJABALcQScBRiBRNrWC2Vlg5PKhTuEqMEt7w9a46MaCLWrXcSQwETI2kgwc5PBxg0wEkoHTY0gEkyIOcqBgCOQaG+2DeFdIAxtwMebkLkj19KkD7WncW/FGcQYMjMnyFTQUJrvkADwQQQIjwvMZngedFraA2glQPeKoplOkbmkTAmOc9KEF3dugsTtEy0BvQZ4EYpveqGBViCPEDAJDCIPy86VRCg5rJIJBUj7scNHQdT8TXFUiN0SOThhgVFdus499JgcW1iBmRydx6nrTmvFCAreI9dpgdCDiPh5RUSSb4EdugLyIHmTJM5+QqS0QR4XiT7pMkETyPI+YpaW0dwkgIRBBQMxDdGJPQA56eVQrZTDbWAEiCwmeCfhNLSkA+6eJPvHBCz8eOKkdhHvc8wBM5EjE5+lDpZYfhE/iLY+k/T1qQkcgZ4Ph8vXmpSpDCO+Ey2Qw8WPdPoeDTbN1G5LEdDJGPQEA0G7Mdu2QIndBgfzrphyGkxJ3RAxiTBzScbBIsUvj1yY25PHWoyifdEEjDeR+ETQi6/ZnaxkdJMAzBxx/Sidyynuk53L4g24GFAMf0yKfjEOG5AYAbA6x8cHmaCvdlLc5tbefEpEiPMTT3vAAQOJ3HEEnj/ADCfKulmBAMEnMiYM+nNCTj0FsrtT2BcibO1gR1MY/nTtL7K6257lpD5+JasyCcyRAyYH5L1qbQaq5aabVwrnyPJx1xPpW0c8l2arLJdmXLkh5J58/SpdIf2c/D/AKa7Sq2R9BQUeLA4J+cc0Bo7rArBIz0J8xSpUAW/aqgOsCMnj4UNoxNwz+AfwpUqiQE1gTfsA8ePHT6VMOH+B/6jSpVMu0SHuP2F74IfnJpWLhNx5JMKIknGOlKlTfQCA8Seok+pzk0DcclZJJJHJ+dcpVH0wHdnOdj5PvEfKTioNcJ3z5UqVBUemd3EW8H738qH3HfyeW/Wu0qBEq+8v+b+IqftgxeuKMANgdOB0pUqYiPTnclrdnHX/M1WKHxf8TfpXKVJgz//2Q=="/>
          <p:cNvSpPr>
            <a:spLocks noChangeAspect="1" noChangeArrowheads="1"/>
          </p:cNvSpPr>
          <p:nvPr/>
        </p:nvSpPr>
        <p:spPr bwMode="auto">
          <a:xfrm>
            <a:off x="1892300" y="14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97100" y="1869826"/>
            <a:ext cx="824230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Introduce one another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Discuss interesting habitats you can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Discuss lab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Gauge current lab resources you have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Discuss your level of expertise and comfort with lab methods</a:t>
            </a:r>
          </a:p>
        </p:txBody>
      </p:sp>
      <p:sp>
        <p:nvSpPr>
          <p:cNvPr id="82950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34400" y="6492876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4B26A04-BB3C-BA40-82ED-1A9AEC0451B4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977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6"/>
          <p:cNvSpPr>
            <a:spLocks noChangeArrowheads="1"/>
          </p:cNvSpPr>
          <p:nvPr/>
        </p:nvSpPr>
        <p:spPr bwMode="auto">
          <a:xfrm>
            <a:off x="1600200" y="532472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2"/>
                </a:solidFill>
                <a:latin typeface="+mj-lt"/>
              </a:rPr>
              <a:t>Follow-up After this Meeting</a:t>
            </a:r>
          </a:p>
        </p:txBody>
      </p:sp>
      <p:sp>
        <p:nvSpPr>
          <p:cNvPr id="82946" name="AutoShape 2" descr="data:image/jpeg;base64,/9j/4AAQSkZJRgABAQAAAQABAAD/2wCEAAkGBxQTEhQUEhQVFhUXFxwYGBYXFxYgGBoXGhgaGBcXFxcdHCggHB0lGxgYITEhJikrLi4uFx8zODMsNygtLisBCgoKDg0OGhAQGywkHyUsLCwsLywsLCwsLCwsLCwsLCwsLCwsLCwsLCwsLCwsNywsLCwsLCwsNywsLCwsLCw3LP/AABEIAOIAoAMBIgACEQEDEQH/xAAcAAABBQEBAQAAAAAAAAAAAAAEAAIDBQYBBwj/xABEEAACAQMDAQUFBQYDBgYDAAABAhEAAyEEEjFBBRMiUWEGMnGBkRRCUqGxI2LB0eHwB3KSFTOCorLxNENTg8LSFiRz/8QAGAEAAwEBAAAAAAAAAAAAAAAAAAECAwT/xAAnEQACAgICAgIBBAMAAAAAAAAAAQIRAxIhMRNRBEFhFCLw8TJCUv/aAAwDAQACEQMRAD8A9mC09RXdtPAoAS0+mgU6gBV2uV2gDhpUqVADaaRUlcigCIio2WpytNK0AQFaYVogpTSlAEBWmFaIKU1koAFYU01OyUxloAgNKpClc20AW4Fdiuk1W+0PbC6Wy11hMRiYycDNFAWVKvP7Ptlqr3/h7KtIJXLMAIjMDJDESMTWs7IfUMitqAttsSimR7uZJ9fLyq3BpWxJlrUd65tiepA+tPoLtLtK1Z7rvXC95cFtJnxOQSFEdcH6VAw0V2uCu0AcpV2lQByuRTqVADCtc21JXKAIytNKVNSigAcpUZSittcKUABlKaUowpTClAGc1fbgCXlW4HuoAVTaQCx4AE+Lzj4Vk/aLtj7W+ltsls3FLIV3ncXIURIEKpaDOePSs0e3WVmYMpIcXF3iSrDgqTxzHqBR3Y2stPqF+y2mS9cJ3MLoFtCUYHu1gbgztMHgAxWiasrs2/sjb1KXwm633DW++2iy4ALtO0OWw8HIz0rbqKpexu1EKW7e8O8FGKSV3WoW54iPMirlXqZu2JoG7V1XdWbjxJVSQByT0A+dY4PqYAvo77WDqzK3hJ4IYDBAx861Pb2iN21sDFRuUtAmVDAlfnWE/wAQ+2dbp7wGlRrdlUDNdVCVLtOGYiABA+tVB0Zzhtwajsnt9nvi24ADTGM7hnOeINaUVQex/aB1OlsahxDOkkSSAeCV+MVfKamdWOCpDqVcmlUlHaVKlQAqVKlQAq5XaVAHKUV2lQA0iltrtKgD5W0lxhtZyOYg5M8ww6D16UZ9nZNoYbGHi8jsOVg8jGfnVHqmJUggKwk7kmGEkjr04x5Zo+ys/hb3ZiemPlipplp1wajS9uu3dp3ndBDIcZI8W9icZ8R4+HFeg+yntfevllZbK7YLN4h4AH3OxLGD4fI814v3iSY64IbkEGZiRn0NW1m9avNZtatYtW5m4shsjbnpCnJjpTi2N0z1/tr2wsrdtiw/fMwyiFiCpnaRHWRBWJg9IyP232tqjc22UtKgQKVvswBZveV125AHBBzPSM4//Du3YTW21t3RuIPdlsEqPuxiXYDMeRx5etsfMVcVa5MpPV8GM9pO0Rp9HZGkupNhlkKy+6FIGJzBIxWOu6+73pO7JG4FGMeLJI6x1wcVuv8AEMRprbKFBS+rZRWB8LYKkgHMTzXlyG6jnbaDEuSSu0pgSFAX3QJaQOgrDKk5UVBujS9le1mosuh717wnKEQDiDMn8/OvT/Zztn7Rb3N3YbBi3cDiDkSRwfSvIPtykd66tastdufs5JKRbQHYAssC23k9SOlXfsOLtq3day5c71DG33WxoAI3B/Ere+IA8qqEaG6Z65NdrF9n+0fcpsKm4Au+Uuq5UMRKuTGwiTANXOg7b3rvdragsAFk7geCHBiDPFWKi6qi/wDzHRSw+0W5UkHJiRjmIrFf4ne27bm0GiYm4cX7q57pWMBFj77THpXlvZ/sd9pe4NPC7LgQTuBJIxBj4Dnk1cY2L8n1Dp76uoZGDKRIZSCCPQipK88/wMWOzFBJ397c3hiSQQ22M8YA4r0Opap0AqVKmXLgUSSAOMmkA+lVbp+3NO4ZlvJCEhiWAiOTnp60XptWlwbrbq481YEfUGgD5GbabY2nM5E8gn7p9Kfuhm7xNnHw+QFBXRmVDQMbSCDn5xTRcJOd04JHqB5fxpAWm7eZDbpxujPWTVhbRo44GevNVWgVgTAJkE48uk/Q/SrtLLDJ2g9QGU/oeKqFXyU06G277IyuhKsp3Kw5B8xV1Z9uO0VII1bn/Mts/wDxqpS6DjaDMZHIED5Zrl+0Bx6g+hBPpW0ZxlxRm4NItO2va/V6u2trUOm1XDg21KNIBGSDEZ8qpbN5kMqzA5Eg9DM/qfrS20ttaax9E2w7s/ta5aACkMoIYK4DKDDCVB4988enlTU7SuBp3H4AkZAI6ehI+dCqKdtqXjhLtBu10H2u2XXeVkb43ZB445HPSfQV3/apJyW+J6DjEdc81X7KW2s38XGyllmXidr2m1Kat94ZO5U2h/5uwHe7GOcWwPnUHZPbb6a5cNtbT7mVvEHOVH3SGH51V1zbVrGkqQ/JfaNX7Eds6lHdtOoYvdu3WVvc2khmC53BvFA/716x7P8AtVY1VvcpKkEKytghiCY/I/SvAEWCDwR16/KitLrrlpt1u46N5qxoeJP7I25Pdu2+3hbUG0yvtb9oFBfYnUkKZB8h1rHe0Xb/ANqK2ru21auH9m0FjvBZSxIIRgvhbHHrWB0fa1xLguhyWlSZ+/tO4ByMsPzyfOjNabWotWrdoWbIXdus3GYWssW3AsIgS0IDxipeJ0DkxvYd9n1F42SQy23YuRuZ1aN+9PPHHrV57J6pluNcS9Zsd1tLlyCrqysWVQu2cxjniOtVWq0ps6xHtt3am0WF0Bu7usFhykAwhkCP3ulEeyXY1zUXr9h9yd2yqwUL+yEnwtJyI454GetZpc0L8nkavckjOesDMZz1p1pipDHw5jdBic9fOmaJUnxRBEZAxP3vWKs/stsbrYYtJG1vugdSR1MHis26Nkh1i5Jh46gifEBHMj1zVih06qy2yGkGVBgLmAc8zzTdLZ7sggKyR7pjpPX481dfa7L82G6j7h9fIVMWzXSXoqwwjwkQPh+ldLHz/WrNk0p/8r6IP4N51C2k0ZkSwjmA4gfKtlkXoyljmBA0qNtdj2XhbTXGdvdXc4Jj3oLDpUY7Gt8HUlWEgq1y3II5BkedX5ET42Df3zTxRg7DYjwahG/0E/8AK9JvZ/UjhkPxRv4MaryxJ0YIJ86VEXuzb68i3PTxMv6iohotQPetCP3Xn48gU/LENGNiuxTWt3hzYuf8h/iDUTXmHNu6P/bY/pNNTi/sVMnBNOB9KGOsUcyP8yuP1Wl9vt/+on+ofzp7IKYSGp4ehxeWJLKB5yIplu+1zFkA+dxh4B8B979KTmkFNlha7RaxLLca0SCsoSGaegAy3wqwXtrW3kZDca1bY+LaAL1ySTtZ190eI4GfWqtUtWDudme7Hxf6cKPypo1N27j/AHa8QpyR+838BArGeSzaGG2YlGAyAScj0iPrV52Z2fu8XCgwVPvHAMzQ/ZqEmQwVIO5mAwvxzya0vYeouIt24qXHKsFZiga0iFW2k7lLAk5EeVYvkItJhGp7IW1Zs3e9DLdJAXgqR4SJ4jcRQllYJXp8s/n8KK7Lsai6bS3CQovhYNowpMlwAw8LTLRx4POKm9oU7vV37abNlu4VUccRJ58z5064s6cWTZ0DKF9Rn9eOf51DrtVbsWzdbJPhVZGT0/jT2LEnjJjlh6etM9pNHZ1S2LdktbuAk/tHG1sAELjmRPwJoirZWWTjEy1vtxw6uLrqy8FcAfAeVTabt8oxLP3isfErDOeSD50M/ZoQMGaJO0llMiCDIHkfOhX0i7W2uGA8RIB44jNXRy7tOzdtpwQrKQUYblPpUZtjz+lS9lW7f2JGN3c/PdgZEtEAzTRdEZDQekH4z1is2jshJNWR77qibb7TEZk4nkZwfWprV+6AP2tw45LT0z0ovQdlNqVc22RdhUHvN6iXnZEKRnaave2OyGuOrWRpwBbAZVuIJcAlztMEjinTJbhtRmG7QvD7/wCSkfSKGPbl7ObZiObY8/Q0Pc7SWLhlcRGTJ3DmkbOWj6fOmkQ4xb4J27fujlLLDH/qA/XdH5Uxu3QxhtOkR0Y+XqpqBtM7Bilt7kQD3asxHXMAxwaJ9ouyBZvhLXesndq5d1OCyyQTAGKdIlxVlNrtbaLK/c7QJkeEyD1GBkfxozTdoPcEW/AoGIHiPz4FBsBwYO6QPrUvYAhfhIpAoLai30uhgTE/r/WrFEgeUefnVtb0Fm1Zs3tU7Bb6lrdu3yyqyhgWjEbl8veFZj2o7vaLhtblmUBIG0GGWTOcEYEzU62a7pJ0Y7TX85zECCJkA4x/KrfszUi0VNxHa0XXeFKjcEYMEkiJwRBORPrVJp7QkGZBxjjPmeRWg0HaTrZFgMNm7vPetiCF5DEeZM58qukcaND2BqRc1mkI7897rLl0pCgFmG87QGjbn064pvbmpW5qtSwMg37nmMd5GRHmKH9ntVd01+yT3rrom3unhEAp3eJUxHnnB+dDHddusAG7xyX2rBaWLXG4OceQ86bXBrj4dhKnk+voRO/09aX+xjqiFUgbCOjfeLZMKfwmqpNQxYFSI9AerHpNXGg1oFrULkl7YA2h/CQW5MeHLjNJRLlNtPgFuexWoEA3tODCna7lWiCxMMnECgrns5c06agXTaJ+z7l7twRhwPLnPFV/aOnQ3LDX2uC3Co7AhnAWN22RzkxNXI7i4+sOkRVs3LItWwZB7zwE4PB/KrOanZ3sIA2beefX97ymiXGOowf+n4GhOzla1ZRXHiEjDKc7pxyOKSXmyCrDoCY8iOhwOOfWokdcZpJJmy9j7KumrVkF0d5pTtLfgu3c48twq89nezVt6jcllrZ7q6CcwQURuo/dJ+tZH2e1ttVvi+QNzWCoZ0ElbpZiJPQZrT+z3aGmW8P2iL+zuLLXre0SpA5cDmqrg5sr/eeWX1gXVnICwIkGDAyPn+VG3LPiYgATn8/6ig78h70K0FegHnjrk/CiWuZBBIkCfCf3PT4/SoZ0p2y37E1jWLGse3cNo7tKQ6TMC9tceoi4MetWfsH2zf1A11q/qDe26R4UgiG3KufPr/Zqh0Wta3a1JR2QhLZLbCYi9bJwRHSr32C1T3NVqLfehydNfCkoBkPAkgScAU10YZP8jA3r3gQnMQeesCp+zLhG5RiCYwP760Bc746YXiE7rf3e7rv2bwIn8NFaC8NzQRIafz/pSfRpFpyPSdQd/ZmiuO4C27l1CSoLKocsSgCkzFofSs+6EqttnBUDaSyrkrC8c9D+VaPsJe/7Ga1utqe9YDvCAvNvJ3GIAuNnpNZnU3lSNr2r52qxdTKBsnYCBBIkg9PCKH0Tj4mzAaS+FPBI6ielXOhuW/GAA+8bSGJU5IPSJyPTmqG0mf7/AFoq0AIj+nzzTIj1yai12xcFx7oIDsyngBRtB8O0n3YG3b1HxqOxrGW6byKouTbKTkIVaYAPSAF+E1T29TjOcRzkc8Hkc0XaviZnyEGB58HbB+dFmtxJWsqWlbexSxKrM7VNyQs+ggfKptHeW2t5Sp/aW9gYcqRcQk59BFDWLmRA8sRn3vIimg+mIJ5/eXyosulVE+pvjE8ftTJ2n7uMHE5q59nb3dDUPAdDcFu6qxKI9sQ0A53Mqx62yJyKzuoUwDj3bpz6Kv8AOp9F2qdLfuXCodCdl22T4XtkLKyODmQRwQD6U0yJcOzTaPtMCz3bSGO/OCBuW0BiYM7COJEyKWk7SU2hbdS21GKMAsh2OUJAypG0nqCo8zQXayHTvbC/tLd0g2bnS5bbIbnpBBXoR6imJcOOT0x8vT8qVmyjF3QTe2taVSDIuOTjO1lthfEBnKtgcUTq71l9p7s7t43qEKhkUDIP3SRKnpKg9TVYGJxt5E5/oP0p10mBgfL5/u/0pbFa/kO1dxIGwg+8SQm0DxNtAGPux8J5MUPp2t+Lft3bf2ZadoeRlvSAc8TFQM+Ig8Rz5R9f4Uw3vQ9D73x/ufypNhoqO27NrZekoH3Js3EDwlbu/bOee74zgVKe77sG27Wr6qASrPLy2dscMBgrxEHzoffnP6j+fxrt28Cc/I/9jT2FoZ7tbRLvLJO3bJEyFbc5ZPMARwYNaHT27TG/7gYAG2Z8LMSIUAE5g9SYqlZil/cjFScz8SeZkEZ60dav2rqjeEsXCJ3D/cMdp5WCbZIHKyMcL1ZzJU3QLeuMQN2dskSOCeong+GmW9ZEhoPPkcZGPpU/aOkNvwsNs5UysMPHlGBhl9VxkVF2f2c9+SsBAUD3XlbSbyQpZ4wDn6Gk+S7SM6j/AD/Snrc/pUPemmh6KOeyxS5jJjI/Spbd8ESeBkf086qS9SJqCBilQrLpL4MA+nP86lL5xwMfWCR8MVRLe6f38qkOrOADHxooezLp7oYdT4XECcyB1HwobXOWN2MyR+gweKF0+v2zPX04Hx9an74lbhHigZJiBPGOpxzS5G5WgxNdcP2e0zA27d0siwMM8btpGYMAkTzVul4yOeePpj+81nLTk3LXM7x09B5f960KucGTz1Hwxj9OabOrC+x9uSByenpwPSusuMCOPzn0/T50xSYHP0+HAj8hmus4A6ziDH8hn5fOkbjgTMf39Y/pSYfHP8P+H8z8qiLAdW58hx9Pz4qFrnqRz06R6j++lIQQQOvmf74/rXGuDjPTpz+UVAxngn+/TmotVcKpM54xA/X+/OmS3QHqdQO+BJwCPXqhEn5nNO0GkuXlUWlmANzMQEXBEs3uj9a0faXYnehBYW2piTlpYkKQCzEjFVeu7P1lpVW/vNobYEghSJ528cnNUpJnLK1Ils623pvDuGqO4t3ZB+zKZUiAfE+dwO0iYqn1nar3d25vACu1AIRVW4xVVAjA3GKhtv8APg4jpH0+NQlsGAODOB02GY6fHrTJaRU0qVKgzFXZrlKgDorsU2umgBVbaAI1q9ja4TcGkwQCJULHPqT0qqFW/Y2gN1bu1huCQq7gCxPSPL+dNJvoaV9B/tB2c2k1So4IG5bi9ZRgCMjE46VO2uQY2uI/d+Hp6VZe2ZW7bs5uG6GUbmA27AhkSF5nbis4QoMF7nUcUndm0HKNplqnaCfhuSfTHI5x6UjrkPCXeAPd9OTVfbCHnvzPkKkS0vlqCf79aRez/n9Bf2tfw3f9H8aab4/A8/5fhxnmmbRgbNSfiR/Oum0CDtsagnz3RB9McUBsyK69wnwq0R1QH6ZpC0UiLbgmSTtt5HSJBjrUw7PZuLF7/Wf/AK1KvZDsY+z3Bj71x4+EhaVEOS+w7Qdt7iLZtlCR7zFckCM8xWh0Xa+At0B0PBlSRjMEEg/D6daxNzsonnTMPXvX+mVorQaq6hRGtqtsYk7SwxjxMKmUS4zjLiZbdv8AsgGXvdGfXaJg/DqD6etYPVo9slHG1pMieAYEY+Hwr0vs7UlYa06mYHv2ijRM+EEcTk8gmg/aTRNdRrty1b2uyEBXysK6Dx8wd0keainFmcsUk+DzsdnP5D6iom0jj7prT3uxdVII0t1Rx7pJn1rv+zNWJ/8A1r8RBOwg/IUrkY0zL/ZX/C30rh0zfhb6Gr/Uaa+gzbvAdN1t/wD680xL9xcFLh/4D+sUtp+hclF9nb8LfQ04aV/wN9DWlGsESVafgf4ipE7WTGQs5zzU+WX/ACFlF2O4tXUe7ZFxAcq6uRz0Cssn0JivULvtfowFTUDTOgkmyunQwdkrtvW42nhQRkHdPE1j/wDbdsY8JEk8jPHSp11th8tHGeDHnIqfO0+YhsS9u6UWdRf0zszKvulv95tIDIXXADiYOOhqv01+FA+2bP3PFj0/3Zqyt39Kx3MqndJLNJJPUkg8mnW7Gic4NsgngG4p+GD/AHFXL5afaZs82ypgtm/bLLu1bsseIDvMn0Pd1Mb2mkxfv/u5vY9DitJ2Zo+yJAuad5/d1N0/lvBrT9ney/ZFzxW9OD/nvaiZ+Bu1cc0ZdErVnmPeacc6jUHnjvpn/UKiGosSCL+qIn3ZeCByCS9e12/Y7s8caGyfU7mn6tU9v2b0S+7otKD/APyX+Iq7Y3qvZ5K/bmjEA6RyV96b4AI+d01V6jX6RiD3Cxzt71D14Jk171b7PsjjT2B8LSfyqdbaji3aH/Av8qLZP7fR4Ld19gOdmhQ+ED9mRt+I8HNRaUS0DRPBnnd8siwa+gxcI4j5KKcb7fiNLkLXo8DsnU2w3daG7LOGaVvtBGJA7tQMdKM7VZu4ZdlzoQGW4Dz5Rk17f3jfiNcOepqWjWOTVHlQ9sXIAi2G9SSPgIB8qm0ntkSASicCcsDuPA2kcAVghsPPTP8AIg0Vct7ugPm0nnoTmBWHnn7OQ3j+2SkEG0esZHHAIPnXB7Z249158vD5Y5HnisLauZGxWAOJIMEAgmVBx+VOt3xyCw55EROJEnNHnyL7Eb5vbFN0JaJwOQp56yOIFNb2ys8tY+9AxbJjEk+XP61irIZmhWY8A+7HnHA5Hr1rqZ/acCAPuhj0LRnnH0pPPl9gbW57TWIk6ZSJH3UMD94ASKda7a0bEbtGgUmZNm2YH4jiYrFgHbInccknwjnHx/rQ9vdncy/GTKgc7c/qKn9Tk9oDfm92USZ02m8//DpnP+Uf2a5PY5502k4n/ciY68DBE9awVvUXJ99WGJ8HEH4g/SpzeJmQc/dj4zJmRj1q18qf2kM3Y7N7FPGn0/MeE3Bk8QQRT9Pp+yLbFrZRWAkkXb8fTfFYEXfxhBgbY9epg+Riivs4GYtmIwJmfMg9B6VL+TJ/6od0eh2e2tEW2pe2tE/fH1JEA+hozR9sBwGt30cHo4g8xwQG6eVeY3yXBJ28kmBHPQ5pwcmSA3HOMkDoOnxpfq/waLJ7PWLfa68NtJ/cYH8qKXVqcSwPqpH514z3zLt2qu4EeJt0gdSpHXipR2rdU+DU3LbnMbtyzxBV5/SrXyU+yt4Ps9nweo+tLZXlun9vb1lZvaW1dgZNrcpnqTll/ShL/wDjN+DSJ8WvOfyVK6IyjLpiZ65t9aRivFbv+MOqPuWNOPit5o/5xNCan/FXtFvca0n+XTp/8y1VQU/RWNqQybiIjqZz+9B/hiiNLqYALgNJwQWgHmDkelA/a2yTJABALcQScBRiBRNrWC2Vlg5PKhTuEqMEt7w9a46MaCLWrXcSQwETI2kgwc5PBxg0wEkoHTY0gEkyIOcqBgCOQaG+2DeFdIAxtwMebkLkj19KkD7WncW/FGcQYMjMnyFTQUJrvkADwQQQIjwvMZngedFraA2glQPeKoplOkbmkTAmOc9KEF3dugsTtEy0BvQZ4EYpveqGBViCPEDAJDCIPy86VRCg5rJIJBUj7scNHQdT8TXFUiN0SOThhgVFdus499JgcW1iBmRydx6nrTmvFCAreI9dpgdCDiPh5RUSSb4EdugLyIHmTJM5+QqS0QR4XiT7pMkETyPI+YpaW0dwkgIRBBQMxDdGJPQA56eVQrZTDbWAEiCwmeCfhNLSkA+6eJPvHBCz8eOKkdhHvc8wBM5EjE5+lDpZYfhE/iLY+k/T1qQkcgZ4Ph8vXmpSpDCO+Ey2Qw8WPdPoeDTbN1G5LEdDJGPQEA0G7Mdu2QIndBgfzrphyGkxJ3RAxiTBzScbBIsUvj1yY25PHWoyifdEEjDeR+ETQi6/ZnaxkdJMAzBxx/Sidyynuk53L4g24GFAMf0yKfjEOG5AYAbA6x8cHmaCvdlLc5tbefEpEiPMTT3vAAQOJ3HEEnj/ADCfKulmBAMEnMiYM+nNCTj0FsrtT2BcibO1gR1MY/nTtL7K6257lpD5+JasyCcyRAyYH5L1qbQaq5aabVwrnyPJx1xPpW0c8l2arLJdmXLkh5J58/SpdIf2c/D/AKa7Sq2R9BQUeLA4J+cc0Bo7rArBIz0J8xSpUAW/aqgOsCMnj4UNoxNwz+AfwpUqiQE1gTfsA8ePHT6VMOH+B/6jSpVMu0SHuP2F74IfnJpWLhNx5JMKIknGOlKlTfQCA8Seok+pzk0DcclZJJJHJ+dcpVH0wHdnOdj5PvEfKTioNcJ3z5UqVBUemd3EW8H738qH3HfyeW/Wu0qBEq+8v+b+IqftgxeuKMANgdOB0pUqYiPTnclrdnHX/M1WKHxf8TfpXKVJgz//2Q=="/>
          <p:cNvSpPr>
            <a:spLocks noChangeAspect="1" noChangeArrowheads="1"/>
          </p:cNvSpPr>
          <p:nvPr/>
        </p:nvSpPr>
        <p:spPr bwMode="auto">
          <a:xfrm>
            <a:off x="1587500" y="-155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47" name="AutoShape 4" descr="data:image/jpeg;base64,/9j/4AAQSkZJRgABAQAAAQABAAD/2wCEAAkGBxQTEhQUEhQVFhUXFxwYGBYXFxYgGBoXGhgaGBcXFxcdHCggHB0lGxgYITEhJikrLi4uFx8zODMsNygtLisBCgoKDg0OGhAQGywkHyUsLCwsLywsLCwsLCwsLCwsLCwsLCwsLCwsLCwsLCwsNywsLCwsLCwsNywsLCwsLCw3LP/AABEIAOIAoAMBIgACEQEDEQH/xAAcAAABBQEBAQAAAAAAAAAAAAAEAAIDBQYBBwj/xABEEAACAQMDAQUFBQYDBgYDAAABAhEAAyEEEjFBBRMiUWEGMnGBkRRCUqGxI2LB0eHwB3KSFTOCorLxNENTg8LSFiRz/8QAGAEAAwEBAAAAAAAAAAAAAAAAAAECAwT/xAAnEQACAgICAgIBBAMAAAAAAAAAAQIRAxIhMRNRBEFhFCLw8TJCUv/aAAwDAQACEQMRAD8A9mC09RXdtPAoAS0+mgU6gBV2uV2gDhpUqVADaaRUlcigCIio2WpytNK0AQFaYVogpTSlAEBWmFaIKU1koAFYU01OyUxloAgNKpClc20AW4Fdiuk1W+0PbC6Wy11hMRiYycDNFAWVKvP7Ptlqr3/h7KtIJXLMAIjMDJDESMTWs7IfUMitqAttsSimR7uZJ9fLyq3BpWxJlrUd65tiepA+tPoLtLtK1Z7rvXC95cFtJnxOQSFEdcH6VAw0V2uCu0AcpV2lQByuRTqVADCtc21JXKAIytNKVNSigAcpUZSittcKUABlKaUowpTClAGc1fbgCXlW4HuoAVTaQCx4AE+Lzj4Vk/aLtj7W+ltsls3FLIV3ncXIURIEKpaDOePSs0e3WVmYMpIcXF3iSrDgqTxzHqBR3Y2stPqF+y2mS9cJ3MLoFtCUYHu1gbgztMHgAxWiasrs2/sjb1KXwm633DW++2iy4ALtO0OWw8HIz0rbqKpexu1EKW7e8O8FGKSV3WoW54iPMirlXqZu2JoG7V1XdWbjxJVSQByT0A+dY4PqYAvo77WDqzK3hJ4IYDBAx861Pb2iN21sDFRuUtAmVDAlfnWE/wAQ+2dbp7wGlRrdlUDNdVCVLtOGYiABA+tVB0Zzhtwajsnt9nvi24ADTGM7hnOeINaUVQex/aB1OlsahxDOkkSSAeCV+MVfKamdWOCpDqVcmlUlHaVKlQAqVKlQAq5XaVAHKUV2lQA0iltrtKgD5W0lxhtZyOYg5M8ww6D16UZ9nZNoYbGHi8jsOVg8jGfnVHqmJUggKwk7kmGEkjr04x5Zo+ys/hb3ZiemPlipplp1wajS9uu3dp3ndBDIcZI8W9icZ8R4+HFeg+yntfevllZbK7YLN4h4AH3OxLGD4fI814v3iSY64IbkEGZiRn0NW1m9avNZtatYtW5m4shsjbnpCnJjpTi2N0z1/tr2wsrdtiw/fMwyiFiCpnaRHWRBWJg9IyP232tqjc22UtKgQKVvswBZveV125AHBBzPSM4//Du3YTW21t3RuIPdlsEqPuxiXYDMeRx5etsfMVcVa5MpPV8GM9pO0Rp9HZGkupNhlkKy+6FIGJzBIxWOu6+73pO7JG4FGMeLJI6x1wcVuv8AEMRprbKFBS+rZRWB8LYKkgHMTzXlyG6jnbaDEuSSu0pgSFAX3QJaQOgrDKk5UVBujS9le1mosuh717wnKEQDiDMn8/OvT/Zztn7Rb3N3YbBi3cDiDkSRwfSvIPtykd66tastdufs5JKRbQHYAssC23k9SOlXfsOLtq3day5c71DG33WxoAI3B/Ere+IA8qqEaG6Z65NdrF9n+0fcpsKm4Au+Uuq5UMRKuTGwiTANXOg7b3rvdragsAFk7geCHBiDPFWKi6qi/wDzHRSw+0W5UkHJiRjmIrFf4ne27bm0GiYm4cX7q57pWMBFj77THpXlvZ/sd9pe4NPC7LgQTuBJIxBj4Dnk1cY2L8n1Dp76uoZGDKRIZSCCPQipK88/wMWOzFBJ397c3hiSQQ22M8YA4r0Opap0AqVKmXLgUSSAOMmkA+lVbp+3NO4ZlvJCEhiWAiOTnp60XptWlwbrbq481YEfUGgD5GbabY2nM5E8gn7p9Kfuhm7xNnHw+QFBXRmVDQMbSCDn5xTRcJOd04JHqB5fxpAWm7eZDbpxujPWTVhbRo44GevNVWgVgTAJkE48uk/Q/SrtLLDJ2g9QGU/oeKqFXyU06G277IyuhKsp3Kw5B8xV1Z9uO0VII1bn/Mts/wDxqpS6DjaDMZHIED5Zrl+0Bx6g+hBPpW0ZxlxRm4NItO2va/V6u2trUOm1XDg21KNIBGSDEZ8qpbN5kMqzA5Eg9DM/qfrS20ttaax9E2w7s/ta5aACkMoIYK4DKDDCVB4988enlTU7SuBp3H4AkZAI6ehI+dCqKdtqXjhLtBu10H2u2XXeVkb43ZB445HPSfQV3/apJyW+J6DjEdc81X7KW2s38XGyllmXidr2m1Kat94ZO5U2h/5uwHe7GOcWwPnUHZPbb6a5cNtbT7mVvEHOVH3SGH51V1zbVrGkqQ/JfaNX7Eds6lHdtOoYvdu3WVvc2khmC53BvFA/716x7P8AtVY1VvcpKkEKytghiCY/I/SvAEWCDwR16/KitLrrlpt1u46N5qxoeJP7I25Pdu2+3hbUG0yvtb9oFBfYnUkKZB8h1rHe0Xb/ANqK2ru21auH9m0FjvBZSxIIRgvhbHHrWB0fa1xLguhyWlSZ+/tO4ByMsPzyfOjNabWotWrdoWbIXdus3GYWssW3AsIgS0IDxipeJ0DkxvYd9n1F42SQy23YuRuZ1aN+9PPHHrV57J6pluNcS9Zsd1tLlyCrqysWVQu2cxjniOtVWq0ps6xHtt3am0WF0Bu7usFhykAwhkCP3ulEeyXY1zUXr9h9yd2yqwUL+yEnwtJyI454GetZpc0L8nkavckjOesDMZz1p1pipDHw5jdBic9fOmaJUnxRBEZAxP3vWKs/stsbrYYtJG1vugdSR1MHis26Nkh1i5Jh46gifEBHMj1zVih06qy2yGkGVBgLmAc8zzTdLZ7sggKyR7pjpPX481dfa7L82G6j7h9fIVMWzXSXoqwwjwkQPh+ldLHz/WrNk0p/8r6IP4N51C2k0ZkSwjmA4gfKtlkXoyljmBA0qNtdj2XhbTXGdvdXc4Jj3oLDpUY7Gt8HUlWEgq1y3II5BkedX5ET42Df3zTxRg7DYjwahG/0E/8AK9JvZ/UjhkPxRv4MaryxJ0YIJ86VEXuzb68i3PTxMv6iohotQPetCP3Xn48gU/LENGNiuxTWt3hzYuf8h/iDUTXmHNu6P/bY/pNNTi/sVMnBNOB9KGOsUcyP8yuP1Wl9vt/+on+ofzp7IKYSGp4ehxeWJLKB5yIplu+1zFkA+dxh4B8B979KTmkFNlha7RaxLLca0SCsoSGaegAy3wqwXtrW3kZDca1bY+LaAL1ySTtZ190eI4GfWqtUtWDudme7Hxf6cKPypo1N27j/AHa8QpyR+838BArGeSzaGG2YlGAyAScj0iPrV52Z2fu8XCgwVPvHAMzQ/ZqEmQwVIO5mAwvxzya0vYeouIt24qXHKsFZiga0iFW2k7lLAk5EeVYvkItJhGp7IW1Zs3e9DLdJAXgqR4SJ4jcRQllYJXp8s/n8KK7Lsai6bS3CQovhYNowpMlwAw8LTLRx4POKm9oU7vV37abNlu4VUccRJ58z5064s6cWTZ0DKF9Rn9eOf51DrtVbsWzdbJPhVZGT0/jT2LEnjJjlh6etM9pNHZ1S2LdktbuAk/tHG1sAELjmRPwJoirZWWTjEy1vtxw6uLrqy8FcAfAeVTabt8oxLP3isfErDOeSD50M/ZoQMGaJO0llMiCDIHkfOhX0i7W2uGA8RIB44jNXRy7tOzdtpwQrKQUYblPpUZtjz+lS9lW7f2JGN3c/PdgZEtEAzTRdEZDQekH4z1is2jshJNWR77qibb7TEZk4nkZwfWprV+6AP2tw45LT0z0ovQdlNqVc22RdhUHvN6iXnZEKRnaave2OyGuOrWRpwBbAZVuIJcAlztMEjinTJbhtRmG7QvD7/wCSkfSKGPbl7ObZiObY8/Q0Pc7SWLhlcRGTJ3DmkbOWj6fOmkQ4xb4J27fujlLLDH/qA/XdH5Uxu3QxhtOkR0Y+XqpqBtM7Bilt7kQD3asxHXMAxwaJ9ouyBZvhLXesndq5d1OCyyQTAGKdIlxVlNrtbaLK/c7QJkeEyD1GBkfxozTdoPcEW/AoGIHiPz4FBsBwYO6QPrUvYAhfhIpAoLai30uhgTE/r/WrFEgeUefnVtb0Fm1Zs3tU7Bb6lrdu3yyqyhgWjEbl8veFZj2o7vaLhtblmUBIG0GGWTOcEYEzU62a7pJ0Y7TX85zECCJkA4x/KrfszUi0VNxHa0XXeFKjcEYMEkiJwRBORPrVJp7QkGZBxjjPmeRWg0HaTrZFgMNm7vPetiCF5DEeZM58qukcaND2BqRc1mkI7897rLl0pCgFmG87QGjbn064pvbmpW5qtSwMg37nmMd5GRHmKH9ntVd01+yT3rrom3unhEAp3eJUxHnnB+dDHddusAG7xyX2rBaWLXG4OceQ86bXBrj4dhKnk+voRO/09aX+xjqiFUgbCOjfeLZMKfwmqpNQxYFSI9AerHpNXGg1oFrULkl7YA2h/CQW5MeHLjNJRLlNtPgFuexWoEA3tODCna7lWiCxMMnECgrns5c06agXTaJ+z7l7twRhwPLnPFV/aOnQ3LDX2uC3Co7AhnAWN22RzkxNXI7i4+sOkRVs3LItWwZB7zwE4PB/KrOanZ3sIA2beefX97ymiXGOowf+n4GhOzla1ZRXHiEjDKc7pxyOKSXmyCrDoCY8iOhwOOfWokdcZpJJmy9j7KumrVkF0d5pTtLfgu3c48twq89nezVt6jcllrZ7q6CcwQURuo/dJ+tZH2e1ttVvi+QNzWCoZ0ElbpZiJPQZrT+z3aGmW8P2iL+zuLLXre0SpA5cDmqrg5sr/eeWX1gXVnICwIkGDAyPn+VG3LPiYgATn8/6ig78h70K0FegHnjrk/CiWuZBBIkCfCf3PT4/SoZ0p2y37E1jWLGse3cNo7tKQ6TMC9tceoi4MetWfsH2zf1A11q/qDe26R4UgiG3KufPr/Zqh0Wta3a1JR2QhLZLbCYi9bJwRHSr32C1T3NVqLfehydNfCkoBkPAkgScAU10YZP8jA3r3gQnMQeesCp+zLhG5RiCYwP760Bc746YXiE7rf3e7rv2bwIn8NFaC8NzQRIafz/pSfRpFpyPSdQd/ZmiuO4C27l1CSoLKocsSgCkzFofSs+6EqttnBUDaSyrkrC8c9D+VaPsJe/7Ga1utqe9YDvCAvNvJ3GIAuNnpNZnU3lSNr2r52qxdTKBsnYCBBIkg9PCKH0Tj4mzAaS+FPBI6ielXOhuW/GAA+8bSGJU5IPSJyPTmqG0mf7/AFoq0AIj+nzzTIj1yai12xcFx7oIDsyngBRtB8O0n3YG3b1HxqOxrGW6byKouTbKTkIVaYAPSAF+E1T29TjOcRzkc8Hkc0XaviZnyEGB58HbB+dFmtxJWsqWlbexSxKrM7VNyQs+ggfKptHeW2t5Sp/aW9gYcqRcQk59BFDWLmRA8sRn3vIimg+mIJ5/eXyosulVE+pvjE8ftTJ2n7uMHE5q59nb3dDUPAdDcFu6qxKI9sQ0A53Mqx62yJyKzuoUwDj3bpz6Kv8AOp9F2qdLfuXCodCdl22T4XtkLKyODmQRwQD6U0yJcOzTaPtMCz3bSGO/OCBuW0BiYM7COJEyKWk7SU2hbdS21GKMAsh2OUJAypG0nqCo8zQXayHTvbC/tLd0g2bnS5bbIbnpBBXoR6imJcOOT0x8vT8qVmyjF3QTe2taVSDIuOTjO1lthfEBnKtgcUTq71l9p7s7t43qEKhkUDIP3SRKnpKg9TVYGJxt5E5/oP0p10mBgfL5/u/0pbFa/kO1dxIGwg+8SQm0DxNtAGPux8J5MUPp2t+Lft3bf2ZadoeRlvSAc8TFQM+Ig8Rz5R9f4Uw3vQ9D73x/ufypNhoqO27NrZekoH3Js3EDwlbu/bOee74zgVKe77sG27Wr6qASrPLy2dscMBgrxEHzoffnP6j+fxrt28Cc/I/9jT2FoZ7tbRLvLJO3bJEyFbc5ZPMARwYNaHT27TG/7gYAG2Z8LMSIUAE5g9SYqlZil/cjFScz8SeZkEZ60dav2rqjeEsXCJ3D/cMdp5WCbZIHKyMcL1ZzJU3QLeuMQN2dskSOCeong+GmW9ZEhoPPkcZGPpU/aOkNvwsNs5UysMPHlGBhl9VxkVF2f2c9+SsBAUD3XlbSbyQpZ4wDn6Gk+S7SM6j/AD/Snrc/pUPemmh6KOeyxS5jJjI/Spbd8ESeBkf086qS9SJqCBilQrLpL4MA+nP86lL5xwMfWCR8MVRLe6f38qkOrOADHxooezLp7oYdT4XECcyB1HwobXOWN2MyR+gweKF0+v2zPX04Hx9an74lbhHigZJiBPGOpxzS5G5WgxNdcP2e0zA27d0siwMM8btpGYMAkTzVul4yOeePpj+81nLTk3LXM7x09B5f960KucGTz1Hwxj9OabOrC+x9uSByenpwPSusuMCOPzn0/T50xSYHP0+HAj8hmus4A6ziDH8hn5fOkbjgTMf39Y/pSYfHP8P+H8z8qiLAdW58hx9Pz4qFrnqRz06R6j++lIQQQOvmf74/rXGuDjPTpz+UVAxngn+/TmotVcKpM54xA/X+/OmS3QHqdQO+BJwCPXqhEn5nNO0GkuXlUWlmANzMQEXBEs3uj9a0faXYnehBYW2piTlpYkKQCzEjFVeu7P1lpVW/vNobYEghSJ528cnNUpJnLK1Ils623pvDuGqO4t3ZB+zKZUiAfE+dwO0iYqn1nar3d25vACu1AIRVW4xVVAjA3GKhtv8APg4jpH0+NQlsGAODOB02GY6fHrTJaRU0qVKgzFXZrlKgDorsU2umgBVbaAI1q9ja4TcGkwQCJULHPqT0qqFW/Y2gN1bu1huCQq7gCxPSPL+dNJvoaV9B/tB2c2k1So4IG5bi9ZRgCMjE46VO2uQY2uI/d+Hp6VZe2ZW7bs5uG6GUbmA27AhkSF5nbis4QoMF7nUcUndm0HKNplqnaCfhuSfTHI5x6UjrkPCXeAPd9OTVfbCHnvzPkKkS0vlqCf79aRez/n9Bf2tfw3f9H8aab4/A8/5fhxnmmbRgbNSfiR/Oum0CDtsagnz3RB9McUBsyK69wnwq0R1QH6ZpC0UiLbgmSTtt5HSJBjrUw7PZuLF7/Wf/AK1KvZDsY+z3Bj71x4+EhaVEOS+w7Qdt7iLZtlCR7zFckCM8xWh0Xa+At0B0PBlSRjMEEg/D6daxNzsonnTMPXvX+mVorQaq6hRGtqtsYk7SwxjxMKmUS4zjLiZbdv8AsgGXvdGfXaJg/DqD6etYPVo9slHG1pMieAYEY+Hwr0vs7UlYa06mYHv2ijRM+EEcTk8gmg/aTRNdRrty1b2uyEBXysK6Dx8wd0keainFmcsUk+DzsdnP5D6iom0jj7prT3uxdVII0t1Rx7pJn1rv+zNWJ/8A1r8RBOwg/IUrkY0zL/ZX/C30rh0zfhb6Gr/Uaa+gzbvAdN1t/wD680xL9xcFLh/4D+sUtp+hclF9nb8LfQ04aV/wN9DWlGsESVafgf4ipE7WTGQs5zzU+WX/ACFlF2O4tXUe7ZFxAcq6uRz0Cssn0JivULvtfowFTUDTOgkmyunQwdkrtvW42nhQRkHdPE1j/wDbdsY8JEk8jPHSp11th8tHGeDHnIqfO0+YhsS9u6UWdRf0zszKvulv95tIDIXXADiYOOhqv01+FA+2bP3PFj0/3Zqyt39Kx3MqndJLNJJPUkg8mnW7Gic4NsgngG4p+GD/AHFXL5afaZs82ypgtm/bLLu1bsseIDvMn0Pd1Mb2mkxfv/u5vY9DitJ2Zo+yJAuad5/d1N0/lvBrT9ney/ZFzxW9OD/nvaiZ+Bu1cc0ZdErVnmPeacc6jUHnjvpn/UKiGosSCL+qIn3ZeCByCS9e12/Y7s8caGyfU7mn6tU9v2b0S+7otKD/APyX+Iq7Y3qvZ5K/bmjEA6RyV96b4AI+d01V6jX6RiD3Cxzt71D14Jk171b7PsjjT2B8LSfyqdbaji3aH/Av8qLZP7fR4Ld19gOdmhQ+ED9mRt+I8HNRaUS0DRPBnnd8siwa+gxcI4j5KKcb7fiNLkLXo8DsnU2w3daG7LOGaVvtBGJA7tQMdKM7VZu4ZdlzoQGW4Dz5Rk17f3jfiNcOepqWjWOTVHlQ9sXIAi2G9SSPgIB8qm0ntkSASicCcsDuPA2kcAVghsPPTP8AIg0Vct7ugPm0nnoTmBWHnn7OQ3j+2SkEG0esZHHAIPnXB7Z249158vD5Y5HnisLauZGxWAOJIMEAgmVBx+VOt3xyCw55EROJEnNHnyL7Eb5vbFN0JaJwOQp56yOIFNb2ys8tY+9AxbJjEk+XP61irIZmhWY8A+7HnHA5Hr1rqZ/acCAPuhj0LRnnH0pPPl9gbW57TWIk6ZSJH3UMD94ASKda7a0bEbtGgUmZNm2YH4jiYrFgHbInccknwjnHx/rQ9vdncy/GTKgc7c/qKn9Tk9oDfm92USZ02m8//DpnP+Uf2a5PY5502k4n/ciY68DBE9awVvUXJ99WGJ8HEH4g/SpzeJmQc/dj4zJmRj1q18qf2kM3Y7N7FPGn0/MeE3Bk8QQRT9Pp+yLbFrZRWAkkXb8fTfFYEXfxhBgbY9epg+Riivs4GYtmIwJmfMg9B6VL+TJ/6od0eh2e2tEW2pe2tE/fH1JEA+hozR9sBwGt30cHo4g8xwQG6eVeY3yXBJ28kmBHPQ5pwcmSA3HOMkDoOnxpfq/waLJ7PWLfa68NtJ/cYH8qKXVqcSwPqpH514z3zLt2qu4EeJt0gdSpHXipR2rdU+DU3LbnMbtyzxBV5/SrXyU+yt4Ps9nweo+tLZXlun9vb1lZvaW1dgZNrcpnqTll/ShL/wDjN+DSJ8WvOfyVK6IyjLpiZ65t9aRivFbv+MOqPuWNOPit5o/5xNCan/FXtFvca0n+XTp/8y1VQU/RWNqQybiIjqZz+9B/hiiNLqYALgNJwQWgHmDkelA/a2yTJABALcQScBRiBRNrWC2Vlg5PKhTuEqMEt7w9a46MaCLWrXcSQwETI2kgwc5PBxg0wEkoHTY0gEkyIOcqBgCOQaG+2DeFdIAxtwMebkLkj19KkD7WncW/FGcQYMjMnyFTQUJrvkADwQQQIjwvMZngedFraA2glQPeKoplOkbmkTAmOc9KEF3dugsTtEy0BvQZ4EYpveqGBViCPEDAJDCIPy86VRCg5rJIJBUj7scNHQdT8TXFUiN0SOThhgVFdus499JgcW1iBmRydx6nrTmvFCAreI9dpgdCDiPh5RUSSb4EdugLyIHmTJM5+QqS0QR4XiT7pMkETyPI+YpaW0dwkgIRBBQMxDdGJPQA56eVQrZTDbWAEiCwmeCfhNLSkA+6eJPvHBCz8eOKkdhHvc8wBM5EjE5+lDpZYfhE/iLY+k/T1qQkcgZ4Ph8vXmpSpDCO+Ey2Qw8WPdPoeDTbN1G5LEdDJGPQEA0G7Mdu2QIndBgfzrphyGkxJ3RAxiTBzScbBIsUvj1yY25PHWoyifdEEjDeR+ETQi6/ZnaxkdJMAzBxx/Sidyynuk53L4g24GFAMf0yKfjEOG5AYAbA6x8cHmaCvdlLc5tbefEpEiPMTT3vAAQOJ3HEEnj/ADCfKulmBAMEnMiYM+nNCTj0FsrtT2BcibO1gR1MY/nTtL7K6257lpD5+JasyCcyRAyYH5L1qbQaq5aabVwrnyPJx1xPpW0c8l2arLJdmXLkh5J58/SpdIf2c/D/AKa7Sq2R9BQUeLA4J+cc0Bo7rArBIz0J8xSpUAW/aqgOsCMnj4UNoxNwz+AfwpUqiQE1gTfsA8ePHT6VMOH+B/6jSpVMu0SHuP2F74IfnJpWLhNx5JMKIknGOlKlTfQCA8Seok+pzk0DcclZJJJHJ+dcpVH0wHdnOdj5PvEfKTioNcJ3z5UqVBUemd3EW8H738qH3HfyeW/Wu0qBEq+8v+b+IqftgxeuKMANgdOB0pUqYiPTnclrdnHX/M1WKHxf8TfpXKVJgz//2Q=="/>
          <p:cNvSpPr>
            <a:spLocks noChangeAspect="1" noChangeArrowheads="1"/>
          </p:cNvSpPr>
          <p:nvPr/>
        </p:nvSpPr>
        <p:spPr bwMode="auto">
          <a:xfrm>
            <a:off x="1739900" y="-3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48" name="AutoShape 6" descr="data:image/jpeg;base64,/9j/4AAQSkZJRgABAQAAAQABAAD/2wCEAAkGBxQTEhQUEhQVFhUXFxwYGBYXFxYgGBoXGhgaGBcXFxcdHCggHB0lGxgYITEhJikrLi4uFx8zODMsNygtLisBCgoKDg0OGhAQGywkHyUsLCwsLywsLCwsLCwsLCwsLCwsLCwsLCwsLCwsLCwsNywsLCwsLCwsNywsLCwsLCw3LP/AABEIAOIAoAMBIgACEQEDEQH/xAAcAAABBQEBAQAAAAAAAAAAAAAEAAIDBQYBBwj/xABEEAACAQMDAQUFBQYDBgYDAAABAhEAAyEEEjFBBRMiUWEGMnGBkRRCUqGxI2LB0eHwB3KSFTOCorLxNENTg8LSFiRz/8QAGAEAAwEBAAAAAAAAAAAAAAAAAAECAwT/xAAnEQACAgICAgIBBAMAAAAAAAAAAQIRAxIhMRNRBEFhFCLw8TJCUv/aAAwDAQACEQMRAD8A9mC09RXdtPAoAS0+mgU6gBV2uV2gDhpUqVADaaRUlcigCIio2WpytNK0AQFaYVogpTSlAEBWmFaIKU1koAFYU01OyUxloAgNKpClc20AW4Fdiuk1W+0PbC6Wy11hMRiYycDNFAWVKvP7Ptlqr3/h7KtIJXLMAIjMDJDESMTWs7IfUMitqAttsSimR7uZJ9fLyq3BpWxJlrUd65tiepA+tPoLtLtK1Z7rvXC95cFtJnxOQSFEdcH6VAw0V2uCu0AcpV2lQByuRTqVADCtc21JXKAIytNKVNSigAcpUZSittcKUABlKaUowpTClAGc1fbgCXlW4HuoAVTaQCx4AE+Lzj4Vk/aLtj7W+ltsls3FLIV3ncXIURIEKpaDOePSs0e3WVmYMpIcXF3iSrDgqTxzHqBR3Y2stPqF+y2mS9cJ3MLoFtCUYHu1gbgztMHgAxWiasrs2/sjb1KXwm633DW++2iy4ALtO0OWw8HIz0rbqKpexu1EKW7e8O8FGKSV3WoW54iPMirlXqZu2JoG7V1XdWbjxJVSQByT0A+dY4PqYAvo77WDqzK3hJ4IYDBAx861Pb2iN21sDFRuUtAmVDAlfnWE/wAQ+2dbp7wGlRrdlUDNdVCVLtOGYiABA+tVB0Zzhtwajsnt9nvi24ADTGM7hnOeINaUVQex/aB1OlsahxDOkkSSAeCV+MVfKamdWOCpDqVcmlUlHaVKlQAqVKlQAq5XaVAHKUV2lQA0iltrtKgD5W0lxhtZyOYg5M8ww6D16UZ9nZNoYbGHi8jsOVg8jGfnVHqmJUggKwk7kmGEkjr04x5Zo+ys/hb3ZiemPlipplp1wajS9uu3dp3ndBDIcZI8W9icZ8R4+HFeg+yntfevllZbK7YLN4h4AH3OxLGD4fI814v3iSY64IbkEGZiRn0NW1m9avNZtatYtW5m4shsjbnpCnJjpTi2N0z1/tr2wsrdtiw/fMwyiFiCpnaRHWRBWJg9IyP232tqjc22UtKgQKVvswBZveV125AHBBzPSM4//Du3YTW21t3RuIPdlsEqPuxiXYDMeRx5etsfMVcVa5MpPV8GM9pO0Rp9HZGkupNhlkKy+6FIGJzBIxWOu6+73pO7JG4FGMeLJI6x1wcVuv8AEMRprbKFBS+rZRWB8LYKkgHMTzXlyG6jnbaDEuSSu0pgSFAX3QJaQOgrDKk5UVBujS9le1mosuh717wnKEQDiDMn8/OvT/Zztn7Rb3N3YbBi3cDiDkSRwfSvIPtykd66tastdufs5JKRbQHYAssC23k9SOlXfsOLtq3day5c71DG33WxoAI3B/Ere+IA8qqEaG6Z65NdrF9n+0fcpsKm4Au+Uuq5UMRKuTGwiTANXOg7b3rvdragsAFk7geCHBiDPFWKi6qi/wDzHRSw+0W5UkHJiRjmIrFf4ne27bm0GiYm4cX7q57pWMBFj77THpXlvZ/sd9pe4NPC7LgQTuBJIxBj4Dnk1cY2L8n1Dp76uoZGDKRIZSCCPQipK88/wMWOzFBJ397c3hiSQQ22M8YA4r0Opap0AqVKmXLgUSSAOMmkA+lVbp+3NO4ZlvJCEhiWAiOTnp60XptWlwbrbq481YEfUGgD5GbabY2nM5E8gn7p9Kfuhm7xNnHw+QFBXRmVDQMbSCDn5xTRcJOd04JHqB5fxpAWm7eZDbpxujPWTVhbRo44GevNVWgVgTAJkE48uk/Q/SrtLLDJ2g9QGU/oeKqFXyU06G277IyuhKsp3Kw5B8xV1Z9uO0VII1bn/Mts/wDxqpS6DjaDMZHIED5Zrl+0Bx6g+hBPpW0ZxlxRm4NItO2va/V6u2trUOm1XDg21KNIBGSDEZ8qpbN5kMqzA5Eg9DM/qfrS20ttaax9E2w7s/ta5aACkMoIYK4DKDDCVB4988enlTU7SuBp3H4AkZAI6ehI+dCqKdtqXjhLtBu10H2u2XXeVkb43ZB445HPSfQV3/apJyW+J6DjEdc81X7KW2s38XGyllmXidr2m1Kat94ZO5U2h/5uwHe7GOcWwPnUHZPbb6a5cNtbT7mVvEHOVH3SGH51V1zbVrGkqQ/JfaNX7Eds6lHdtOoYvdu3WVvc2khmC53BvFA/716x7P8AtVY1VvcpKkEKytghiCY/I/SvAEWCDwR16/KitLrrlpt1u46N5qxoeJP7I25Pdu2+3hbUG0yvtb9oFBfYnUkKZB8h1rHe0Xb/ANqK2ru21auH9m0FjvBZSxIIRgvhbHHrWB0fa1xLguhyWlSZ+/tO4ByMsPzyfOjNabWotWrdoWbIXdus3GYWssW3AsIgS0IDxipeJ0DkxvYd9n1F42SQy23YuRuZ1aN+9PPHHrV57J6pluNcS9Zsd1tLlyCrqysWVQu2cxjniOtVWq0ps6xHtt3am0WF0Bu7usFhykAwhkCP3ulEeyXY1zUXr9h9yd2yqwUL+yEnwtJyI454GetZpc0L8nkavckjOesDMZz1p1pipDHw5jdBic9fOmaJUnxRBEZAxP3vWKs/stsbrYYtJG1vugdSR1MHis26Nkh1i5Jh46gifEBHMj1zVih06qy2yGkGVBgLmAc8zzTdLZ7sggKyR7pjpPX481dfa7L82G6j7h9fIVMWzXSXoqwwjwkQPh+ldLHz/WrNk0p/8r6IP4N51C2k0ZkSwjmA4gfKtlkXoyljmBA0qNtdj2XhbTXGdvdXc4Jj3oLDpUY7Gt8HUlWEgq1y3II5BkedX5ET42Df3zTxRg7DYjwahG/0E/8AK9JvZ/UjhkPxRv4MaryxJ0YIJ86VEXuzb68i3PTxMv6iohotQPetCP3Xn48gU/LENGNiuxTWt3hzYuf8h/iDUTXmHNu6P/bY/pNNTi/sVMnBNOB9KGOsUcyP8yuP1Wl9vt/+on+ofzp7IKYSGp4ehxeWJLKB5yIplu+1zFkA+dxh4B8B979KTmkFNlha7RaxLLca0SCsoSGaegAy3wqwXtrW3kZDca1bY+LaAL1ySTtZ190eI4GfWqtUtWDudme7Hxf6cKPypo1N27j/AHa8QpyR+838BArGeSzaGG2YlGAyAScj0iPrV52Z2fu8XCgwVPvHAMzQ/ZqEmQwVIO5mAwvxzya0vYeouIt24qXHKsFZiga0iFW2k7lLAk5EeVYvkItJhGp7IW1Zs3e9DLdJAXgqR4SJ4jcRQllYJXp8s/n8KK7Lsai6bS3CQovhYNowpMlwAw8LTLRx4POKm9oU7vV37abNlu4VUccRJ58z5064s6cWTZ0DKF9Rn9eOf51DrtVbsWzdbJPhVZGT0/jT2LEnjJjlh6etM9pNHZ1S2LdktbuAk/tHG1sAELjmRPwJoirZWWTjEy1vtxw6uLrqy8FcAfAeVTabt8oxLP3isfErDOeSD50M/ZoQMGaJO0llMiCDIHkfOhX0i7W2uGA8RIB44jNXRy7tOzdtpwQrKQUYblPpUZtjz+lS9lW7f2JGN3c/PdgZEtEAzTRdEZDQekH4z1is2jshJNWR77qibb7TEZk4nkZwfWprV+6AP2tw45LT0z0ovQdlNqVc22RdhUHvN6iXnZEKRnaave2OyGuOrWRpwBbAZVuIJcAlztMEjinTJbhtRmG7QvD7/wCSkfSKGPbl7ObZiObY8/Q0Pc7SWLhlcRGTJ3DmkbOWj6fOmkQ4xb4J27fujlLLDH/qA/XdH5Uxu3QxhtOkR0Y+XqpqBtM7Bilt7kQD3asxHXMAxwaJ9ouyBZvhLXesndq5d1OCyyQTAGKdIlxVlNrtbaLK/c7QJkeEyD1GBkfxozTdoPcEW/AoGIHiPz4FBsBwYO6QPrUvYAhfhIpAoLai30uhgTE/r/WrFEgeUefnVtb0Fm1Zs3tU7Bb6lrdu3yyqyhgWjEbl8veFZj2o7vaLhtblmUBIG0GGWTOcEYEzU62a7pJ0Y7TX85zECCJkA4x/KrfszUi0VNxHa0XXeFKjcEYMEkiJwRBORPrVJp7QkGZBxjjPmeRWg0HaTrZFgMNm7vPetiCF5DEeZM58qukcaND2BqRc1mkI7897rLl0pCgFmG87QGjbn064pvbmpW5qtSwMg37nmMd5GRHmKH9ntVd01+yT3rrom3unhEAp3eJUxHnnB+dDHddusAG7xyX2rBaWLXG4OceQ86bXBrj4dhKnk+voRO/09aX+xjqiFUgbCOjfeLZMKfwmqpNQxYFSI9AerHpNXGg1oFrULkl7YA2h/CQW5MeHLjNJRLlNtPgFuexWoEA3tODCna7lWiCxMMnECgrns5c06agXTaJ+z7l7twRhwPLnPFV/aOnQ3LDX2uC3Co7AhnAWN22RzkxNXI7i4+sOkRVs3LItWwZB7zwE4PB/KrOanZ3sIA2beefX97ymiXGOowf+n4GhOzla1ZRXHiEjDKc7pxyOKSXmyCrDoCY8iOhwOOfWokdcZpJJmy9j7KumrVkF0d5pTtLfgu3c48twq89nezVt6jcllrZ7q6CcwQURuo/dJ+tZH2e1ttVvi+QNzWCoZ0ElbpZiJPQZrT+z3aGmW8P2iL+zuLLXre0SpA5cDmqrg5sr/eeWX1gXVnICwIkGDAyPn+VG3LPiYgATn8/6ig78h70K0FegHnjrk/CiWuZBBIkCfCf3PT4/SoZ0p2y37E1jWLGse3cNo7tKQ6TMC9tceoi4MetWfsH2zf1A11q/qDe26R4UgiG3KufPr/Zqh0Wta3a1JR2QhLZLbCYi9bJwRHSr32C1T3NVqLfehydNfCkoBkPAkgScAU10YZP8jA3r3gQnMQeesCp+zLhG5RiCYwP760Bc746YXiE7rf3e7rv2bwIn8NFaC8NzQRIafz/pSfRpFpyPSdQd/ZmiuO4C27l1CSoLKocsSgCkzFofSs+6EqttnBUDaSyrkrC8c9D+VaPsJe/7Ga1utqe9YDvCAvNvJ3GIAuNnpNZnU3lSNr2r52qxdTKBsnYCBBIkg9PCKH0Tj4mzAaS+FPBI6ielXOhuW/GAA+8bSGJU5IPSJyPTmqG0mf7/AFoq0AIj+nzzTIj1yai12xcFx7oIDsyngBRtB8O0n3YG3b1HxqOxrGW6byKouTbKTkIVaYAPSAF+E1T29TjOcRzkc8Hkc0XaviZnyEGB58HbB+dFmtxJWsqWlbexSxKrM7VNyQs+ggfKptHeW2t5Sp/aW9gYcqRcQk59BFDWLmRA8sRn3vIimg+mIJ5/eXyosulVE+pvjE8ftTJ2n7uMHE5q59nb3dDUPAdDcFu6qxKI9sQ0A53Mqx62yJyKzuoUwDj3bpz6Kv8AOp9F2qdLfuXCodCdl22T4XtkLKyODmQRwQD6U0yJcOzTaPtMCz3bSGO/OCBuW0BiYM7COJEyKWk7SU2hbdS21GKMAsh2OUJAypG0nqCo8zQXayHTvbC/tLd0g2bnS5bbIbnpBBXoR6imJcOOT0x8vT8qVmyjF3QTe2taVSDIuOTjO1lthfEBnKtgcUTq71l9p7s7t43qEKhkUDIP3SRKnpKg9TVYGJxt5E5/oP0p10mBgfL5/u/0pbFa/kO1dxIGwg+8SQm0DxNtAGPux8J5MUPp2t+Lft3bf2ZadoeRlvSAc8TFQM+Ig8Rz5R9f4Uw3vQ9D73x/ufypNhoqO27NrZekoH3Js3EDwlbu/bOee74zgVKe77sG27Wr6qASrPLy2dscMBgrxEHzoffnP6j+fxrt28Cc/I/9jT2FoZ7tbRLvLJO3bJEyFbc5ZPMARwYNaHT27TG/7gYAG2Z8LMSIUAE5g9SYqlZil/cjFScz8SeZkEZ60dav2rqjeEsXCJ3D/cMdp5WCbZIHKyMcL1ZzJU3QLeuMQN2dskSOCeong+GmW9ZEhoPPkcZGPpU/aOkNvwsNs5UysMPHlGBhl9VxkVF2f2c9+SsBAUD3XlbSbyQpZ4wDn6Gk+S7SM6j/AD/Snrc/pUPemmh6KOeyxS5jJjI/Spbd8ESeBkf086qS9SJqCBilQrLpL4MA+nP86lL5xwMfWCR8MVRLe6f38qkOrOADHxooezLp7oYdT4XECcyB1HwobXOWN2MyR+gweKF0+v2zPX04Hx9an74lbhHigZJiBPGOpxzS5G5WgxNdcP2e0zA27d0siwMM8btpGYMAkTzVul4yOeePpj+81nLTk3LXM7x09B5f960KucGTz1Hwxj9OabOrC+x9uSByenpwPSusuMCOPzn0/T50xSYHP0+HAj8hmus4A6ziDH8hn5fOkbjgTMf39Y/pSYfHP8P+H8z8qiLAdW58hx9Pz4qFrnqRz06R6j++lIQQQOvmf74/rXGuDjPTpz+UVAxngn+/TmotVcKpM54xA/X+/OmS3QHqdQO+BJwCPXqhEn5nNO0GkuXlUWlmANzMQEXBEs3uj9a0faXYnehBYW2piTlpYkKQCzEjFVeu7P1lpVW/vNobYEghSJ528cnNUpJnLK1Ils623pvDuGqO4t3ZB+zKZUiAfE+dwO0iYqn1nar3d25vACu1AIRVW4xVVAjA3GKhtv8APg4jpH0+NQlsGAODOB02GY6fHrTJaRU0qVKgzFXZrlKgDorsU2umgBVbaAI1q9ja4TcGkwQCJULHPqT0qqFW/Y2gN1bu1huCQq7gCxPSPL+dNJvoaV9B/tB2c2k1So4IG5bi9ZRgCMjE46VO2uQY2uI/d+Hp6VZe2ZW7bs5uG6GUbmA27AhkSF5nbis4QoMF7nUcUndm0HKNplqnaCfhuSfTHI5x6UjrkPCXeAPd9OTVfbCHnvzPkKkS0vlqCf79aRez/n9Bf2tfw3f9H8aab4/A8/5fhxnmmbRgbNSfiR/Oum0CDtsagnz3RB9McUBsyK69wnwq0R1QH6ZpC0UiLbgmSTtt5HSJBjrUw7PZuLF7/Wf/AK1KvZDsY+z3Bj71x4+EhaVEOS+w7Qdt7iLZtlCR7zFckCM8xWh0Xa+At0B0PBlSRjMEEg/D6daxNzsonnTMPXvX+mVorQaq6hRGtqtsYk7SwxjxMKmUS4zjLiZbdv8AsgGXvdGfXaJg/DqD6etYPVo9slHG1pMieAYEY+Hwr0vs7UlYa06mYHv2ijRM+EEcTk8gmg/aTRNdRrty1b2uyEBXysK6Dx8wd0keainFmcsUk+DzsdnP5D6iom0jj7prT3uxdVII0t1Rx7pJn1rv+zNWJ/8A1r8RBOwg/IUrkY0zL/ZX/C30rh0zfhb6Gr/Uaa+gzbvAdN1t/wD680xL9xcFLh/4D+sUtp+hclF9nb8LfQ04aV/wN9DWlGsESVafgf4ipE7WTGQs5zzU+WX/ACFlF2O4tXUe7ZFxAcq6uRz0Cssn0JivULvtfowFTUDTOgkmyunQwdkrtvW42nhQRkHdPE1j/wDbdsY8JEk8jPHSp11th8tHGeDHnIqfO0+YhsS9u6UWdRf0zszKvulv95tIDIXXADiYOOhqv01+FA+2bP3PFj0/3Zqyt39Kx3MqndJLNJJPUkg8mnW7Gic4NsgngG4p+GD/AHFXL5afaZs82ypgtm/bLLu1bsseIDvMn0Pd1Mb2mkxfv/u5vY9DitJ2Zo+yJAuad5/d1N0/lvBrT9ney/ZFzxW9OD/nvaiZ+Bu1cc0ZdErVnmPeacc6jUHnjvpn/UKiGosSCL+qIn3ZeCByCS9e12/Y7s8caGyfU7mn6tU9v2b0S+7otKD/APyX+Iq7Y3qvZ5K/bmjEA6RyV96b4AI+d01V6jX6RiD3Cxzt71D14Jk171b7PsjjT2B8LSfyqdbaji3aH/Av8qLZP7fR4Ld19gOdmhQ+ED9mRt+I8HNRaUS0DRPBnnd8siwa+gxcI4j5KKcb7fiNLkLXo8DsnU2w3daG7LOGaVvtBGJA7tQMdKM7VZu4ZdlzoQGW4Dz5Rk17f3jfiNcOepqWjWOTVHlQ9sXIAi2G9SSPgIB8qm0ntkSASicCcsDuPA2kcAVghsPPTP8AIg0Vct7ugPm0nnoTmBWHnn7OQ3j+2SkEG0esZHHAIPnXB7Z249158vD5Y5HnisLauZGxWAOJIMEAgmVBx+VOt3xyCw55EROJEnNHnyL7Eb5vbFN0JaJwOQp56yOIFNb2ys8tY+9AxbJjEk+XP61irIZmhWY8A+7HnHA5Hr1rqZ/acCAPuhj0LRnnH0pPPl9gbW57TWIk6ZSJH3UMD94ASKda7a0bEbtGgUmZNm2YH4jiYrFgHbInccknwjnHx/rQ9vdncy/GTKgc7c/qKn9Tk9oDfm92USZ02m8//DpnP+Uf2a5PY5502k4n/ciY68DBE9awVvUXJ99WGJ8HEH4g/SpzeJmQc/dj4zJmRj1q18qf2kM3Y7N7FPGn0/MeE3Bk8QQRT9Pp+yLbFrZRWAkkXb8fTfFYEXfxhBgbY9epg+Riivs4GYtmIwJmfMg9B6VL+TJ/6od0eh2e2tEW2pe2tE/fH1JEA+hozR9sBwGt30cHo4g8xwQG6eVeY3yXBJ28kmBHPQ5pwcmSA3HOMkDoOnxpfq/waLJ7PWLfa68NtJ/cYH8qKXVqcSwPqpH514z3zLt2qu4EeJt0gdSpHXipR2rdU+DU3LbnMbtyzxBV5/SrXyU+yt4Ps9nweo+tLZXlun9vb1lZvaW1dgZNrcpnqTll/ShL/wDjN+DSJ8WvOfyVK6IyjLpiZ65t9aRivFbv+MOqPuWNOPit5o/5xNCan/FXtFvca0n+XTp/8y1VQU/RWNqQybiIjqZz+9B/hiiNLqYALgNJwQWgHmDkelA/a2yTJABALcQScBRiBRNrWC2Vlg5PKhTuEqMEt7w9a46MaCLWrXcSQwETI2kgwc5PBxg0wEkoHTY0gEkyIOcqBgCOQaG+2DeFdIAxtwMebkLkj19KkD7WncW/FGcQYMjMnyFTQUJrvkADwQQQIjwvMZngedFraA2glQPeKoplOkbmkTAmOc9KEF3dugsTtEy0BvQZ4EYpveqGBViCPEDAJDCIPy86VRCg5rJIJBUj7scNHQdT8TXFUiN0SOThhgVFdus499JgcW1iBmRydx6nrTmvFCAreI9dpgdCDiPh5RUSSb4EdugLyIHmTJM5+QqS0QR4XiT7pMkETyPI+YpaW0dwkgIRBBQMxDdGJPQA56eVQrZTDbWAEiCwmeCfhNLSkA+6eJPvHBCz8eOKkdhHvc8wBM5EjE5+lDpZYfhE/iLY+k/T1qQkcgZ4Ph8vXmpSpDCO+Ey2Qw8WPdPoeDTbN1G5LEdDJGPQEA0G7Mdu2QIndBgfzrphyGkxJ3RAxiTBzScbBIsUvj1yY25PHWoyifdEEjDeR+ETQi6/ZnaxkdJMAzBxx/Sidyynuk53L4g24GFAMf0yKfjEOG5AYAbA6x8cHmaCvdlLc5tbefEpEiPMTT3vAAQOJ3HEEnj/ADCfKulmBAMEnMiYM+nNCTj0FsrtT2BcibO1gR1MY/nTtL7K6257lpD5+JasyCcyRAyYH5L1qbQaq5aabVwrnyPJx1xPpW0c8l2arLJdmXLkh5J58/SpdIf2c/D/AKa7Sq2R9BQUeLA4J+cc0Bo7rArBIz0J8xSpUAW/aqgOsCMnj4UNoxNwz+AfwpUqiQE1gTfsA8ePHT6VMOH+B/6jSpVMu0SHuP2F74IfnJpWLhNx5JMKIknGOlKlTfQCA8Seok+pzk0DcclZJJJHJ+dcpVH0wHdnOdj5PvEfKTioNcJ3z5UqVBUemd3EW8H738qH3HfyeW/Wu0qBEq+8v+b+IqftgxeuKMANgdOB0pUqYiPTnclrdnHX/M1WKHxf8TfpXKVJgz//2Q=="/>
          <p:cNvSpPr>
            <a:spLocks noChangeAspect="1" noChangeArrowheads="1"/>
          </p:cNvSpPr>
          <p:nvPr/>
        </p:nvSpPr>
        <p:spPr bwMode="auto">
          <a:xfrm>
            <a:off x="1892300" y="14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97100" y="1286540"/>
            <a:ext cx="8242300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Participant contact 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Profiles of teams and participants by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Target species for your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Collection procedures and Metadata</a:t>
            </a:r>
          </a:p>
          <a:p>
            <a:r>
              <a:rPr lang="en-US" sz="2000" dirty="0"/>
              <a:t>	Specific instructions</a:t>
            </a:r>
          </a:p>
          <a:p>
            <a:r>
              <a:rPr lang="en-US" sz="2000" dirty="0"/>
              <a:t>	Live clinics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Lab methods: DNA extraction, PCR, and gel electrophoresis</a:t>
            </a:r>
          </a:p>
          <a:p>
            <a:r>
              <a:rPr lang="en-US" sz="2000" dirty="0"/>
              <a:t>	Specific instructions</a:t>
            </a:r>
          </a:p>
          <a:p>
            <a:r>
              <a:rPr lang="en-US" sz="2000" dirty="0"/>
              <a:t>	Live clinics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Bioinformatics Analysis (later!)</a:t>
            </a:r>
          </a:p>
          <a:p>
            <a:pPr lvl="1"/>
            <a:r>
              <a:rPr lang="en-US" sz="2000" dirty="0"/>
              <a:t>	Specific instructions</a:t>
            </a:r>
          </a:p>
          <a:p>
            <a:pPr lvl="1"/>
            <a:r>
              <a:rPr lang="en-US" sz="2000" dirty="0"/>
              <a:t>	Live clinics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Continuing Support</a:t>
            </a:r>
          </a:p>
          <a:p>
            <a:r>
              <a:rPr lang="en-US" sz="2000" dirty="0"/>
              <a:t>	Access to mentors</a:t>
            </a:r>
          </a:p>
          <a:p>
            <a:r>
              <a:rPr lang="en-US" sz="2000" dirty="0"/>
              <a:t>	Office hours</a:t>
            </a:r>
            <a:endParaRPr lang="en-US" dirty="0"/>
          </a:p>
        </p:txBody>
      </p:sp>
      <p:sp>
        <p:nvSpPr>
          <p:cNvPr id="82950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34400" y="6492876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4B26A04-BB3C-BA40-82ED-1A9AEC0451B4}" type="slidenum">
              <a:rPr lang="en-US" sz="1200">
                <a:solidFill>
                  <a:schemeClr val="bg1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4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`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4D3B-7669-4840-BDD5-FB275E658B1B}" type="slidenum">
              <a:rPr lang="en-US" smtClean="0"/>
              <a:t>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39290" y="136525"/>
            <a:ext cx="11513420" cy="6519862"/>
            <a:chOff x="-171117" y="183226"/>
            <a:chExt cx="9594517" cy="6519862"/>
          </a:xfrm>
        </p:grpSpPr>
        <p:pic>
          <p:nvPicPr>
            <p:cNvPr id="15362" name="Picture 2" descr="Related 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1117" y="213940"/>
              <a:ext cx="4023824" cy="3208764"/>
            </a:xfrm>
            <a:prstGeom prst="rect">
              <a:avLst/>
            </a:prstGeom>
            <a:ln w="38100" cap="sq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4" name="Picture 4" descr="Related 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3557" y="183226"/>
              <a:ext cx="4571931" cy="3051255"/>
            </a:xfrm>
            <a:prstGeom prst="rect">
              <a:avLst/>
            </a:prstGeom>
            <a:ln w="38100" cap="sq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6" name="Picture 6" descr="Related i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1117" y="3651324"/>
              <a:ext cx="4571931" cy="3051764"/>
            </a:xfrm>
            <a:prstGeom prst="rect">
              <a:avLst/>
            </a:prstGeom>
            <a:ln w="38100" cap="sq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8" name="Picture 8" descr="Related imag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1666" y="3495875"/>
              <a:ext cx="4671734" cy="3142126"/>
            </a:xfrm>
            <a:prstGeom prst="rect">
              <a:avLst/>
            </a:prstGeom>
            <a:ln w="38100" cap="sq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4" name="Picture 2" descr="David Oakes on Twitter: &quot;Tiny Acorn Ants make their nests inside ...">
            <a:extLst>
              <a:ext uri="{FF2B5EF4-FFF2-40B4-BE49-F238E27FC236}">
                <a16:creationId xmlns:a16="http://schemas.microsoft.com/office/drawing/2014/main" xmlns="" id="{337C6E96-8796-47B4-BB00-9C847386C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7730" y="3453286"/>
            <a:ext cx="5367092" cy="302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45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://myrmecos.net/wp-content/uploads/2010/07/pseudomyrm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15258" flipH="1">
            <a:off x="5029200" y="2384298"/>
            <a:ext cx="4191000" cy="134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67" y="23888"/>
            <a:ext cx="10515600" cy="692907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 Rounded MT Bold" panose="020F0704030504030204" pitchFamily="34" charset="0"/>
              </a:rPr>
              <a:t>How many ants do you see?</a:t>
            </a:r>
          </a:p>
        </p:txBody>
      </p:sp>
      <p:pic>
        <p:nvPicPr>
          <p:cNvPr id="2050" name="Picture 2" descr="http://www.alexanderwild.com/Ants/Natural-History/Male-Ants/i-MvwRS7t/1/L/discolor5-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164" y="3741779"/>
            <a:ext cx="4572000" cy="316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gemtekpestcontrol.com/wp-content/uploads/2014/05/Carpenter-Ant-1.jpg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00847" y="160278"/>
            <a:ext cx="4792294" cy="242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colourbox.com/preview/2564988-ants-on-a-green-grass-on-a-white-background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90678" y="2352070"/>
            <a:ext cx="1585869" cy="455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cache3.asset-cache.net/gc/475162087-velvet-ant-barbilla-national-park-costa-rica-gettyimages.jpg?v=1&amp;c=IWSAsset&amp;k=2&amp;d=bvlc0R9VKyPklQ%2Fc2Cuv9vgdwTjLF2ZoDSrEkLiuCWY%3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17469">
            <a:off x="322360" y="3663624"/>
            <a:ext cx="2067296" cy="310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myrmecos.net/myrmicinae/CepAtr1.JPG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869768"/>
            <a:ext cx="3005304" cy="2143875"/>
          </a:xfrm>
          <a:prstGeom prst="rect">
            <a:avLst/>
          </a:prstGeom>
          <a:noFill/>
        </p:spPr>
      </p:pic>
      <p:pic>
        <p:nvPicPr>
          <p:cNvPr id="2060" name="Picture 12" descr="http://meetyourneighbours.net/wp-content/uploads/2012/05/jumper_sdegreef_myn.jpg"/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68980">
            <a:off x="291869" y="548363"/>
            <a:ext cx="3518131" cy="192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pspindia.co/images/termite.jpg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200550">
            <a:off x="9137604" y="729721"/>
            <a:ext cx="2548501" cy="17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F316903-2992-4EEB-AA3F-9F9789873B1F}"/>
              </a:ext>
            </a:extLst>
          </p:cNvPr>
          <p:cNvSpPr txBox="1"/>
          <p:nvPr/>
        </p:nvSpPr>
        <p:spPr>
          <a:xfrm>
            <a:off x="7377164" y="470033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</a:p>
        </p:txBody>
      </p:sp>
      <p:pic>
        <p:nvPicPr>
          <p:cNvPr id="12" name="Picture 2" descr="Flik | Pixar Wiki | Fandom">
            <a:extLst>
              <a:ext uri="{FF2B5EF4-FFF2-40B4-BE49-F238E27FC236}">
                <a16:creationId xmlns:a16="http://schemas.microsoft.com/office/drawing/2014/main" xmlns="" id="{6813B7CF-8828-45ED-8E19-AA8DBE201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5181" y="4581618"/>
            <a:ext cx="1585869" cy="231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22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966" y="962486"/>
            <a:ext cx="7227384" cy="4525963"/>
          </a:xfrm>
        </p:spPr>
        <p:txBody>
          <a:bodyPr>
            <a:normAutofit/>
          </a:bodyPr>
          <a:lstStyle/>
          <a:p>
            <a:r>
              <a:rPr lang="en-US" sz="2400" dirty="0">
                <a:cs typeface="Arial" pitchFamily="34" charset="0"/>
              </a:rPr>
              <a:t>Antenna 4 – 12 segments and </a:t>
            </a:r>
            <a:r>
              <a:rPr lang="en-US" sz="2400" dirty="0">
                <a:solidFill>
                  <a:srgbClr val="0070C0"/>
                </a:solidFill>
                <a:cs typeface="Arial" pitchFamily="34" charset="0"/>
              </a:rPr>
              <a:t>elbowed </a:t>
            </a:r>
            <a:r>
              <a:rPr lang="en-US" sz="2400" dirty="0">
                <a:cs typeface="Arial" pitchFamily="34" charset="0"/>
              </a:rPr>
              <a:t>(9-13♂)</a:t>
            </a:r>
          </a:p>
          <a:p>
            <a:r>
              <a:rPr lang="en-US" sz="2400" dirty="0">
                <a:cs typeface="Arial" pitchFamily="34" charset="0"/>
              </a:rPr>
              <a:t>Metapleural gland easily seen</a:t>
            </a:r>
          </a:p>
          <a:p>
            <a:r>
              <a:rPr lang="en-US" sz="2400" dirty="0">
                <a:cs typeface="Arial" pitchFamily="34" charset="0"/>
              </a:rPr>
              <a:t>Abdominal segment #2 =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petiole</a:t>
            </a:r>
            <a:r>
              <a:rPr lang="en-US" sz="2400" dirty="0">
                <a:cs typeface="Arial" pitchFamily="34" charset="0"/>
              </a:rPr>
              <a:t>; Abd. Seg #3 =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cs typeface="Arial" pitchFamily="34" charset="0"/>
              </a:rPr>
              <a:t>postpetiole</a:t>
            </a:r>
            <a:r>
              <a:rPr lang="en-US" sz="2400" dirty="0">
                <a:cs typeface="Arial" pitchFamily="34" charset="0"/>
              </a:rPr>
              <a:t> form scale</a:t>
            </a:r>
          </a:p>
          <a:p>
            <a:r>
              <a:rPr lang="en-US" sz="2400" dirty="0">
                <a:cs typeface="Arial" pitchFamily="34" charset="0"/>
              </a:rPr>
              <a:t>Wings of ♀ deciduous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" y="1905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4000" b="1" dirty="0">
              <a:latin typeface="Arial Narrow" panose="020B0606020202030204" pitchFamily="34" charset="0"/>
              <a:cs typeface="Arial" pitchFamily="34" charset="0"/>
            </a:endParaRPr>
          </a:p>
          <a:p>
            <a:pPr algn="l"/>
            <a:r>
              <a:rPr lang="en-US" sz="4000" b="1" dirty="0">
                <a:latin typeface="Arial Narrow" panose="020B0606020202030204" pitchFamily="34" charset="0"/>
                <a:cs typeface="Arial" pitchFamily="34" charset="0"/>
              </a:rPr>
              <a:t>What is an ant?</a:t>
            </a:r>
            <a:br>
              <a:rPr lang="en-US" sz="4000" b="1" dirty="0">
                <a:latin typeface="Arial Narrow" panose="020B0606020202030204" pitchFamily="34" charset="0"/>
                <a:cs typeface="Arial" pitchFamily="34" charset="0"/>
              </a:rPr>
            </a:br>
            <a:endParaRPr lang="en-US" sz="4000" b="1" dirty="0">
              <a:latin typeface="Arial Narrow" panose="020B0606020202030204" pitchFamily="34" charset="0"/>
            </a:endParaRPr>
          </a:p>
        </p:txBody>
      </p:sp>
      <p:pic>
        <p:nvPicPr>
          <p:cNvPr id="5122" name="Picture 2" descr="Soleopsis_invicta_AlexWild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97642" y="3276257"/>
            <a:ext cx="6994359" cy="358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ant.edb.miyakyo-u.ac.jp/P/Yoshi/B/y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9252" y="202867"/>
            <a:ext cx="4267200" cy="302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xmlns="" id="{E018B19A-4AAB-4E7F-9DDD-F34752C40683}"/>
              </a:ext>
            </a:extLst>
          </p:cNvPr>
          <p:cNvSpPr/>
          <p:nvPr/>
        </p:nvSpPr>
        <p:spPr>
          <a:xfrm rot="10985467" flipH="1">
            <a:off x="9110820" y="2072716"/>
            <a:ext cx="355859" cy="2407081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nt White Background Pics | All White Background">
            <a:extLst>
              <a:ext uri="{FF2B5EF4-FFF2-40B4-BE49-F238E27FC236}">
                <a16:creationId xmlns:a16="http://schemas.microsoft.com/office/drawing/2014/main" xmlns="" id="{D98EC0B5-A8E7-4C51-8247-25DAC3442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392" t="28466" r="10389" b="28029"/>
          <a:stretch/>
        </p:blipFill>
        <p:spPr bwMode="auto">
          <a:xfrm>
            <a:off x="622422" y="4193212"/>
            <a:ext cx="4643301" cy="221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nt White Background Pics | All White Background">
            <a:extLst>
              <a:ext uri="{FF2B5EF4-FFF2-40B4-BE49-F238E27FC236}">
                <a16:creationId xmlns:a16="http://schemas.microsoft.com/office/drawing/2014/main" xmlns="" id="{8B5CA8D8-4226-49F3-A613-74675FBA3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90000" l="8654" r="92308">
                        <a14:foregroundMark x1="90385" y1="28000" x2="90385" y2="28000"/>
                        <a14:foregroundMark x1="93269" y1="24000" x2="93269" y2="24000"/>
                        <a14:foregroundMark x1="58654" y1="72000" x2="58654" y2="72000"/>
                        <a14:foregroundMark x1="57692" y1="88000" x2="57692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1099" y="4498741"/>
            <a:ext cx="1244570" cy="59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nt White Background Pics | All White Background">
            <a:extLst>
              <a:ext uri="{FF2B5EF4-FFF2-40B4-BE49-F238E27FC236}">
                <a16:creationId xmlns:a16="http://schemas.microsoft.com/office/drawing/2014/main" xmlns="" id="{3D99C9A0-73DB-43BF-B0B3-B7E212624F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04" b="89796" l="4762" r="85714">
                        <a14:foregroundMark x1="42857" y1="57143" x2="42857" y2="57143"/>
                        <a14:foregroundMark x1="47619" y1="44898" x2="47619" y2="44898"/>
                        <a14:foregroundMark x1="52381" y1="71429" x2="52381" y2="71429"/>
                        <a14:foregroundMark x1="57143" y1="38776" x2="57143" y2="38776"/>
                        <a14:foregroundMark x1="52381" y1="79592" x2="52381" y2="79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4715" y="4912618"/>
            <a:ext cx="249914" cy="57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oleopsis_invicta_AlexWild.jpg">
            <a:extLst>
              <a:ext uri="{FF2B5EF4-FFF2-40B4-BE49-F238E27FC236}">
                <a16:creationId xmlns:a16="http://schemas.microsoft.com/office/drawing/2014/main" xmlns="" id="{04B8C337-5088-4C2E-9C16-9635BF73D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02" b="88372" l="8696" r="89130">
                        <a14:foregroundMark x1="8696" y1="79070" x2="8696" y2="79070"/>
                        <a14:foregroundMark x1="19565" y1="74419" x2="19565" y2="74419"/>
                        <a14:foregroundMark x1="10870" y1="88372" x2="10870" y2="88372"/>
                        <a14:foregroundMark x1="30435" y1="72093" x2="30435" y2="72093"/>
                        <a14:foregroundMark x1="39130" y1="69767" x2="39130" y2="69767"/>
                        <a14:foregroundMark x1="50000" y1="62791" x2="50000" y2="62791"/>
                        <a14:foregroundMark x1="30435" y1="34884" x2="30435" y2="34884"/>
                        <a14:foregroundMark x1="52174" y1="51163" x2="52174" y2="51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71355" y="4096183"/>
            <a:ext cx="833719" cy="75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oleopsis_invicta_AlexWild.jpg">
            <a:extLst>
              <a:ext uri="{FF2B5EF4-FFF2-40B4-BE49-F238E27FC236}">
                <a16:creationId xmlns:a16="http://schemas.microsoft.com/office/drawing/2014/main" xmlns="" id="{ED13CAEB-4FD0-4CBF-BA6A-7A2C6B5E7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02" b="88372" l="8696" r="89130">
                        <a14:foregroundMark x1="86957" y1="46512" x2="86957" y2="46512"/>
                        <a14:backgroundMark x1="43478" y1="55814" x2="43478" y2="55814"/>
                        <a14:backgroundMark x1="39130" y1="55814" x2="39130" y2="55814"/>
                        <a14:backgroundMark x1="32609" y1="46512" x2="32609" y2="46512"/>
                        <a14:backgroundMark x1="32609" y1="46512" x2="32609" y2="46512"/>
                        <a14:backgroundMark x1="52174" y1="46512" x2="13043" y2="93023"/>
                        <a14:backgroundMark x1="13043" y1="93023" x2="2174" y2="30233"/>
                        <a14:backgroundMark x1="2174" y1="30233" x2="50000" y2="41860"/>
                        <a14:backgroundMark x1="17391" y1="37209" x2="54348" y2="62791"/>
                        <a14:backgroundMark x1="50000" y1="62791" x2="58696" y2="62791"/>
                        <a14:backgroundMark x1="93478" y1="90698" x2="45652" y2="95349"/>
                        <a14:backgroundMark x1="63043" y1="76744" x2="63043" y2="76744"/>
                        <a14:backgroundMark x1="63043" y1="79070" x2="63043" y2="79070"/>
                        <a14:backgroundMark x1="63043" y1="74419" x2="41304" y2="95349"/>
                        <a14:backgroundMark x1="47826" y1="83721" x2="76087" y2="67442"/>
                        <a14:backgroundMark x1="89130" y1="86047" x2="73913" y2="72093"/>
                        <a14:backgroundMark x1="50000" y1="58140" x2="47826" y2="65116"/>
                        <a14:backgroundMark x1="45652" y1="67442" x2="47826" y2="62791"/>
                        <a14:backgroundMark x1="89130" y1="79070" x2="82609" y2="72093"/>
                        <a14:backgroundMark x1="58696" y1="67442" x2="54348" y2="69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83307" y="4096183"/>
            <a:ext cx="833719" cy="75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oleopsis_invicta_AlexWild.jpg">
            <a:extLst>
              <a:ext uri="{FF2B5EF4-FFF2-40B4-BE49-F238E27FC236}">
                <a16:creationId xmlns:a16="http://schemas.microsoft.com/office/drawing/2014/main" xmlns="" id="{DFEDC58F-8A79-4602-B1F3-D922EF2F1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95" b="88158" l="8333" r="88889">
                        <a14:foregroundMark x1="8333" y1="86842" x2="8333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69438" y="4615684"/>
            <a:ext cx="2014307" cy="136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567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camponotus pennsylvanic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944" y="159997"/>
            <a:ext cx="4653982" cy="309780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amponotus pennsylvanic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375" y="3629116"/>
            <a:ext cx="4602681" cy="306571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223" y="3518094"/>
            <a:ext cx="4495800" cy="317673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4926" y="154171"/>
            <a:ext cx="4251550" cy="309566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amponotus pennsylvanicus min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397250"/>
            <a:ext cx="4918637" cy="344499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FF466F-A1E4-491E-9ABC-CCB1A17EFEBE}"/>
              </a:ext>
            </a:extLst>
          </p:cNvPr>
          <p:cNvSpPr txBox="1"/>
          <p:nvPr/>
        </p:nvSpPr>
        <p:spPr>
          <a:xfrm>
            <a:off x="7318375" y="6307902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Male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518F20F-05CD-4790-97ED-8BEC9B655A1F}"/>
              </a:ext>
            </a:extLst>
          </p:cNvPr>
          <p:cNvSpPr txBox="1"/>
          <p:nvPr/>
        </p:nvSpPr>
        <p:spPr>
          <a:xfrm>
            <a:off x="4901825" y="3616674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Queen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61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colorTemperature colorTemp="59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55" t="13870" r="18805" b="12586"/>
          <a:stretch/>
        </p:blipFill>
        <p:spPr bwMode="auto">
          <a:xfrm>
            <a:off x="6394455" y="689595"/>
            <a:ext cx="5549584" cy="3205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99" y="-30707"/>
            <a:ext cx="9753599" cy="720302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mimic ants?</a:t>
            </a:r>
          </a:p>
        </p:txBody>
      </p:sp>
      <p:pic>
        <p:nvPicPr>
          <p:cNvPr id="9220" name="Picture 4" descr="stick insect nymph DSC_1788 we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47961" y="202861"/>
            <a:ext cx="5848038" cy="3377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mantis nymph IMG_8963 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009" y="3323986"/>
            <a:ext cx="5847679" cy="3205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93" t="32298" r="30831" b="25217"/>
          <a:stretch/>
        </p:blipFill>
        <p:spPr bwMode="auto">
          <a:xfrm>
            <a:off x="5727510" y="3768550"/>
            <a:ext cx="4923843" cy="2904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1A6858-265C-4B28-AEBC-A2AE281D8A12}"/>
              </a:ext>
            </a:extLst>
          </p:cNvPr>
          <p:cNvSpPr txBox="1"/>
          <p:nvPr/>
        </p:nvSpPr>
        <p:spPr>
          <a:xfrm>
            <a:off x="285979" y="287963"/>
            <a:ext cx="1523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Walkingstick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7E314A7-925C-4FAF-BDBC-386EA1672577}"/>
              </a:ext>
            </a:extLst>
          </p:cNvPr>
          <p:cNvSpPr txBox="1"/>
          <p:nvPr/>
        </p:nvSpPr>
        <p:spPr>
          <a:xfrm>
            <a:off x="493009" y="3380506"/>
            <a:ext cx="924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7CDC8A6-A478-4DA7-AF69-3C7C68F2CA79}"/>
              </a:ext>
            </a:extLst>
          </p:cNvPr>
          <p:cNvSpPr txBox="1"/>
          <p:nvPr/>
        </p:nvSpPr>
        <p:spPr>
          <a:xfrm>
            <a:off x="5727510" y="3810720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D730843-AEBC-4569-BFD5-5DE6B9BCE099}"/>
              </a:ext>
            </a:extLst>
          </p:cNvPr>
          <p:cNvSpPr txBox="1"/>
          <p:nvPr/>
        </p:nvSpPr>
        <p:spPr>
          <a:xfrm>
            <a:off x="6394455" y="718926"/>
            <a:ext cx="914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Cricket</a:t>
            </a:r>
          </a:p>
        </p:txBody>
      </p:sp>
    </p:spTree>
    <p:extLst>
      <p:ext uri="{BB962C8B-B14F-4D97-AF65-F5344CB8AC3E}">
        <p14:creationId xmlns:p14="http://schemas.microsoft.com/office/powerpoint/2010/main" val="71817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worldwidegreeks.com/wp-content/uploads/2014/05/464824483-330x220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95" y="5687"/>
            <a:ext cx="10430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1659" y="1646236"/>
            <a:ext cx="686111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Ants are associated with “battle”</a:t>
            </a:r>
          </a:p>
        </p:txBody>
      </p:sp>
      <p:pic>
        <p:nvPicPr>
          <p:cNvPr id="10244" name="Picture 4" descr="http://middleeastmattersdotdeloittedotcom.files.wordpress.com/2013/07/bzi_col_glb_ho_1451_lo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2681089"/>
            <a:ext cx="12192000" cy="51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7995" y="477694"/>
            <a:ext cx="9136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Myrmeco</a:t>
            </a:r>
            <a:r>
              <a:rPr lang="en-US" sz="2800" dirty="0"/>
              <a:t>=“ants” </a:t>
            </a:r>
          </a:p>
          <a:p>
            <a:r>
              <a:rPr lang="en-US" sz="2800" dirty="0"/>
              <a:t>the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Myrmidons</a:t>
            </a:r>
            <a:r>
              <a:rPr lang="en-US" sz="2800" b="1" dirty="0"/>
              <a:t> </a:t>
            </a:r>
            <a:r>
              <a:rPr lang="en-US" sz="2800" dirty="0"/>
              <a:t>were the followers of Achilles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23013" y="2320022"/>
            <a:ext cx="9661063" cy="4206038"/>
            <a:chOff x="228600" y="2260979"/>
            <a:chExt cx="8801986" cy="3820809"/>
          </a:xfrm>
        </p:grpSpPr>
        <p:pic>
          <p:nvPicPr>
            <p:cNvPr id="10248" name="Picture 8" descr="http://www.alexanderwild.com/Ants/Natural-History/Ants-fighting/i-pwCnk3f/1/L/Fight3j-L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2286000"/>
              <a:ext cx="3544186" cy="2286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://www.myrmecos.net/wp-content/uploads/2013/12/villosa41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8600" y="2260979"/>
              <a:ext cx="3372293" cy="194159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0" name="Picture 10" descr="http://scienceblogs.com/photosynthesis/wp-content/blogs.dir/309/files/2012/04/i-13d7a3e1c3109c5c2e0b8ac97e7ab833-invictafight12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3789239"/>
              <a:ext cx="3367585" cy="229254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1F5810-60EC-4596-82D1-20F500CD74CC}"/>
              </a:ext>
            </a:extLst>
          </p:cNvPr>
          <p:cNvGrpSpPr/>
          <p:nvPr/>
        </p:nvGrpSpPr>
        <p:grpSpPr>
          <a:xfrm>
            <a:off x="6692592" y="4926812"/>
            <a:ext cx="5261413" cy="1606454"/>
            <a:chOff x="7249014" y="5039796"/>
            <a:chExt cx="5261413" cy="16064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E50D423-F7C0-476C-9D06-CA873AA21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9014" y="5039796"/>
              <a:ext cx="3135062" cy="160645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6A5E3682-6F03-4DF8-8707-493836642B32}"/>
                </a:ext>
              </a:extLst>
            </p:cNvPr>
            <p:cNvSpPr txBox="1"/>
            <p:nvPr/>
          </p:nvSpPr>
          <p:spPr>
            <a:xfrm>
              <a:off x="10384076" y="5264213"/>
              <a:ext cx="21263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We are on a Mission</a:t>
              </a:r>
            </a:p>
            <a:p>
              <a:r>
                <a:rPr lang="en-US" b="1" dirty="0"/>
                <a:t>100 new barcode</a:t>
              </a:r>
            </a:p>
            <a:p>
              <a:r>
                <a:rPr lang="en-US" b="1" dirty="0"/>
                <a:t>sequences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084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784</Words>
  <Application>Microsoft Office PowerPoint</Application>
  <PresentationFormat>Widescreen</PresentationFormat>
  <Paragraphs>201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ＭＳ Ｐゴシック</vt:lpstr>
      <vt:lpstr>Arial</vt:lpstr>
      <vt:lpstr>Arial Narrow</vt:lpstr>
      <vt:lpstr>Arial Rounded MT Bold</vt:lpstr>
      <vt:lpstr>Calibri</vt:lpstr>
      <vt:lpstr>Calibri Light</vt:lpstr>
      <vt:lpstr>Office Theme</vt:lpstr>
      <vt:lpstr> Barcoding USAnts </vt:lpstr>
      <vt:lpstr>PowerPoint Presentation</vt:lpstr>
      <vt:lpstr>PowerPoint Presentation</vt:lpstr>
      <vt:lpstr>`</vt:lpstr>
      <vt:lpstr>How many ants do you see?</vt:lpstr>
      <vt:lpstr>PowerPoint Presentation</vt:lpstr>
      <vt:lpstr>PowerPoint Presentation</vt:lpstr>
      <vt:lpstr>Why mimic ants?</vt:lpstr>
      <vt:lpstr>PowerPoint Presentation</vt:lpstr>
      <vt:lpstr>PowerPoint Presentation</vt:lpstr>
      <vt:lpstr>Protecting Resources</vt:lpstr>
      <vt:lpstr>Why Study Ants ?</vt:lpstr>
      <vt:lpstr>Ant-Ecosystem Interaction</vt:lpstr>
      <vt:lpstr> Plant Propagules </vt:lpstr>
      <vt:lpstr>Feeding on Plants</vt:lpstr>
      <vt:lpstr>PowerPoint Presentation</vt:lpstr>
      <vt:lpstr>Studying and Enjoying Ants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Collected Specimens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Dash</dc:creator>
  <cp:lastModifiedBy>Lauter, Sue</cp:lastModifiedBy>
  <cp:revision>42</cp:revision>
  <dcterms:created xsi:type="dcterms:W3CDTF">2020-07-09T01:32:30Z</dcterms:created>
  <dcterms:modified xsi:type="dcterms:W3CDTF">2020-08-26T21:07:20Z</dcterms:modified>
</cp:coreProperties>
</file>