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398" r:id="rId8"/>
    <p:sldId id="400" r:id="rId9"/>
    <p:sldId id="401" r:id="rId10"/>
    <p:sldId id="397" r:id="rId11"/>
    <p:sldId id="277" r:id="rId12"/>
    <p:sldId id="278" r:id="rId13"/>
    <p:sldId id="279" r:id="rId14"/>
    <p:sldId id="599" r:id="rId15"/>
    <p:sldId id="295" r:id="rId16"/>
    <p:sldId id="402" r:id="rId17"/>
    <p:sldId id="263" r:id="rId18"/>
    <p:sldId id="600" r:id="rId19"/>
    <p:sldId id="30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22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176E63-DD6D-42D6-A33E-387256262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E4E35D0-91D1-425F-B78F-C47621B884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1DC2E4-245F-4FB2-8C42-EB38F3307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9CB4-565C-49CC-9322-51D4CDABF72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8BD7E6-352C-4C2C-BE4B-6734D543B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FCA34F-EAC9-42BF-A3A8-2AE6CAF70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DEBF-8750-439A-B1AD-97D7AC590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78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9A24FA-4B29-46FA-8D90-A781EDA55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3A8C331-AA2F-483D-9596-C6E4394F82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A20389-B403-4BF9-977A-E37D150C4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9CB4-565C-49CC-9322-51D4CDABF72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D068AB-51B0-4A11-B5CE-CA41D3AF7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ED9543-1664-436D-8E98-662315EF5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DEBF-8750-439A-B1AD-97D7AC590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31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2ECD8B7-702C-489C-91A7-692DAACE44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371155B-289A-4C9F-B22C-AE4BBCBB01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191830-4D91-4680-820C-4B71FE79F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9CB4-565C-49CC-9322-51D4CDABF72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DFFB49-3B7F-4E3F-8D54-A976D2F8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0693AB-271C-437C-8A6B-E53BB343E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DEBF-8750-439A-B1AD-97D7AC590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93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64FBC-3275-426B-83BC-DD2C8714FF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22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BB16C2-4FBE-46FB-9B9F-E7F6040D5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4BD6BD-7710-4942-B4BB-1F1BAA2CB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8E1541-3E3E-467F-A8E8-6024F2C5F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9CB4-565C-49CC-9322-51D4CDABF72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334B66-06A8-48C7-AB21-9247D269A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74A853-ECC1-40B1-85DF-520C0F400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DEBF-8750-439A-B1AD-97D7AC590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89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49942F-FD5A-4A4F-ABB6-E09A31503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4315F6-5E35-4689-B6B5-A6EE8AF45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7BE9B6-7CF4-4640-A9D7-41C2A3740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9CB4-565C-49CC-9322-51D4CDABF72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9FECF4-8450-42CD-BDBC-2E7CCB041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70BFA7-B911-4C61-B5B6-D33DF75D5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DEBF-8750-439A-B1AD-97D7AC590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89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4FE2CA-0A3C-4384-9166-97C721774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3BC6B1-3518-433A-BD72-68CF0327C5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228666-2D21-47A0-99BA-1673BC505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37C420B-28D5-40F5-A7B3-27FCCD5E9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9CB4-565C-49CC-9322-51D4CDABF72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780FE75-346F-43CA-BACA-3BED23606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A9EF78C-7396-42A4-A8B8-B9277CF37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DEBF-8750-439A-B1AD-97D7AC590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51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2210EE-A25F-45A1-AF82-4D1501B33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CF5B83-5BD8-4FE1-96B5-1B8B29485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DADBE2-F33C-49F5-8F24-1E530FE6B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11B651C-FBD2-4D79-883F-73F39CE9EE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E9A0E29-6C52-4F4E-9986-16FE7B2865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B9AE3D6-660B-4AC5-9777-123EEF74C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9CB4-565C-49CC-9322-51D4CDABF72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D14FEE0-B76A-40D7-8F5C-172C536C2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538C41C-C92A-42F7-BA8C-4ED46EE1E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DEBF-8750-439A-B1AD-97D7AC590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81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31DA74-0ACA-48B4-8466-754224322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3779DF1-B577-4537-93D8-3FEDBB4B4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9CB4-565C-49CC-9322-51D4CDABF72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7D7AFCE-51B3-4749-BD8C-EB7CE693E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32DC97B-57B6-49A1-B6A3-502841A15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DEBF-8750-439A-B1AD-97D7AC590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9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4F5EF1D-4000-4B01-9903-79DA13D5D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9CB4-565C-49CC-9322-51D4CDABF72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641D375-DC2B-49AE-AD9D-B4F4CEE91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40131EE-0AD3-4886-BA39-C3E8A9C1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DEBF-8750-439A-B1AD-97D7AC590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3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A9FB23-E9CD-4BB2-BC69-BCFA7DD07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117E23-0845-4569-8B46-2584FA7DF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32FC46-A723-45E7-A9DC-D67E83654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463AB8B-2BB7-42D4-BA03-B0340A595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9CB4-565C-49CC-9322-51D4CDABF72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CE393A2-2A47-45C6-AA82-49990D54B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CB4E573-E243-4A47-9282-ED313780D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DEBF-8750-439A-B1AD-97D7AC590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23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0D5C54-956D-450F-8B78-FE974AB58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4656963-0C47-4005-B73C-B9EE2ABA16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98A55C7-2368-4828-AEBF-49967CCFA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0EBF253-9A7B-4F21-B4EA-66F09AD6E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9CB4-565C-49CC-9322-51D4CDABF72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763668-36F1-436F-8338-B90A5B63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D00456-524F-4465-BFC1-2FAA37DA7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DEBF-8750-439A-B1AD-97D7AC590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91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A10DD68-CB7D-424B-80F0-9EF3883AC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7CAB6E8-CC77-4EE3-8783-B7019C5BF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123459-C0B5-443C-BD94-C537E39CF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D9CB4-565C-49CC-9322-51D4CDABF72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22B64A-CE9F-4FF7-85A3-235459F5F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5FF15D-CE2A-464A-96F3-09FACC989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9DEBF-8750-439A-B1AD-97D7AC590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39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hyperlink" Target="http://dx.doi.org/10.25849/myrmecol.news_025:00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10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ntweb.org/" TargetMode="External"/><Relationship Id="rId13" Type="http://schemas.openxmlformats.org/officeDocument/2006/relationships/image" Target="../media/image58.jpeg"/><Relationship Id="rId3" Type="http://schemas.openxmlformats.org/officeDocument/2006/relationships/image" Target="../media/image54.jpeg"/><Relationship Id="rId7" Type="http://schemas.openxmlformats.org/officeDocument/2006/relationships/hyperlink" Target="https://www.antwiki.org/wiki/images/c/cf/Newmexicoants.pdf" TargetMode="External"/><Relationship Id="rId12" Type="http://schemas.openxmlformats.org/officeDocument/2006/relationships/hyperlink" Target="https://www.amazon.com/Field-Guide-Ants-New-England/dp/0300169302/ref=sr_1_1?dchild=1&amp;keywords=ants+new+england&amp;qid=1594320664&amp;s=books&amp;sr=1-1" TargetMode="External"/><Relationship Id="rId2" Type="http://schemas.openxmlformats.org/officeDocument/2006/relationships/hyperlink" Target="https://www.amazon.com/Ants-North-America-Guide-Genera/dp/052025422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ntwiki.org/wiki/Welcome_to_AntWiki" TargetMode="External"/><Relationship Id="rId11" Type="http://schemas.openxmlformats.org/officeDocument/2006/relationships/image" Target="../media/image57.jpeg"/><Relationship Id="rId5" Type="http://schemas.openxmlformats.org/officeDocument/2006/relationships/image" Target="../media/image55.jpeg"/><Relationship Id="rId15" Type="http://schemas.microsoft.com/office/2007/relationships/hdphoto" Target="../media/hdphoto11.wdp"/><Relationship Id="rId10" Type="http://schemas.openxmlformats.org/officeDocument/2006/relationships/hyperlink" Target="http://antbase.org/databases/publications_files/publications_20330.htm" TargetMode="External"/><Relationship Id="rId4" Type="http://schemas.openxmlformats.org/officeDocument/2006/relationships/hyperlink" Target="https://www.amazon.com/Ants-Florida-Identification-Natural-History/dp/1498754678/ref=sr_1_2?dchild=1&amp;keywords=ants+florida&amp;qid=1594320685&amp;s=books&amp;sr=1-2" TargetMode="External"/><Relationship Id="rId9" Type="http://schemas.openxmlformats.org/officeDocument/2006/relationships/image" Target="../media/image56.emf"/><Relationship Id="rId1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60.png"/><Relationship Id="rId7" Type="http://schemas.openxmlformats.org/officeDocument/2006/relationships/image" Target="../media/image5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microsoft.com/office/2007/relationships/hdphoto" Target="../media/hdphoto12.wdp"/><Relationship Id="rId10" Type="http://schemas.openxmlformats.org/officeDocument/2006/relationships/image" Target="../media/image64.jpeg"/><Relationship Id="rId4" Type="http://schemas.openxmlformats.org/officeDocument/2006/relationships/image" Target="../media/image61.png"/><Relationship Id="rId9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11" Type="http://schemas.openxmlformats.org/officeDocument/2006/relationships/image" Target="../media/image19.jpeg"/><Relationship Id="rId5" Type="http://schemas.openxmlformats.org/officeDocument/2006/relationships/image" Target="../media/image14.png"/><Relationship Id="rId10" Type="http://schemas.openxmlformats.org/officeDocument/2006/relationships/image" Target="../media/image18.jpeg"/><Relationship Id="rId4" Type="http://schemas.openxmlformats.org/officeDocument/2006/relationships/image" Target="../media/image13.jpeg"/><Relationship Id="rId9" Type="http://schemas.openxmlformats.org/officeDocument/2006/relationships/image" Target="../media/image17.jpeg"/><Relationship Id="rId1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microsoft.com/office/2007/relationships/hdphoto" Target="../media/hdphoto8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rge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xmlns="" id="{52071306-F69C-4D73-A423-8CBEB0BDA3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5ED7D2-AFCD-4717-B7D8-6040E8914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761" y="190005"/>
            <a:ext cx="9144000" cy="1371600"/>
          </a:xfrm>
        </p:spPr>
        <p:txBody>
          <a:bodyPr>
            <a:normAutofit/>
          </a:bodyPr>
          <a:lstStyle/>
          <a:p>
            <a:pPr algn="l"/>
            <a:r>
              <a:rPr lang="en-US" sz="6600" b="1" dirty="0"/>
              <a:t>Collecting Ants</a:t>
            </a:r>
          </a:p>
        </p:txBody>
      </p:sp>
    </p:spTree>
    <p:extLst>
      <p:ext uri="{BB962C8B-B14F-4D97-AF65-F5344CB8AC3E}">
        <p14:creationId xmlns:p14="http://schemas.microsoft.com/office/powerpoint/2010/main" val="1028413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B410F3-054C-4C5C-886D-A65334DF148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5238433" y="249090"/>
            <a:ext cx="6464154" cy="299239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u="sng" dirty="0"/>
              <a:t>Pitfall materials</a:t>
            </a:r>
          </a:p>
          <a:p>
            <a:r>
              <a:rPr lang="en-US" sz="2400" dirty="0"/>
              <a:t>Trowel</a:t>
            </a:r>
          </a:p>
          <a:p>
            <a:r>
              <a:rPr lang="en-US" sz="2400" dirty="0"/>
              <a:t>Cups (inner &amp; outer)</a:t>
            </a:r>
          </a:p>
          <a:p>
            <a:r>
              <a:rPr lang="en-US" sz="2400" dirty="0"/>
              <a:t>Preservative (discuss)</a:t>
            </a:r>
          </a:p>
          <a:p>
            <a:r>
              <a:rPr lang="en-US" sz="2400" dirty="0"/>
              <a:t>Lid</a:t>
            </a:r>
          </a:p>
          <a:p>
            <a:r>
              <a:rPr lang="en-US" sz="2400" dirty="0"/>
              <a:t>Flashing</a:t>
            </a:r>
          </a:p>
          <a:p>
            <a:r>
              <a:rPr lang="en-US" sz="2400" dirty="0"/>
              <a:t>Print research note</a:t>
            </a:r>
          </a:p>
        </p:txBody>
      </p:sp>
      <p:pic>
        <p:nvPicPr>
          <p:cNvPr id="2050" name="Picture 2" descr="Invertebrate pitfall trap – Yet Another Unitarian Universalist">
            <a:extLst>
              <a:ext uri="{FF2B5EF4-FFF2-40B4-BE49-F238E27FC236}">
                <a16:creationId xmlns:a16="http://schemas.microsoft.com/office/drawing/2014/main" xmlns="" id="{DDDA2E11-2B72-449A-91BB-E29580158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71" y="3463171"/>
            <a:ext cx="5594462" cy="33192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tfall traps - Pacific Invasive Ant Toolkit">
            <a:extLst>
              <a:ext uri="{FF2B5EF4-FFF2-40B4-BE49-F238E27FC236}">
                <a16:creationId xmlns:a16="http://schemas.microsoft.com/office/drawing/2014/main" xmlns="" id="{A7EB85C2-A4E2-4002-B4E0-7E525C799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9790"/>
            <a:ext cx="4860758" cy="33192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tfall Traps - Collecting Methods - Mississippi Entomological ...">
            <a:extLst>
              <a:ext uri="{FF2B5EF4-FFF2-40B4-BE49-F238E27FC236}">
                <a16:creationId xmlns:a16="http://schemas.microsoft.com/office/drawing/2014/main" xmlns="" id="{6AFE28E3-F74B-4112-A0E2-32296CE7AD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25432" y="3463171"/>
            <a:ext cx="6535597" cy="33192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50DECBB-B320-4EED-BB6B-CE23286DC324}"/>
              </a:ext>
            </a:extLst>
          </p:cNvPr>
          <p:cNvSpPr/>
          <p:nvPr/>
        </p:nvSpPr>
        <p:spPr>
          <a:xfrm rot="20398015">
            <a:off x="10166736" y="5423514"/>
            <a:ext cx="842106" cy="4831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glow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" b="1" dirty="0">
                <a:solidFill>
                  <a:schemeClr val="tx1"/>
                </a:solidFill>
              </a:rPr>
              <a:t>PLEASE DO NOT DISTURB</a:t>
            </a:r>
          </a:p>
          <a:p>
            <a:pPr algn="ctr"/>
            <a:r>
              <a:rPr lang="en-US" sz="400" dirty="0">
                <a:solidFill>
                  <a:schemeClr val="tx1"/>
                </a:solidFill>
              </a:rPr>
              <a:t>SCIENTIFIC STUDY IN PROGRESS</a:t>
            </a:r>
          </a:p>
          <a:p>
            <a:pPr algn="ctr"/>
            <a:endParaRPr lang="en-US" sz="400" dirty="0">
              <a:solidFill>
                <a:schemeClr val="tx1"/>
              </a:solidFill>
            </a:endParaRPr>
          </a:p>
          <a:p>
            <a:pPr algn="ctr"/>
            <a:r>
              <a:rPr lang="en-US" sz="400" dirty="0">
                <a:solidFill>
                  <a:schemeClr val="tx1"/>
                </a:solidFill>
              </a:rPr>
              <a:t>Permit ######</a:t>
            </a:r>
          </a:p>
          <a:p>
            <a:pPr algn="ctr"/>
            <a:r>
              <a:rPr lang="en-US" sz="400" dirty="0">
                <a:solidFill>
                  <a:schemeClr val="tx1"/>
                </a:solidFill>
              </a:rPr>
              <a:t>Contact </a:t>
            </a:r>
            <a:r>
              <a:rPr lang="en-US" sz="400" dirty="0" err="1">
                <a:solidFill>
                  <a:schemeClr val="tx1"/>
                </a:solidFill>
              </a:rPr>
              <a:t>name@someplace.come</a:t>
            </a:r>
            <a:endParaRPr lang="en-US" sz="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835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1810" y="124637"/>
            <a:ext cx="12120189" cy="679360"/>
          </a:xfrm>
        </p:spPr>
        <p:txBody>
          <a:bodyPr>
            <a:normAutofit/>
          </a:bodyPr>
          <a:lstStyle/>
          <a:p>
            <a:pPr algn="r">
              <a:lnSpc>
                <a:spcPct val="80000"/>
              </a:lnSpc>
              <a:buFontTx/>
              <a:buNone/>
            </a:pPr>
            <a:r>
              <a:rPr lang="en-US" altLang="en-US" sz="3600" b="1" dirty="0">
                <a:latin typeface="Arial Narrow" panose="020B0606020202030204" pitchFamily="34" charset="0"/>
              </a:rPr>
              <a:t>Pitfall Trap</a:t>
            </a:r>
            <a:endParaRPr lang="en-US" altLang="en-US" sz="1000" b="1" dirty="0">
              <a:latin typeface="Arial Narrow" panose="020B0606020202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58B6E7D-3996-4BB5-9259-E3DC31E8D3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375" y="55184"/>
            <a:ext cx="4941348" cy="3145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3CC7FB-E5DB-4E91-83A8-F606696E3441}"/>
              </a:ext>
            </a:extLst>
          </p:cNvPr>
          <p:cNvSpPr txBox="1"/>
          <p:nvPr/>
        </p:nvSpPr>
        <p:spPr>
          <a:xfrm>
            <a:off x="5075131" y="474345"/>
            <a:ext cx="725905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Passive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Extended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Some Bias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Require supplies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May capture infrequently collected species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Subterranean pitfall traps</a:t>
            </a:r>
          </a:p>
          <a:p>
            <a:endParaRPr lang="en-US" dirty="0"/>
          </a:p>
        </p:txBody>
      </p:sp>
      <p:pic>
        <p:nvPicPr>
          <p:cNvPr id="2052" name="Picture 4" descr="Image">
            <a:extLst>
              <a:ext uri="{FF2B5EF4-FFF2-40B4-BE49-F238E27FC236}">
                <a16:creationId xmlns:a16="http://schemas.microsoft.com/office/drawing/2014/main" xmlns="" id="{7CC15E89-BDC0-4A71-8D2A-012003A0F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69854"/>
            <a:ext cx="4870973" cy="35623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B60AD07-562F-420C-9AFB-45A81677DF82}"/>
              </a:ext>
            </a:extLst>
          </p:cNvPr>
          <p:cNvSpPr/>
          <p:nvPr/>
        </p:nvSpPr>
        <p:spPr>
          <a:xfrm>
            <a:off x="8402153" y="4114959"/>
            <a:ext cx="38100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i="0" u="none" strike="noStrike" dirty="0">
                <a:solidFill>
                  <a:srgbClr val="663366"/>
                </a:solidFill>
                <a:effectLst/>
                <a:latin typeface="Arial" panose="020B0604020202020204" pitchFamily="34" charset="0"/>
                <a:hlinkClick r:id="rId4"/>
              </a:rPr>
              <a:t>Wong, M. K. L. and B. </a:t>
            </a:r>
            <a:r>
              <a:rPr lang="en-US" sz="1200" b="0" i="0" u="none" strike="noStrike" dirty="0" err="1">
                <a:solidFill>
                  <a:srgbClr val="663366"/>
                </a:solidFill>
                <a:effectLst/>
                <a:latin typeface="Arial" panose="020B0604020202020204" pitchFamily="34" charset="0"/>
                <a:hlinkClick r:id="rId4"/>
              </a:rPr>
              <a:t>Guénard</a:t>
            </a:r>
            <a:r>
              <a:rPr lang="en-US" sz="1200" b="0" i="0" u="none" strike="noStrike" dirty="0">
                <a:solidFill>
                  <a:srgbClr val="663366"/>
                </a:solidFill>
                <a:effectLst/>
                <a:latin typeface="Arial" panose="020B0604020202020204" pitchFamily="34" charset="0"/>
                <a:hlinkClick r:id="rId4"/>
              </a:rPr>
              <a:t>. 2017. Subterranean ants: summary and perspectives on field sampling methods, with notes on diversity and ecology (Hymenoptera: Formicidae). Myrmecological News. 25:1-16. doi:10.25849/myrmecol.news_025:001</a:t>
            </a:r>
            <a:endParaRPr lang="en-US" sz="12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2AEF64AD-11B9-4539-AF25-AA616D41C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2947" y="3269854"/>
            <a:ext cx="3347215" cy="35623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254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133350" y="0"/>
            <a:ext cx="120586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Bait Traps</a:t>
            </a:r>
          </a:p>
        </p:txBody>
      </p:sp>
      <p:pic>
        <p:nvPicPr>
          <p:cNvPr id="128006" name="Picture 6" descr="CRW_3444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97" y="0"/>
            <a:ext cx="4002335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rom ship ballast to your backyard – citizen scientists solve ant ...">
            <a:extLst>
              <a:ext uri="{FF2B5EF4-FFF2-40B4-BE49-F238E27FC236}">
                <a16:creationId xmlns:a16="http://schemas.microsoft.com/office/drawing/2014/main" xmlns="" id="{A05305B6-69D9-425D-940A-E89D8D7F1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8114" b="7500"/>
          <a:stretch/>
        </p:blipFill>
        <p:spPr bwMode="auto">
          <a:xfrm>
            <a:off x="4135685" y="5709"/>
            <a:ext cx="3423322" cy="19389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chool of Ants Update: Ant Ecology Lesson – Wild About Ants">
            <a:extLst>
              <a:ext uri="{FF2B5EF4-FFF2-40B4-BE49-F238E27FC236}">
                <a16:creationId xmlns:a16="http://schemas.microsoft.com/office/drawing/2014/main" xmlns="" id="{F6490547-2AC0-4AF2-B997-9A449549A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35685" y="1969804"/>
            <a:ext cx="3423322" cy="19389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C3594C6-9210-4661-A0A2-CFA36FD98493}"/>
              </a:ext>
            </a:extLst>
          </p:cNvPr>
          <p:cNvSpPr/>
          <p:nvPr/>
        </p:nvSpPr>
        <p:spPr>
          <a:xfrm>
            <a:off x="8096767" y="3063591"/>
            <a:ext cx="37337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Passive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Extended time (60 mins)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Select proper bait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Some Bias-</a:t>
            </a:r>
            <a:r>
              <a:rPr lang="en-US" sz="2400" b="1" dirty="0" err="1"/>
              <a:t>dominat</a:t>
            </a:r>
            <a:r>
              <a:rPr lang="en-US" sz="2400" b="1" dirty="0"/>
              <a:t> 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Require supplies</a:t>
            </a:r>
          </a:p>
        </p:txBody>
      </p:sp>
      <p:pic>
        <p:nvPicPr>
          <p:cNvPr id="6146" name="Picture 2" descr="How Far is Too Far for an Ant? | Harvard Forest">
            <a:extLst>
              <a:ext uri="{FF2B5EF4-FFF2-40B4-BE49-F238E27FC236}">
                <a16:creationId xmlns:a16="http://schemas.microsoft.com/office/drawing/2014/main" xmlns="" id="{67CF67F5-9CCD-45B8-94DB-F0529D2395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614" b="40198"/>
          <a:stretch/>
        </p:blipFill>
        <p:spPr bwMode="auto">
          <a:xfrm>
            <a:off x="4135686" y="3933899"/>
            <a:ext cx="3423322" cy="2918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xmlns="" id="{08E31C73-6A21-48B3-A69A-7674C3100AA4}"/>
              </a:ext>
            </a:extLst>
          </p:cNvPr>
          <p:cNvSpPr txBox="1">
            <a:spLocks/>
          </p:cNvSpPr>
          <p:nvPr/>
        </p:nvSpPr>
        <p:spPr>
          <a:xfrm>
            <a:off x="8136805" y="876016"/>
            <a:ext cx="3653724" cy="2187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u="sng" dirty="0"/>
              <a:t>Bait</a:t>
            </a:r>
          </a:p>
          <a:p>
            <a:r>
              <a:rPr lang="en-US" sz="2400" dirty="0"/>
              <a:t>Vials filled with pecan short bread cookies</a:t>
            </a:r>
          </a:p>
          <a:p>
            <a:r>
              <a:rPr lang="en-US" sz="2400" dirty="0"/>
              <a:t>Transect </a:t>
            </a:r>
          </a:p>
          <a:p>
            <a:r>
              <a:rPr lang="en-US" sz="2400" dirty="0"/>
              <a:t>Flags </a:t>
            </a:r>
          </a:p>
        </p:txBody>
      </p:sp>
    </p:spTree>
    <p:extLst>
      <p:ext uri="{BB962C8B-B14F-4D97-AF65-F5344CB8AC3E}">
        <p14:creationId xmlns:p14="http://schemas.microsoft.com/office/powerpoint/2010/main" val="193798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12192000" cy="533400"/>
          </a:xfrm>
        </p:spPr>
        <p:txBody>
          <a:bodyPr>
            <a:noAutofit/>
          </a:bodyPr>
          <a:lstStyle/>
          <a:p>
            <a:pPr algn="r">
              <a:buFontTx/>
              <a:buNone/>
            </a:pPr>
            <a:r>
              <a:rPr lang="en-US" altLang="en-US" sz="3600" b="1" dirty="0">
                <a:latin typeface="Arial Narrow" panose="020B0606020202030204" pitchFamily="34" charset="0"/>
              </a:rPr>
              <a:t>Sweeping and Beat Sheeting</a:t>
            </a:r>
          </a:p>
        </p:txBody>
      </p:sp>
      <p:pic>
        <p:nvPicPr>
          <p:cNvPr id="13" name="Picture 5" descr="CRW_0222">
            <a:extLst>
              <a:ext uri="{FF2B5EF4-FFF2-40B4-BE49-F238E27FC236}">
                <a16:creationId xmlns:a16="http://schemas.microsoft.com/office/drawing/2014/main" xmlns="" id="{9914A0DD-8271-4796-9A2A-0DD8E49EF51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334994" cy="43487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ow entomologists catch insects, spiders and other creepy crawlies ...">
            <a:extLst>
              <a:ext uri="{FF2B5EF4-FFF2-40B4-BE49-F238E27FC236}">
                <a16:creationId xmlns:a16="http://schemas.microsoft.com/office/drawing/2014/main" xmlns="" id="{006C39B6-9A3F-4F54-B291-AFBBDB56B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48757"/>
            <a:ext cx="3799417" cy="25076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cology Habitat Study - Lessons - Tes Teach">
            <a:extLst>
              <a:ext uri="{FF2B5EF4-FFF2-40B4-BE49-F238E27FC236}">
                <a16:creationId xmlns:a16="http://schemas.microsoft.com/office/drawing/2014/main" xmlns="" id="{C1419EE1-0C8E-400B-8749-4644F651E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9417" y="4348757"/>
            <a:ext cx="3799417" cy="25076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30D47E1-90B0-4D7D-8EFD-C3316CA2B493}"/>
              </a:ext>
            </a:extLst>
          </p:cNvPr>
          <p:cNvSpPr/>
          <p:nvPr/>
        </p:nvSpPr>
        <p:spPr>
          <a:xfrm>
            <a:off x="3799417" y="889992"/>
            <a:ext cx="80412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Sweep 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Beat Sheet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Active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Procure arboreal foraging or nesting species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Break branches, open galls,  nuts on sheets/into nets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Require supplies</a:t>
            </a:r>
          </a:p>
        </p:txBody>
      </p:sp>
    </p:spTree>
    <p:extLst>
      <p:ext uri="{BB962C8B-B14F-4D97-AF65-F5344CB8AC3E}">
        <p14:creationId xmlns:p14="http://schemas.microsoft.com/office/powerpoint/2010/main" val="2975983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43F672-E0AE-4018-8BE5-ADC85CD25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452" y="774346"/>
            <a:ext cx="6702632" cy="575754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bg1"/>
                </a:solidFill>
              </a:rPr>
              <a:t>Lights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Porch lights </a:t>
            </a:r>
            <a:r>
              <a:rPr lang="en-US" sz="2400" dirty="0">
                <a:solidFill>
                  <a:schemeClr val="bg1"/>
                </a:solidFill>
              </a:rPr>
              <a:t>– Incandescent light bulbs (may be replaced by UV lights)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Hg vapor </a:t>
            </a:r>
            <a:r>
              <a:rPr lang="en-US" sz="2400" dirty="0">
                <a:solidFill>
                  <a:schemeClr val="bg1"/>
                </a:solidFill>
              </a:rPr>
              <a:t>– lights and cotton sheet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Black light </a:t>
            </a:r>
            <a:r>
              <a:rPr lang="en-US" sz="2400" dirty="0">
                <a:solidFill>
                  <a:schemeClr val="bg1"/>
                </a:solidFill>
              </a:rPr>
              <a:t>– light and cotton sheet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 picture containing indoor, bed, window, person&#10;&#10;Description automatically generated">
            <a:extLst>
              <a:ext uri="{FF2B5EF4-FFF2-40B4-BE49-F238E27FC236}">
                <a16:creationId xmlns:a16="http://schemas.microsoft.com/office/drawing/2014/main" xmlns="" id="{6B937352-E413-4F50-9710-A6CD51D725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789747" y="1269319"/>
            <a:ext cx="3352146" cy="23622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8" descr="Finding moths | National Moth Week">
            <a:extLst>
              <a:ext uri="{FF2B5EF4-FFF2-40B4-BE49-F238E27FC236}">
                <a16:creationId xmlns:a16="http://schemas.microsoft.com/office/drawing/2014/main" xmlns="" id="{3D3EA687-E701-48E5-9C91-ADEC897C1C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 bwMode="auto">
          <a:xfrm>
            <a:off x="9646920" y="774346"/>
            <a:ext cx="2372628" cy="335214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gr-dc00396">
            <a:extLst>
              <a:ext uri="{FF2B5EF4-FFF2-40B4-BE49-F238E27FC236}">
                <a16:creationId xmlns:a16="http://schemas.microsoft.com/office/drawing/2014/main" xmlns="" id="{77156FD5-1EB6-4C07-BA16-28D1E1B33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4720" y="4126492"/>
            <a:ext cx="2362200" cy="262165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Mothing': a fun, free nature activity for all ages | Act Out with ...">
            <a:extLst>
              <a:ext uri="{FF2B5EF4-FFF2-40B4-BE49-F238E27FC236}">
                <a16:creationId xmlns:a16="http://schemas.microsoft.com/office/drawing/2014/main" xmlns="" id="{6608D0FC-62D6-46E5-8F24-8948BE023B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57349" y="4126492"/>
            <a:ext cx="2362199" cy="262165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774F7FA-FBF7-47E9-8517-175ED9C36C9C}"/>
              </a:ext>
            </a:extLst>
          </p:cNvPr>
          <p:cNvSpPr/>
          <p:nvPr/>
        </p:nvSpPr>
        <p:spPr>
          <a:xfrm>
            <a:off x="1" y="0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Arial Narrow" panose="020B0606020202030204" pitchFamily="34" charset="0"/>
              </a:rPr>
              <a:t>Nocturnal Collecting</a:t>
            </a:r>
          </a:p>
        </p:txBody>
      </p:sp>
    </p:spTree>
    <p:extLst>
      <p:ext uri="{BB962C8B-B14F-4D97-AF65-F5344CB8AC3E}">
        <p14:creationId xmlns:p14="http://schemas.microsoft.com/office/powerpoint/2010/main" val="3261344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5540" y="0"/>
            <a:ext cx="9776460" cy="685800"/>
          </a:xfrm>
        </p:spPr>
        <p:txBody>
          <a:bodyPr>
            <a:normAutofit/>
          </a:bodyPr>
          <a:lstStyle/>
          <a:p>
            <a:pPr algn="r"/>
            <a:r>
              <a:rPr lang="en-US" sz="3600" b="1" dirty="0"/>
              <a:t>Collected Specimens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56" y="838199"/>
            <a:ext cx="5760644" cy="4187230"/>
          </a:xfrm>
        </p:spPr>
        <p:txBody>
          <a:bodyPr>
            <a:normAutofit/>
          </a:bodyPr>
          <a:lstStyle/>
          <a:p>
            <a:r>
              <a:rPr lang="en-US" sz="2400" dirty="0"/>
              <a:t>Take field notes</a:t>
            </a:r>
          </a:p>
          <a:p>
            <a:r>
              <a:rPr lang="en-US" sz="2400" dirty="0"/>
              <a:t>Collect material (freeze to kill) or place directly into vials of alcohol</a:t>
            </a:r>
          </a:p>
          <a:p>
            <a:r>
              <a:rPr lang="en-US" sz="2400" dirty="0"/>
              <a:t>All material should have temporary label in pencil or </a:t>
            </a:r>
            <a:r>
              <a:rPr lang="en-US" sz="2400" dirty="0" err="1"/>
              <a:t>pigma</a:t>
            </a:r>
            <a:r>
              <a:rPr lang="en-US" sz="2400" dirty="0"/>
              <a:t> pen   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1" y="838199"/>
            <a:ext cx="5311558" cy="582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7166" y="4079667"/>
            <a:ext cx="31572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Calibri"/>
              </a:rPr>
              <a:t>COUNTRY: State, County</a:t>
            </a:r>
          </a:p>
          <a:p>
            <a:r>
              <a:rPr lang="en-US" sz="1600" b="1" dirty="0">
                <a:solidFill>
                  <a:prstClr val="black"/>
                </a:solidFill>
                <a:latin typeface="Calibri"/>
              </a:rPr>
              <a:t>Larger Locality, Locality, GPS</a:t>
            </a:r>
          </a:p>
          <a:p>
            <a:r>
              <a:rPr lang="en-US" sz="1600" b="1" dirty="0">
                <a:solidFill>
                  <a:prstClr val="black"/>
                </a:solidFill>
                <a:latin typeface="Calibri"/>
              </a:rPr>
              <a:t>Habitat, ecology collection method</a:t>
            </a:r>
          </a:p>
          <a:p>
            <a:r>
              <a:rPr lang="en-US" sz="1600" b="1" dirty="0">
                <a:solidFill>
                  <a:prstClr val="black"/>
                </a:solidFill>
                <a:latin typeface="Calibri"/>
              </a:rPr>
              <a:t>Date and collectors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72784" y="5288340"/>
            <a:ext cx="32773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USA: Virginia, Albemarle Co.,</a:t>
            </a:r>
          </a:p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Charlottesville, Ivy Creek, Red trail </a:t>
            </a:r>
          </a:p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38.093105, -78.492602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dec.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forest </a:t>
            </a:r>
          </a:p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col under rock large colony 23.V.2019</a:t>
            </a:r>
          </a:p>
          <a:p>
            <a:r>
              <a:rPr lang="en-US" sz="1600" dirty="0" err="1">
                <a:solidFill>
                  <a:prstClr val="black"/>
                </a:solidFill>
                <a:latin typeface="Calibri"/>
              </a:rPr>
              <a:t>STDash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&amp;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KMDash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550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84F631-5A3F-4DBC-8F0F-5F9CC455C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large tree in a field&#10;&#10;Description automatically generated">
            <a:extLst>
              <a:ext uri="{FF2B5EF4-FFF2-40B4-BE49-F238E27FC236}">
                <a16:creationId xmlns:a16="http://schemas.microsoft.com/office/drawing/2014/main" xmlns="" id="{01430357-7850-46E8-8ECD-97DBCD6CD8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51" y="-1"/>
            <a:ext cx="12062033" cy="6858001"/>
          </a:xfr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E8D1D304-DEBB-45EB-83F6-DB9A2A865099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135593">
            <a:off x="2641940" y="365125"/>
            <a:ext cx="4417621" cy="59020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0191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The construction of &quot;Mobile Artificial Ant Pods&quot; (MAAPS). A) Side ...">
            <a:extLst>
              <a:ext uri="{FF2B5EF4-FFF2-40B4-BE49-F238E27FC236}">
                <a16:creationId xmlns:a16="http://schemas.microsoft.com/office/drawing/2014/main" xmlns="" id="{48495346-7131-4BC4-AFB7-392B1BA943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492"/>
          <a:stretch/>
        </p:blipFill>
        <p:spPr bwMode="auto">
          <a:xfrm>
            <a:off x="3712307" y="4006222"/>
            <a:ext cx="8444974" cy="39230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645DD2-C0FE-4CCF-8225-51E10704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person standing on top of a dirt field&#10;&#10;Description automatically generated">
            <a:extLst>
              <a:ext uri="{FF2B5EF4-FFF2-40B4-BE49-F238E27FC236}">
                <a16:creationId xmlns:a16="http://schemas.microsoft.com/office/drawing/2014/main" xmlns="" id="{928D1DAE-1057-45A7-B87D-894C504DDA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248"/>
            <a:ext cx="6220326" cy="39230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A person wearing sunglasses and a hat&#10;&#10;Description automatically generated">
            <a:extLst>
              <a:ext uri="{FF2B5EF4-FFF2-40B4-BE49-F238E27FC236}">
                <a16:creationId xmlns:a16="http://schemas.microsoft.com/office/drawing/2014/main" xmlns="" id="{39FC34EB-1E0A-4E69-ADEC-1868605492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326" y="1"/>
            <a:ext cx="5971674" cy="40012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 descr="A person standing next to a forest&#10;&#10;Description automatically generated">
            <a:extLst>
              <a:ext uri="{FF2B5EF4-FFF2-40B4-BE49-F238E27FC236}">
                <a16:creationId xmlns:a16="http://schemas.microsoft.com/office/drawing/2014/main" xmlns="" id="{0E724985-BDFC-4E86-95CD-09FCB22B1D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64042"/>
            <a:ext cx="3712307" cy="2793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1515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mages-na.ssl-images-amazon.com/images/I/41imuySSUBL._SX308_BO1,204,203,200_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592" y="121123"/>
            <a:ext cx="2599500" cy="418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data:image/webp;base64,UklGRq4SAABXRUJQVlA4IKISAADQbQCdASrEACUBPw18sE6nJKKjpzU7SOghic3bq+55cs95vIxeY6JO6m+/6OuWQ9YXmQ81z8qvev/id9u9Gvpof73gxnah/yPFmwmL8/6fibwDnnbjh+B59acueK8NGlIBX2tNghNa7e4IXY4sM07rPbbVdfLWDSKd1ntunmjxuUFYl7MiEXkkLxSrdJwiR00LUECtrEFup5HNCTavGWtcc6A2a33qDXpDfzUZonGrbXavQPaSm0Xa6t1dfFm/bxMOCC3XlgS+IOmFBuLfYznQcW3d8aaSfWVRoWmKosFmfF23KdKr1H1YmnX74QZc4/MQ+Kp56ywSpuLN3BfG/5bay9rIYZbtGdkr8UIJciPKHzsRHHwtyc7dxKFw2HdSDlswct6Qcsc8Bx2nPwfLx7ZGNku3oFPmvwcIEIZdgLdYqbg3U0liJUTFPqw/L6t5tzW2LcuI2ylSqM+ZM/7AsVyUFXf81cyOBLoX5XBl43V+YIvx5vYrOLCOu+ICRig0sdsrNvbis8IvkUCg9BSGZJOzoeKnrwMH+Or7Mrnb9QgcQ0APOoEHK2bj2qxKU4LREcpdFeQygCZouGpiCnnMcyZPsMqm/cRp0rgsSY/6w7x1riMDagsiFBLrq2gkGzfnspTYtBHjED2+77Td6VVi6Ze7Ap+NaRqfmB6mCpBdHiODnEkF43a/BaOrGgyUklq65Nlx2/+KtQJ+uRgx3y6dLJjNrnEaalstTsWMOl5eX+9b/nXYZiB6eIRm3pW9v4/B4k+VUahaPSwNDWfSlL5BtYUGPtOpKB0dqQUM9TfCzncJT0RmEBhNvBgn3RST0xZfpZyjVURhd97L4FceQopd+g7f5hRCT3/O0p9Q7MtqK7G8AfmSwZYxvk/h+TCkuQZNIWZ/6iBwYDnb2VUCgKgeTMnCNLwXb+cgWZ+dYqUy9ZRYjLvbG3/llIA8VARXRvmPCW/SZfZXdBOGqlow0HaCU2u3rjSZF7mFtnxPY7z+5jzPxKUoBQ3f9H3WVE10zhx+PDKin00TpaPP0xmsGXGd4AbNnV83YTQExsnwgHUeBl5fg751ldO47elnn1KUOQra05vT5fG+Ax6RLjbmah8fXf2z5aqD4BOcpI166rlH6uB40mX7aDTJR5/LLUrxuGuiplDeQ7bbQvwaQWVl9ngXbv4QnXG0wY08gAD+7ky6p1DVilc5kl7/VlOryUkmQGAg3fs9Beq7+paxmHJSQQgA/xcAAABO1zMzLGMlj9LB0VVc7Ie4xmqC9j3tkLLtiHyLomWZNtc3SwAc95aqJGEphKFqztNBOdZrvc9qp2W+UBIqXTLxHHB+OKGmSGpt19hJo4I5viAX2O1GmhMBnM55TzsxkOpaAjbj1GyWhvE22kJckkiMHOZMvUvYfKPTV2E3ajBJcpP9gX+gFVKxwzo9pk8dkSFq/VM+xfzIK43PcGaP3zRYywHYA2q30WeBX7JOUffikCtgECeSrbosksLglvdftwCRGYrRgAB0nlwWAGFnp2Yc02gXcqkXO1IqbmfBDD4nJH8XFh8JwKPXVffGnGuQvceiiTE+QedRNXmewPrLD8uV9or89ombc671qaF67ziqSFAwu93t/PKEXcN5PbqclirGfuGYzJ81mvQReCDGqBes82kNfPVPSXW1HMkLKERZ9uTzjikWiSc7S2wk/f9bHFKIA3PK6PdgvDXSpKU3rFv6EGoUWHfv48ZNm7Ac0CqahzmT3fTGplwyD+U2smlMuM6wYEUUfzYGKxDdqZokBA2C0oS7dOQxm/zSe4xsaRQDK+mafH7B+tsg/hKowem+McTH3XK3BnMTyBTjDFU0Jct1u1OD1wPPuAFl6Hoi694XrE1sK0y7x5j5Z9w6Pwp4qOI9J3z7ogagCYkSoZh0dfC671afbh0Rje73I3BM+20KE7UbmuNXjpM06vgWR6/+74lhBo52FQWdln1CfJxFIuPXdPscX6FwmgoGReGbKt4lokj0x7al4qoSEm/F9J8wZ0O6ChxUc5YjohHCGILVrn4tlqBdY0Hu29KFtcrm99N5v60WySSP48uKJI2TZ90S8TlnrVcCFqLIG/6KGPCBfr9J/p46SUFeG1pydEuSfdb2wpDnlAyz+uNHqPmO1oBMTdVluQ4+F4FU44CfSuE5FE7RQkNRUvgy4Gc/6UvBLsZ0WPUEwlUMo1LeCaQRmg3Du22eUKzIQSW8u8J+dI8VA/2y3GftQ3GPBghvhKkOgNy20eimn9EU4FNx02v7GnuneX0eDjzCLfdwJA8jO8f3N7XrvIm2MHEWjMY04O2VCljel/RFQoT+BM7EaiW7LK34+CeMl2Vp9qHrtbHgYmf/7hgNd9tAhYXtoCHbImY2uLGECsg/mXGNQyQ1nhEbYSJXpF+EMy+fV9SvARbAdlI4yh+dWhiFzqdgTQoA1NBl4QJoz5n71DyjVzxBQ3iF6rGd5z72CSQSj/jxQL9oh/Acxb88lPbUWFbM+/ZzaCGY5Hfoqfw6zGZdH5vhSyaLY7UVz7E1sYKppJJnFZtimmVtcm+enOYQRH9AtNhqo/IN6SVmNEtSRd8Ty2QFA7ZXZesE9AttZKJa1461N+cl8OsdNFNPd76hzC2DiUXmJSLi2vU2zGbtv7+ZBFFAy0fuhW3+6e25WtDOXEo8TkF9UEdgq3L+olbJBaf/jq19hJ1tqfb+DF7xWHrvxPUcgU2W/7Y8eXXqknrZHJPOY3cbRVD04TVnMCm9aY/uCz0b4SyFfgBkdaFT6T5n93pf1ybuRSOLXItPOmDfLUTXKGD9lTMmX2/cjJ0ts8QdBPz3L17ZYj8bN/Bl+sAcuv3+rZt0BNy+TVwOOPidmEKJ/HaWsJgfxPufQpBy+quKXeiD1rUeeYg6MkEtQuQAg/Xp9NUzlTNIZKqSMr3l4ltU9WWI4sN22pa7C7KkZFheB6VEo9lTnUvNR8JvnQ6tOqZ4DnfWCcYl59uiPAj7HVwHJvNd00VtuJGqg8MPKcZLsI/MPz24kEwsb+uzWyjr0euktEpbZqQlrpFx8DQuThjE883sZ1zrudgShE4UYZxRmWy7BRlYol/1pOs8lQDWyTkFGrcr5sFz6OCybfvv37WyCvgrD9k9qFui/s/h5Lnqhl93Dzr63F7oIwgTI+gara+HvS+5s+ubitR6n8S9Xt/g8rvCsXHL9RNmdaCjKaQ/gZlGeAVI+Twcqi4VEDs466flQK72ZAhJAT5CUxYDM6LCEsBD09gDapJLFi1DF58S0oLar+gvAyLu94ajtv0SZhsKXj5qBpLPbN4KSG4JafdqUWpApgFREPpCujUF4dlAFHUTsrG+ZNrJJmdFvqS2XfvY3JnFhWZ8kznynzGYm+xyUissX9jP3X7GxKjb4k5n/Q8WxB0RJIzCipVmGgBMcDA1B2GkuVtCsCIIv+FTU9uOCkyBRlZIVCu+Ea/sySCK1d76cTxUUqIItU6lU/Jaxq73/AlEVtvhKZPw3D1LgYouK0Ce3+h31z0XiGrM6kXStXgDK9osh5aNjGvbrhL/PCDHCJr7j6CilMStUEm2JDeVRAdPDPgpNACnTPNWkmptIKKwUDCcaKuVpmmZNn+9gmf8Jd5o02A2Ep2tbxOlXSb1HgWlaWm/YoAoHrDD7EOunRkceNQjzqCoDsSZfYHOrYl4bw74UBrDIO6FyIn80uiiMM1SqhqVSpEdBZwwC/sYZNkXm697ejrUcglZOEz8HioHOemGGMb0Tus6J1NB+8OXW8cBSjtWiRci/WcdV2UKAJfEpM+No64YcOUb5FaXO+unZmTZR2cvIDG497mwvHHevrDvPVUcXuF/DhPNipt9jBq42CaopwDSYhyKcbceWZ+hU6t+fjWRCMweFcbucX0wtHHIoCnS5yAIBwjiFT1geBFlHMjygsR0BQgwbjmV9gA6JOQHh983iKzMyfsrREs38Tqt4wUukE94nObEYSbHK3ZICuKc1CIBM0PP8V+QFYchZidV6uxB/yZCKIf2UXKbuxvuu2paX4mX4qSS8iJoqckU63wlUO5OKjGM1ZxaIgw3GJ28GUZw2JTqgHawSQoYhiYizcKNShdo8nBVaOuJvS0CRY5apbxqirMPoF7lucW84HFwkysfYAXeJ5Wc6gP0eLcy0IM2v/yJaJ8LYZN3si5APs6j6rlwRn7mAlvNDFZ68t0/UnDdMdevikdOwarxlbY4Eb2+dJTzef3Zc5HEUsVNIuUdFROyyx1WAjgGU5zuO4A/5zOJZxYPwfwyIgC0qvypJ/IwCWVlrWtlYD0+T4wtn4gCRHC0L11nkKpRgkZ9M+b5hXznBMu75rmdA6UqICjFsgxye58/XFnCncfwHEVW2RzEd08qnuXC36GuonIuUfMYtJtVWgLSSQmvkAq7p0OyH1H/923dOLb+3dovl8DOaDAjakNNlYhO1ieGuyWhnnBniDHjycHka+5kG9UUQJ+Oqtkj931R0LTF8CTxtL95WN/KvIuc+48T3rmF8bw7JtnNwyDcugmskBnZzvZwwhVR9lIgija+DrRMBUtll6Rq9Y922IpddMdqA6O2i+dgmBaf6hgYI5npgH/y5NKfguXPqo+LMZd0zDfBG0VqWvQOqTPInHwgo+06MO2PnyGEcIb7A3cCcbdlsB61/v6sEUdLaN7liVW3UljZSgjW9JpiZfOKSYpqQRw3QHqSUhK3yOx9++DzIsIeeb7myJEGOF87Owrl5XG/aSmAX6BHWV15RPrJPiCQdb2/UEQKtc719Rk38k+y2y4dK8xlIr3K7To6LtGIh7bzc9dafDBoaWB0CZOas3cn6n0HG/weMJMIa58TdDsZWjIZhFBaA4iG06gAA28OuPfqR2+PvH+1CZyNXEnnTPiUTP3pj0jKAIJzmXoOMK8D33gV/tn5Spd+zNiaEDU5fWZCNjvBXsP9PlxMqSPxjEeQbRrjxjUkEvrAwiWxXY/MreGBUcCIEb0kp3j7vKL2YE3mxcDT0fWClYUK77M/YQyvMLWSPJxPKiht2/BjHxRtvduXW74I7kNZemKnQk+0sQ+ft8kdAbPreDnFItHJRcRR59/Szq4Am29htTXZc2DHmT5kZL8nOZRXLNGhNv0FutaTGWZUyIqKQ1xybQdToJhK3LDYJQ2bFOIbU7AjRiHQCFJj8djEIwiFug8phKoPgwBPln5t3F0poUJ4Y0GJj0cx28VyOR2h3Ek/5U/uNJV4jqzUpfInz+mmhc5OCgf2imQGzJVcF2835vn6OM4/VX1nZ+uT/oeR/MEC1IIjCYtWaYxQ+k9ROP/88mcERSkFdhpYp3q9X/laY2WlBsnPY3M0FPuKTMuSnfJdc4AYZ86hqzj5dUCASQRhV1uTRt6j4W2BZI2YtYnmcxchI3BD4IgLjHcackbol0HM9TN8+kmkmfrhmEMGJwII/d0QE0K9DwNscL+3ISCyQKtaioiXGM+V6qjRK0Zl0i2Q1rMZt2CC+vk45wyrAbxA/r3yINJsuEm/vx8JvmI9UWdUTvWWUu2wLbTYfayZh6VK8eNQBcc0y9a8gE/JQg5QpXmBZBLsa/K2tQyRGYXijfR51wO01CX+SYVgP26kO2BvgHd7zBqiCptUy7MXsSczcCEWdWulXQibt5+3cdBHPFDdSL2bEd85gIJOehTpcrcGNe/4D7zZcFC3Yl/bo13yWpJ7WaUFznjHeJgnkM5wmMT98wSIDdb1440qzeZHWJlyIzjHT1rKmxoilT6M7Zffp9aSuoyryx3Ed5fu60bgBgM47qqoOIkycwNYjjRGXOYjLbfjKC6VUU6KECBQ6VgcjLrAVgoFLD/yl8vK1TsTkTqh4X1d6mFCP+9vtrXt4tvCwNemYxq4PQft02r2OOxkfIzgDvuGrncQ1E3rQd7NDLT7jBbz/YlsNvaNnzQf2ueyXYYsr2IRDkwp9y5P08cqps9Og3brHrgauUMBfRN9HXUiDlfvGhIH8AUy/gIz4JuMFHwZEA26dMrE/bjySasuPTVMu/ZLIvXKEo5hbR3pzYQ7A3b67nXTowz2VGrN3D/VTH2Wis5K1GgyeODbkT8Q02bu6dcEvetfY2h3r7YWZJQ6fNyUWcWx4TOAxYnxCpXRyr7fYANo4ayDH0KERWBjMy1Z8mPuux/MD/XjD9grkkpBU2GrDqnheG8gwza1JRuvZ0MTivBXVtYWpyvIroxcZ5MqM94Bmk/PRC5pAE6q8v7CsZigc+7OinE+KBIKBeyTTQxFLWxWOUyMR5rbmhqP2/id1e06GjUCzmjViE65yc+wARmg2kCck+nXXOBgwwmmCg1ueKKJDVyMpws3fN5T3lQktMv80AlBfG16lj9K8eY3bBN6e+IrFiaZIAAKH/pJ2h8A6NgAAAA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AutoShape 6" descr="data:image/webp;base64,UklGRq4SAABXRUJQVlA4IKISAADQbQCdASrEACUBPw18sE6nJKKjpzU7SOghic3bq+55cs95vIxeY6JO6m+/6OuWQ9YXmQ81z8qvev/id9u9Gvpof73gxnah/yPFmwmL8/6fibwDnnbjh+B59acueK8NGlIBX2tNghNa7e4IXY4sM07rPbbVdfLWDSKd1ntunmjxuUFYl7MiEXkkLxSrdJwiR00LUECtrEFup5HNCTavGWtcc6A2a33qDXpDfzUZonGrbXavQPaSm0Xa6t1dfFm/bxMOCC3XlgS+IOmFBuLfYznQcW3d8aaSfWVRoWmKosFmfF23KdKr1H1YmnX74QZc4/MQ+Kp56ywSpuLN3BfG/5bay9rIYZbtGdkr8UIJciPKHzsRHHwtyc7dxKFw2HdSDlswct6Qcsc8Bx2nPwfLx7ZGNku3oFPmvwcIEIZdgLdYqbg3U0liJUTFPqw/L6t5tzW2LcuI2ylSqM+ZM/7AsVyUFXf81cyOBLoX5XBl43V+YIvx5vYrOLCOu+ICRig0sdsrNvbis8IvkUCg9BSGZJOzoeKnrwMH+Or7Mrnb9QgcQ0APOoEHK2bj2qxKU4LREcpdFeQygCZouGpiCnnMcyZPsMqm/cRp0rgsSY/6w7x1riMDagsiFBLrq2gkGzfnspTYtBHjED2+77Td6VVi6Ze7Ap+NaRqfmB6mCpBdHiODnEkF43a/BaOrGgyUklq65Nlx2/+KtQJ+uRgx3y6dLJjNrnEaalstTsWMOl5eX+9b/nXYZiB6eIRm3pW9v4/B4k+VUahaPSwNDWfSlL5BtYUGPtOpKB0dqQUM9TfCzncJT0RmEBhNvBgn3RST0xZfpZyjVURhd97L4FceQopd+g7f5hRCT3/O0p9Q7MtqK7G8AfmSwZYxvk/h+TCkuQZNIWZ/6iBwYDnb2VUCgKgeTMnCNLwXb+cgWZ+dYqUy9ZRYjLvbG3/llIA8VARXRvmPCW/SZfZXdBOGqlow0HaCU2u3rjSZF7mFtnxPY7z+5jzPxKUoBQ3f9H3WVE10zhx+PDKin00TpaPP0xmsGXGd4AbNnV83YTQExsnwgHUeBl5fg751ldO47elnn1KUOQra05vT5fG+Ax6RLjbmah8fXf2z5aqD4BOcpI166rlH6uB40mX7aDTJR5/LLUrxuGuiplDeQ7bbQvwaQWVl9ngXbv4QnXG0wY08gAD+7ky6p1DVilc5kl7/VlOryUkmQGAg3fs9Beq7+paxmHJSQQgA/xcAAABO1zMzLGMlj9LB0VVc7Ie4xmqC9j3tkLLtiHyLomWZNtc3SwAc95aqJGEphKFqztNBOdZrvc9qp2W+UBIqXTLxHHB+OKGmSGpt19hJo4I5viAX2O1GmhMBnM55TzsxkOpaAjbj1GyWhvE22kJckkiMHOZMvUvYfKPTV2E3ajBJcpP9gX+gFVKxwzo9pk8dkSFq/VM+xfzIK43PcGaP3zRYywHYA2q30WeBX7JOUffikCtgECeSrbosksLglvdftwCRGYrRgAB0nlwWAGFnp2Yc02gXcqkXO1IqbmfBDD4nJH8XFh8JwKPXVffGnGuQvceiiTE+QedRNXmewPrLD8uV9or89ombc671qaF67ziqSFAwu93t/PKEXcN5PbqclirGfuGYzJ81mvQReCDGqBes82kNfPVPSXW1HMkLKERZ9uTzjikWiSc7S2wk/f9bHFKIA3PK6PdgvDXSpKU3rFv6EGoUWHfv48ZNm7Ac0CqahzmT3fTGplwyD+U2smlMuM6wYEUUfzYGKxDdqZokBA2C0oS7dOQxm/zSe4xsaRQDK+mafH7B+tsg/hKowem+McTH3XK3BnMTyBTjDFU0Jct1u1OD1wPPuAFl6Hoi694XrE1sK0y7x5j5Z9w6Pwp4qOI9J3z7ogagCYkSoZh0dfC671afbh0Rje73I3BM+20KE7UbmuNXjpM06vgWR6/+74lhBo52FQWdln1CfJxFIuPXdPscX6FwmgoGReGbKt4lokj0x7al4qoSEm/F9J8wZ0O6ChxUc5YjohHCGILVrn4tlqBdY0Hu29KFtcrm99N5v60WySSP48uKJI2TZ90S8TlnrVcCFqLIG/6KGPCBfr9J/p46SUFeG1pydEuSfdb2wpDnlAyz+uNHqPmO1oBMTdVluQ4+F4FU44CfSuE5FE7RQkNRUvgy4Gc/6UvBLsZ0WPUEwlUMo1LeCaQRmg3Du22eUKzIQSW8u8J+dI8VA/2y3GftQ3GPBghvhKkOgNy20eimn9EU4FNx02v7GnuneX0eDjzCLfdwJA8jO8f3N7XrvIm2MHEWjMY04O2VCljel/RFQoT+BM7EaiW7LK34+CeMl2Vp9qHrtbHgYmf/7hgNd9tAhYXtoCHbImY2uLGECsg/mXGNQyQ1nhEbYSJXpF+EMy+fV9SvARbAdlI4yh+dWhiFzqdgTQoA1NBl4QJoz5n71DyjVzxBQ3iF6rGd5z72CSQSj/jxQL9oh/Acxb88lPbUWFbM+/ZzaCGY5Hfoqfw6zGZdH5vhSyaLY7UVz7E1sYKppJJnFZtimmVtcm+enOYQRH9AtNhqo/IN6SVmNEtSRd8Ty2QFA7ZXZesE9AttZKJa1461N+cl8OsdNFNPd76hzC2DiUXmJSLi2vU2zGbtv7+ZBFFAy0fuhW3+6e25WtDOXEo8TkF9UEdgq3L+olbJBaf/jq19hJ1tqfb+DF7xWHrvxPUcgU2W/7Y8eXXqknrZHJPOY3cbRVD04TVnMCm9aY/uCz0b4SyFfgBkdaFT6T5n93pf1ybuRSOLXItPOmDfLUTXKGD9lTMmX2/cjJ0ts8QdBPz3L17ZYj8bN/Bl+sAcuv3+rZt0BNy+TVwOOPidmEKJ/HaWsJgfxPufQpBy+quKXeiD1rUeeYg6MkEtQuQAg/Xp9NUzlTNIZKqSMr3l4ltU9WWI4sN22pa7C7KkZFheB6VEo9lTnUvNR8JvnQ6tOqZ4DnfWCcYl59uiPAj7HVwHJvNd00VtuJGqg8MPKcZLsI/MPz24kEwsb+uzWyjr0euktEpbZqQlrpFx8DQuThjE883sZ1zrudgShE4UYZxRmWy7BRlYol/1pOs8lQDWyTkFGrcr5sFz6OCybfvv37WyCvgrD9k9qFui/s/h5Lnqhl93Dzr63F7oIwgTI+gara+HvS+5s+ubitR6n8S9Xt/g8rvCsXHL9RNmdaCjKaQ/gZlGeAVI+Twcqi4VEDs466flQK72ZAhJAT5CUxYDM6LCEsBD09gDapJLFi1DF58S0oLar+gvAyLu94ajtv0SZhsKXj5qBpLPbN4KSG4JafdqUWpApgFREPpCujUF4dlAFHUTsrG+ZNrJJmdFvqS2XfvY3JnFhWZ8kznynzGYm+xyUissX9jP3X7GxKjb4k5n/Q8WxB0RJIzCipVmGgBMcDA1B2GkuVtCsCIIv+FTU9uOCkyBRlZIVCu+Ea/sySCK1d76cTxUUqIItU6lU/Jaxq73/AlEVtvhKZPw3D1LgYouK0Ce3+h31z0XiGrM6kXStXgDK9osh5aNjGvbrhL/PCDHCJr7j6CilMStUEm2JDeVRAdPDPgpNACnTPNWkmptIKKwUDCcaKuVpmmZNn+9gmf8Jd5o02A2Ep2tbxOlXSb1HgWlaWm/YoAoHrDD7EOunRkceNQjzqCoDsSZfYHOrYl4bw74UBrDIO6FyIn80uiiMM1SqhqVSpEdBZwwC/sYZNkXm697ejrUcglZOEz8HioHOemGGMb0Tus6J1NB+8OXW8cBSjtWiRci/WcdV2UKAJfEpM+No64YcOUb5FaXO+unZmTZR2cvIDG497mwvHHevrDvPVUcXuF/DhPNipt9jBq42CaopwDSYhyKcbceWZ+hU6t+fjWRCMweFcbucX0wtHHIoCnS5yAIBwjiFT1geBFlHMjygsR0BQgwbjmV9gA6JOQHh983iKzMyfsrREs38Tqt4wUukE94nObEYSbHK3ZICuKc1CIBM0PP8V+QFYchZidV6uxB/yZCKIf2UXKbuxvuu2paX4mX4qSS8iJoqckU63wlUO5OKjGM1ZxaIgw3GJ28GUZw2JTqgHawSQoYhiYizcKNShdo8nBVaOuJvS0CRY5apbxqirMPoF7lucW84HFwkysfYAXeJ5Wc6gP0eLcy0IM2v/yJaJ8LYZN3si5APs6j6rlwRn7mAlvNDFZ68t0/UnDdMdevikdOwarxlbY4Eb2+dJTzef3Zc5HEUsVNIuUdFROyyx1WAjgGU5zuO4A/5zOJZxYPwfwyIgC0qvypJ/IwCWVlrWtlYD0+T4wtn4gCRHC0L11nkKpRgkZ9M+b5hXznBMu75rmdA6UqICjFsgxye58/XFnCncfwHEVW2RzEd08qnuXC36GuonIuUfMYtJtVWgLSSQmvkAq7p0OyH1H/923dOLb+3dovl8DOaDAjakNNlYhO1ieGuyWhnnBniDHjycHka+5kG9UUQJ+Oqtkj931R0LTF8CTxtL95WN/KvIuc+48T3rmF8bw7JtnNwyDcugmskBnZzvZwwhVR9lIgija+DrRMBUtll6Rq9Y922IpddMdqA6O2i+dgmBaf6hgYI5npgH/y5NKfguXPqo+LMZd0zDfBG0VqWvQOqTPInHwgo+06MO2PnyGEcIb7A3cCcbdlsB61/v6sEUdLaN7liVW3UljZSgjW9JpiZfOKSYpqQRw3QHqSUhK3yOx9++DzIsIeeb7myJEGOF87Owrl5XG/aSmAX6BHWV15RPrJPiCQdb2/UEQKtc719Rk38k+y2y4dK8xlIr3K7To6LtGIh7bzc9dafDBoaWB0CZOas3cn6n0HG/weMJMIa58TdDsZWjIZhFBaA4iG06gAA28OuPfqR2+PvH+1CZyNXEnnTPiUTP3pj0jKAIJzmXoOMK8D33gV/tn5Spd+zNiaEDU5fWZCNjvBXsP9PlxMqSPxjEeQbRrjxjUkEvrAwiWxXY/MreGBUcCIEb0kp3j7vKL2YE3mxcDT0fWClYUK77M/YQyvMLWSPJxPKiht2/BjHxRtvduXW74I7kNZemKnQk+0sQ+ft8kdAbPreDnFItHJRcRR59/Szq4Am29htTXZc2DHmT5kZL8nOZRXLNGhNv0FutaTGWZUyIqKQ1xybQdToJhK3LDYJQ2bFOIbU7AjRiHQCFJj8djEIwiFug8phKoPgwBPln5t3F0poUJ4Y0GJj0cx28VyOR2h3Ek/5U/uNJV4jqzUpfInz+mmhc5OCgf2imQGzJVcF2835vn6OM4/VX1nZ+uT/oeR/MEC1IIjCYtWaYxQ+k9ROP/88mcERSkFdhpYp3q9X/laY2WlBsnPY3M0FPuKTMuSnfJdc4AYZ86hqzj5dUCASQRhV1uTRt6j4W2BZI2YtYnmcxchI3BD4IgLjHcackbol0HM9TN8+kmkmfrhmEMGJwII/d0QE0K9DwNscL+3ISCyQKtaioiXGM+V6qjRK0Zl0i2Q1rMZt2CC+vk45wyrAbxA/r3yINJsuEm/vx8JvmI9UWdUTvWWUu2wLbTYfayZh6VK8eNQBcc0y9a8gE/JQg5QpXmBZBLsa/K2tQyRGYXijfR51wO01CX+SYVgP26kO2BvgHd7zBqiCptUy7MXsSczcCEWdWulXQibt5+3cdBHPFDdSL2bEd85gIJOehTpcrcGNe/4D7zZcFC3Yl/bo13yWpJ7WaUFznjHeJgnkM5wmMT98wSIDdb1440qzeZHWJlyIzjHT1rKmxoilT6M7Zffp9aSuoyryx3Ed5fu60bgBgM47qqoOIkycwNYjjRGXOYjLbfjKC6VUU6KECBQ6VgcjLrAVgoFLD/yl8vK1TsTkTqh4X1d6mFCP+9vtrXt4tvCwNemYxq4PQft02r2OOxkfIzgDvuGrncQ1E3rQd7NDLT7jBbz/YlsNvaNnzQf2ueyXYYsr2IRDkwp9y5P08cqps9Og3brHrgauUMBfRN9HXUiDlfvGhIH8AUy/gIz4JuMFHwZEA26dMrE/bjySasuPTVMu/ZLIvXKEo5hbR3pzYQ7A3b67nXTowz2VGrN3D/VTH2Wis5K1GgyeODbkT8Q02bu6dcEvetfY2h3r7YWZJQ6fNyUWcWx4TOAxYnxCpXRyr7fYANo4ayDH0KERWBjMy1Z8mPuux/MD/XjD9grkkpBU2GrDqnheG8gwza1JRuvZ0MTivBXVtYWpyvIroxcZ5MqM94Bmk/PRC5pAE6q8v7CsZigc+7OinE+KBIKBeyTTQxFLWxWOUyMR5rbmhqP2/id1e06GjUCzmjViE65yc+wARmg2kCck+nXXOBgwwmmCg1ueKKJDVyMpws3fN5T3lQktMv80AlBfG16lj9K8eY3bBN6e+IrFiaZIAAKH/pJ2h8A6NgAAAA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202" name="Picture 10" descr="https://images-na.ssl-images-amazon.com/images/I/41MMX6RfDyL._SX346_BO1,204,203,200_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5492" y="149218"/>
            <a:ext cx="2804991" cy="402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93540" y="613528"/>
            <a:ext cx="54895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alibri"/>
                <a:hlinkClick r:id="rId6"/>
              </a:rPr>
              <a:t>Ant Wiki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  <a:p>
            <a:endParaRPr lang="en-US" sz="2400" b="1" dirty="0">
              <a:solidFill>
                <a:prstClr val="black"/>
              </a:solidFill>
              <a:latin typeface="Calibri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Calibri"/>
                <a:hlinkClick r:id="rId7"/>
              </a:rPr>
              <a:t>Ants of New Mexico (full book)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  <a:p>
            <a:endParaRPr lang="en-US" sz="2400" b="1" dirty="0">
              <a:solidFill>
                <a:prstClr val="black"/>
              </a:solidFill>
              <a:latin typeface="Calibri"/>
            </a:endParaRPr>
          </a:p>
          <a:p>
            <a:r>
              <a:rPr lang="en-US" sz="2400" b="1" dirty="0" err="1">
                <a:solidFill>
                  <a:prstClr val="black"/>
                </a:solidFill>
                <a:latin typeface="Calibri"/>
                <a:hlinkClick r:id="rId8"/>
              </a:rPr>
              <a:t>Antweb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9D4C742-C20D-4B7F-83CA-519C29BA5B1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3159" y="4305480"/>
            <a:ext cx="3061968" cy="1568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7154C7B-131C-4A54-927A-45CD5AC813A6}"/>
              </a:ext>
            </a:extLst>
          </p:cNvPr>
          <p:cNvSpPr txBox="1"/>
          <p:nvPr/>
        </p:nvSpPr>
        <p:spPr>
          <a:xfrm>
            <a:off x="8838306" y="5800582"/>
            <a:ext cx="2906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Barcodinig</a:t>
            </a:r>
            <a:r>
              <a:rPr lang="en-US" b="1" dirty="0"/>
              <a:t> </a:t>
            </a:r>
            <a:r>
              <a:rPr lang="en-US" b="1" dirty="0" err="1"/>
              <a:t>USAnts</a:t>
            </a:r>
            <a:r>
              <a:rPr lang="en-US" b="1" dirty="0"/>
              <a:t> Hand Out</a:t>
            </a:r>
          </a:p>
        </p:txBody>
      </p:sp>
      <p:pic>
        <p:nvPicPr>
          <p:cNvPr id="6146" name="Picture 2" descr="ANTS">
            <a:hlinkClick r:id="rId10"/>
            <a:extLst>
              <a:ext uri="{FF2B5EF4-FFF2-40B4-BE49-F238E27FC236}">
                <a16:creationId xmlns:a16="http://schemas.microsoft.com/office/drawing/2014/main" xmlns="" id="{B2B9574D-8627-4646-A086-BC99E39BA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6974" y="3834496"/>
            <a:ext cx="2060626" cy="295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images-na.ssl-images-amazon.com/images/I/4141coKAKqL._SX331_BO1,204,203,200_.jpg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0657" y="3535680"/>
            <a:ext cx="2174592" cy="32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mazon.com : Outdoor Essentials Faux Rock, Tan, Long : Garden ...">
            <a:extLst>
              <a:ext uri="{FF2B5EF4-FFF2-40B4-BE49-F238E27FC236}">
                <a16:creationId xmlns:a16="http://schemas.microsoft.com/office/drawing/2014/main" xmlns="" id="{9CD0DDC9-A03E-4375-ACA7-D0B90F0A6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43639">
            <a:off x="4800942" y="5707422"/>
            <a:ext cx="1555339" cy="88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57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xmlns="" id="{5E47E95D-0954-40BC-9406-90C0336BE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AutoShape 4" descr="data:image/webp;base64,UklGRq4SAABXRUJQVlA4IKISAADQbQCdASrEACUBPw18sE6nJKKjpzU7SOghic3bq+55cs95vIxeY6JO6m+/6OuWQ9YXmQ81z8qvev/id9u9Gvpof73gxnah/yPFmwmL8/6fibwDnnbjh+B59acueK8NGlIBX2tNghNa7e4IXY4sM07rPbbVdfLWDSKd1ntunmjxuUFYl7MiEXkkLxSrdJwiR00LUECtrEFup5HNCTavGWtcc6A2a33qDXpDfzUZonGrbXavQPaSm0Xa6t1dfFm/bxMOCC3XlgS+IOmFBuLfYznQcW3d8aaSfWVRoWmKosFmfF23KdKr1H1YmnX74QZc4/MQ+Kp56ywSpuLN3BfG/5bay9rIYZbtGdkr8UIJciPKHzsRHHwtyc7dxKFw2HdSDlswct6Qcsc8Bx2nPwfLx7ZGNku3oFPmvwcIEIZdgLdYqbg3U0liJUTFPqw/L6t5tzW2LcuI2ylSqM+ZM/7AsVyUFXf81cyOBLoX5XBl43V+YIvx5vYrOLCOu+ICRig0sdsrNvbis8IvkUCg9BSGZJOzoeKnrwMH+Or7Mrnb9QgcQ0APOoEHK2bj2qxKU4LREcpdFeQygCZouGpiCnnMcyZPsMqm/cRp0rgsSY/6w7x1riMDagsiFBLrq2gkGzfnspTYtBHjED2+77Td6VVi6Ze7Ap+NaRqfmB6mCpBdHiODnEkF43a/BaOrGgyUklq65Nlx2/+KtQJ+uRgx3y6dLJjNrnEaalstTsWMOl5eX+9b/nXYZiB6eIRm3pW9v4/B4k+VUahaPSwNDWfSlL5BtYUGPtOpKB0dqQUM9TfCzncJT0RmEBhNvBgn3RST0xZfpZyjVURhd97L4FceQopd+g7f5hRCT3/O0p9Q7MtqK7G8AfmSwZYxvk/h+TCkuQZNIWZ/6iBwYDnb2VUCgKgeTMnCNLwXb+cgWZ+dYqUy9ZRYjLvbG3/llIA8VARXRvmPCW/SZfZXdBOGqlow0HaCU2u3rjSZF7mFtnxPY7z+5jzPxKUoBQ3f9H3WVE10zhx+PDKin00TpaPP0xmsGXGd4AbNnV83YTQExsnwgHUeBl5fg751ldO47elnn1KUOQra05vT5fG+Ax6RLjbmah8fXf2z5aqD4BOcpI166rlH6uB40mX7aDTJR5/LLUrxuGuiplDeQ7bbQvwaQWVl9ngXbv4QnXG0wY08gAD+7ky6p1DVilc5kl7/VlOryUkmQGAg3fs9Beq7+paxmHJSQQgA/xcAAABO1zMzLGMlj9LB0VVc7Ie4xmqC9j3tkLLtiHyLomWZNtc3SwAc95aqJGEphKFqztNBOdZrvc9qp2W+UBIqXTLxHHB+OKGmSGpt19hJo4I5viAX2O1GmhMBnM55TzsxkOpaAjbj1GyWhvE22kJckkiMHOZMvUvYfKPTV2E3ajBJcpP9gX+gFVKxwzo9pk8dkSFq/VM+xfzIK43PcGaP3zRYywHYA2q30WeBX7JOUffikCtgECeSrbosksLglvdftwCRGYrRgAB0nlwWAGFnp2Yc02gXcqkXO1IqbmfBDD4nJH8XFh8JwKPXVffGnGuQvceiiTE+QedRNXmewPrLD8uV9or89ombc671qaF67ziqSFAwu93t/PKEXcN5PbqclirGfuGYzJ81mvQReCDGqBes82kNfPVPSXW1HMkLKERZ9uTzjikWiSc7S2wk/f9bHFKIA3PK6PdgvDXSpKU3rFv6EGoUWHfv48ZNm7Ac0CqahzmT3fTGplwyD+U2smlMuM6wYEUUfzYGKxDdqZokBA2C0oS7dOQxm/zSe4xsaRQDK+mafH7B+tsg/hKowem+McTH3XK3BnMTyBTjDFU0Jct1u1OD1wPPuAFl6Hoi694XrE1sK0y7x5j5Z9w6Pwp4qOI9J3z7ogagCYkSoZh0dfC671afbh0Rje73I3BM+20KE7UbmuNXjpM06vgWR6/+74lhBo52FQWdln1CfJxFIuPXdPscX6FwmgoGReGbKt4lokj0x7al4qoSEm/F9J8wZ0O6ChxUc5YjohHCGILVrn4tlqBdY0Hu29KFtcrm99N5v60WySSP48uKJI2TZ90S8TlnrVcCFqLIG/6KGPCBfr9J/p46SUFeG1pydEuSfdb2wpDnlAyz+uNHqPmO1oBMTdVluQ4+F4FU44CfSuE5FE7RQkNRUvgy4Gc/6UvBLsZ0WPUEwlUMo1LeCaQRmg3Du22eUKzIQSW8u8J+dI8VA/2y3GftQ3GPBghvhKkOgNy20eimn9EU4FNx02v7GnuneX0eDjzCLfdwJA8jO8f3N7XrvIm2MHEWjMY04O2VCljel/RFQoT+BM7EaiW7LK34+CeMl2Vp9qHrtbHgYmf/7hgNd9tAhYXtoCHbImY2uLGECsg/mXGNQyQ1nhEbYSJXpF+EMy+fV9SvARbAdlI4yh+dWhiFzqdgTQoA1NBl4QJoz5n71DyjVzxBQ3iF6rGd5z72CSQSj/jxQL9oh/Acxb88lPbUWFbM+/ZzaCGY5Hfoqfw6zGZdH5vhSyaLY7UVz7E1sYKppJJnFZtimmVtcm+enOYQRH9AtNhqo/IN6SVmNEtSRd8Ty2QFA7ZXZesE9AttZKJa1461N+cl8OsdNFNPd76hzC2DiUXmJSLi2vU2zGbtv7+ZBFFAy0fuhW3+6e25WtDOXEo8TkF9UEdgq3L+olbJBaf/jq19hJ1tqfb+DF7xWHrvxPUcgU2W/7Y8eXXqknrZHJPOY3cbRVD04TVnMCm9aY/uCz0b4SyFfgBkdaFT6T5n93pf1ybuRSOLXItPOmDfLUTXKGD9lTMmX2/cjJ0ts8QdBPz3L17ZYj8bN/Bl+sAcuv3+rZt0BNy+TVwOOPidmEKJ/HaWsJgfxPufQpBy+quKXeiD1rUeeYg6MkEtQuQAg/Xp9NUzlTNIZKqSMr3l4ltU9WWI4sN22pa7C7KkZFheB6VEo9lTnUvNR8JvnQ6tOqZ4DnfWCcYl59uiPAj7HVwHJvNd00VtuJGqg8MPKcZLsI/MPz24kEwsb+uzWyjr0euktEpbZqQlrpFx8DQuThjE883sZ1zrudgShE4UYZxRmWy7BRlYol/1pOs8lQDWyTkFGrcr5sFz6OCybfvv37WyCvgrD9k9qFui/s/h5Lnqhl93Dzr63F7oIwgTI+gara+HvS+5s+ubitR6n8S9Xt/g8rvCsXHL9RNmdaCjKaQ/gZlGeAVI+Twcqi4VEDs466flQK72ZAhJAT5CUxYDM6LCEsBD09gDapJLFi1DF58S0oLar+gvAyLu94ajtv0SZhsKXj5qBpLPbN4KSG4JafdqUWpApgFREPpCujUF4dlAFHUTsrG+ZNrJJmdFvqS2XfvY3JnFhWZ8kznynzGYm+xyUissX9jP3X7GxKjb4k5n/Q8WxB0RJIzCipVmGgBMcDA1B2GkuVtCsCIIv+FTU9uOCkyBRlZIVCu+Ea/sySCK1d76cTxUUqIItU6lU/Jaxq73/AlEVtvhKZPw3D1LgYouK0Ce3+h31z0XiGrM6kXStXgDK9osh5aNjGvbrhL/PCDHCJr7j6CilMStUEm2JDeVRAdPDPgpNACnTPNWkmptIKKwUDCcaKuVpmmZNn+9gmf8Jd5o02A2Ep2tbxOlXSb1HgWlaWm/YoAoHrDD7EOunRkceNQjzqCoDsSZfYHOrYl4bw74UBrDIO6FyIn80uiiMM1SqhqVSpEdBZwwC/sYZNkXm697ejrUcglZOEz8HioHOemGGMb0Tus6J1NB+8OXW8cBSjtWiRci/WcdV2UKAJfEpM+No64YcOUb5FaXO+unZmTZR2cvIDG497mwvHHevrDvPVUcXuF/DhPNipt9jBq42CaopwDSYhyKcbceWZ+hU6t+fjWRCMweFcbucX0wtHHIoCnS5yAIBwjiFT1geBFlHMjygsR0BQgwbjmV9gA6JOQHh983iKzMyfsrREs38Tqt4wUukE94nObEYSbHK3ZICuKc1CIBM0PP8V+QFYchZidV6uxB/yZCKIf2UXKbuxvuu2paX4mX4qSS8iJoqckU63wlUO5OKjGM1ZxaIgw3GJ28GUZw2JTqgHawSQoYhiYizcKNShdo8nBVaOuJvS0CRY5apbxqirMPoF7lucW84HFwkysfYAXeJ5Wc6gP0eLcy0IM2v/yJaJ8LYZN3si5APs6j6rlwRn7mAlvNDFZ68t0/UnDdMdevikdOwarxlbY4Eb2+dJTzef3Zc5HEUsVNIuUdFROyyx1WAjgGU5zuO4A/5zOJZxYPwfwyIgC0qvypJ/IwCWVlrWtlYD0+T4wtn4gCRHC0L11nkKpRgkZ9M+b5hXznBMu75rmdA6UqICjFsgxye58/XFnCncfwHEVW2RzEd08qnuXC36GuonIuUfMYtJtVWgLSSQmvkAq7p0OyH1H/923dOLb+3dovl8DOaDAjakNNlYhO1ieGuyWhnnBniDHjycHka+5kG9UUQJ+Oqtkj931R0LTF8CTxtL95WN/KvIuc+48T3rmF8bw7JtnNwyDcugmskBnZzvZwwhVR9lIgija+DrRMBUtll6Rq9Y922IpddMdqA6O2i+dgmBaf6hgYI5npgH/y5NKfguXPqo+LMZd0zDfBG0VqWvQOqTPInHwgo+06MO2PnyGEcIb7A3cCcbdlsB61/v6sEUdLaN7liVW3UljZSgjW9JpiZfOKSYpqQRw3QHqSUhK3yOx9++DzIsIeeb7myJEGOF87Owrl5XG/aSmAX6BHWV15RPrJPiCQdb2/UEQKtc719Rk38k+y2y4dK8xlIr3K7To6LtGIh7bzc9dafDBoaWB0CZOas3cn6n0HG/weMJMIa58TdDsZWjIZhFBaA4iG06gAA28OuPfqR2+PvH+1CZyNXEnnTPiUTP3pj0jKAIJzmXoOMK8D33gV/tn5Spd+zNiaEDU5fWZCNjvBXsP9PlxMqSPxjEeQbRrjxjUkEvrAwiWxXY/MreGBUcCIEb0kp3j7vKL2YE3mxcDT0fWClYUK77M/YQyvMLWSPJxPKiht2/BjHxRtvduXW74I7kNZemKnQk+0sQ+ft8kdAbPreDnFItHJRcRR59/Szq4Am29htTXZc2DHmT5kZL8nOZRXLNGhNv0FutaTGWZUyIqKQ1xybQdToJhK3LDYJQ2bFOIbU7AjRiHQCFJj8djEIwiFug8phKoPgwBPln5t3F0poUJ4Y0GJj0cx28VyOR2h3Ek/5U/uNJV4jqzUpfInz+mmhc5OCgf2imQGzJVcF2835vn6OM4/VX1nZ+uT/oeR/MEC1IIjCYtWaYxQ+k9ROP/88mcERSkFdhpYp3q9X/laY2WlBsnPY3M0FPuKTMuSnfJdc4AYZ86hqzj5dUCASQRhV1uTRt6j4W2BZI2YtYnmcxchI3BD4IgLjHcackbol0HM9TN8+kmkmfrhmEMGJwII/d0QE0K9DwNscL+3ISCyQKtaioiXGM+V6qjRK0Zl0i2Q1rMZt2CC+vk45wyrAbxA/r3yINJsuEm/vx8JvmI9UWdUTvWWUu2wLbTYfayZh6VK8eNQBcc0y9a8gE/JQg5QpXmBZBLsa/K2tQyRGYXijfR51wO01CX+SYVgP26kO2BvgHd7zBqiCptUy7MXsSczcCEWdWulXQibt5+3cdBHPFDdSL2bEd85gIJOehTpcrcGNe/4D7zZcFC3Yl/bo13yWpJ7WaUFznjHeJgnkM5wmMT98wSIDdb1440qzeZHWJlyIzjHT1rKmxoilT6M7Zffp9aSuoyryx3Ed5fu60bgBgM47qqoOIkycwNYjjRGXOYjLbfjKC6VUU6KECBQ6VgcjLrAVgoFLD/yl8vK1TsTkTqh4X1d6mFCP+9vtrXt4tvCwNemYxq4PQft02r2OOxkfIzgDvuGrncQ1E3rQd7NDLT7jBbz/YlsNvaNnzQf2ueyXYYsr2IRDkwp9y5P08cqps9Og3brHrgauUMBfRN9HXUiDlfvGhIH8AUy/gIz4JuMFHwZEA26dMrE/bjySasuPTVMu/ZLIvXKEo5hbR3pzYQ7A3b67nXTowz2VGrN3D/VTH2Wis5K1GgyeODbkT8Q02bu6dcEvetfY2h3r7YWZJQ6fNyUWcWx4TOAxYnxCpXRyr7fYANo4ayDH0KERWBjMy1Z8mPuux/MD/XjD9grkkpBU2GrDqnheG8gwza1JRuvZ0MTivBXVtYWpyvIroxcZ5MqM94Bmk/PRC5pAE6q8v7CsZigc+7OinE+KBIKBeyTTQxFLWxWOUyMR5rbmhqP2/id1e06GjUCzmjViE65yc+wARmg2kCck+nXXOBgwwmmCg1ueKKJDVyMpws3fN5T3lQktMv80AlBfG16lj9K8eY3bBN6e+IrFiaZIAAKH/pJ2h8A6NgAAAA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AutoShape 6" descr="data:image/webp;base64,UklGRq4SAABXRUJQVlA4IKISAADQbQCdASrEACUBPw18sE6nJKKjpzU7SOghic3bq+55cs95vIxeY6JO6m+/6OuWQ9YXmQ81z8qvev/id9u9Gvpof73gxnah/yPFmwmL8/6fibwDnnbjh+B59acueK8NGlIBX2tNghNa7e4IXY4sM07rPbbVdfLWDSKd1ntunmjxuUFYl7MiEXkkLxSrdJwiR00LUECtrEFup5HNCTavGWtcc6A2a33qDXpDfzUZonGrbXavQPaSm0Xa6t1dfFm/bxMOCC3XlgS+IOmFBuLfYznQcW3d8aaSfWVRoWmKosFmfF23KdKr1H1YmnX74QZc4/MQ+Kp56ywSpuLN3BfG/5bay9rIYZbtGdkr8UIJciPKHzsRHHwtyc7dxKFw2HdSDlswct6Qcsc8Bx2nPwfLx7ZGNku3oFPmvwcIEIZdgLdYqbg3U0liJUTFPqw/L6t5tzW2LcuI2ylSqM+ZM/7AsVyUFXf81cyOBLoX5XBl43V+YIvx5vYrOLCOu+ICRig0sdsrNvbis8IvkUCg9BSGZJOzoeKnrwMH+Or7Mrnb9QgcQ0APOoEHK2bj2qxKU4LREcpdFeQygCZouGpiCnnMcyZPsMqm/cRp0rgsSY/6w7x1riMDagsiFBLrq2gkGzfnspTYtBHjED2+77Td6VVi6Ze7Ap+NaRqfmB6mCpBdHiODnEkF43a/BaOrGgyUklq65Nlx2/+KtQJ+uRgx3y6dLJjNrnEaalstTsWMOl5eX+9b/nXYZiB6eIRm3pW9v4/B4k+VUahaPSwNDWfSlL5BtYUGPtOpKB0dqQUM9TfCzncJT0RmEBhNvBgn3RST0xZfpZyjVURhd97L4FceQopd+g7f5hRCT3/O0p9Q7MtqK7G8AfmSwZYxvk/h+TCkuQZNIWZ/6iBwYDnb2VUCgKgeTMnCNLwXb+cgWZ+dYqUy9ZRYjLvbG3/llIA8VARXRvmPCW/SZfZXdBOGqlow0HaCU2u3rjSZF7mFtnxPY7z+5jzPxKUoBQ3f9H3WVE10zhx+PDKin00TpaPP0xmsGXGd4AbNnV83YTQExsnwgHUeBl5fg751ldO47elnn1KUOQra05vT5fG+Ax6RLjbmah8fXf2z5aqD4BOcpI166rlH6uB40mX7aDTJR5/LLUrxuGuiplDeQ7bbQvwaQWVl9ngXbv4QnXG0wY08gAD+7ky6p1DVilc5kl7/VlOryUkmQGAg3fs9Beq7+paxmHJSQQgA/xcAAABO1zMzLGMlj9LB0VVc7Ie4xmqC9j3tkLLtiHyLomWZNtc3SwAc95aqJGEphKFqztNBOdZrvc9qp2W+UBIqXTLxHHB+OKGmSGpt19hJo4I5viAX2O1GmhMBnM55TzsxkOpaAjbj1GyWhvE22kJckkiMHOZMvUvYfKPTV2E3ajBJcpP9gX+gFVKxwzo9pk8dkSFq/VM+xfzIK43PcGaP3zRYywHYA2q30WeBX7JOUffikCtgECeSrbosksLglvdftwCRGYrRgAB0nlwWAGFnp2Yc02gXcqkXO1IqbmfBDD4nJH8XFh8JwKPXVffGnGuQvceiiTE+QedRNXmewPrLD8uV9or89ombc671qaF67ziqSFAwu93t/PKEXcN5PbqclirGfuGYzJ81mvQReCDGqBes82kNfPVPSXW1HMkLKERZ9uTzjikWiSc7S2wk/f9bHFKIA3PK6PdgvDXSpKU3rFv6EGoUWHfv48ZNm7Ac0CqahzmT3fTGplwyD+U2smlMuM6wYEUUfzYGKxDdqZokBA2C0oS7dOQxm/zSe4xsaRQDK+mafH7B+tsg/hKowem+McTH3XK3BnMTyBTjDFU0Jct1u1OD1wPPuAFl6Hoi694XrE1sK0y7x5j5Z9w6Pwp4qOI9J3z7ogagCYkSoZh0dfC671afbh0Rje73I3BM+20KE7UbmuNXjpM06vgWR6/+74lhBo52FQWdln1CfJxFIuPXdPscX6FwmgoGReGbKt4lokj0x7al4qoSEm/F9J8wZ0O6ChxUc5YjohHCGILVrn4tlqBdY0Hu29KFtcrm99N5v60WySSP48uKJI2TZ90S8TlnrVcCFqLIG/6KGPCBfr9J/p46SUFeG1pydEuSfdb2wpDnlAyz+uNHqPmO1oBMTdVluQ4+F4FU44CfSuE5FE7RQkNRUvgy4Gc/6UvBLsZ0WPUEwlUMo1LeCaQRmg3Du22eUKzIQSW8u8J+dI8VA/2y3GftQ3GPBghvhKkOgNy20eimn9EU4FNx02v7GnuneX0eDjzCLfdwJA8jO8f3N7XrvIm2MHEWjMY04O2VCljel/RFQoT+BM7EaiW7LK34+CeMl2Vp9qHrtbHgYmf/7hgNd9tAhYXtoCHbImY2uLGECsg/mXGNQyQ1nhEbYSJXpF+EMy+fV9SvARbAdlI4yh+dWhiFzqdgTQoA1NBl4QJoz5n71DyjVzxBQ3iF6rGd5z72CSQSj/jxQL9oh/Acxb88lPbUWFbM+/ZzaCGY5Hfoqfw6zGZdH5vhSyaLY7UVz7E1sYKppJJnFZtimmVtcm+enOYQRH9AtNhqo/IN6SVmNEtSRd8Ty2QFA7ZXZesE9AttZKJa1461N+cl8OsdNFNPd76hzC2DiUXmJSLi2vU2zGbtv7+ZBFFAy0fuhW3+6e25WtDOXEo8TkF9UEdgq3L+olbJBaf/jq19hJ1tqfb+DF7xWHrvxPUcgU2W/7Y8eXXqknrZHJPOY3cbRVD04TVnMCm9aY/uCz0b4SyFfgBkdaFT6T5n93pf1ybuRSOLXItPOmDfLUTXKGD9lTMmX2/cjJ0ts8QdBPz3L17ZYj8bN/Bl+sAcuv3+rZt0BNy+TVwOOPidmEKJ/HaWsJgfxPufQpBy+quKXeiD1rUeeYg6MkEtQuQAg/Xp9NUzlTNIZKqSMr3l4ltU9WWI4sN22pa7C7KkZFheB6VEo9lTnUvNR8JvnQ6tOqZ4DnfWCcYl59uiPAj7HVwHJvNd00VtuJGqg8MPKcZLsI/MPz24kEwsb+uzWyjr0euktEpbZqQlrpFx8DQuThjE883sZ1zrudgShE4UYZxRmWy7BRlYol/1pOs8lQDWyTkFGrcr5sFz6OCybfvv37WyCvgrD9k9qFui/s/h5Lnqhl93Dzr63F7oIwgTI+gara+HvS+5s+ubitR6n8S9Xt/g8rvCsXHL9RNmdaCjKaQ/gZlGeAVI+Twcqi4VEDs466flQK72ZAhJAT5CUxYDM6LCEsBD09gDapJLFi1DF58S0oLar+gvAyLu94ajtv0SZhsKXj5qBpLPbN4KSG4JafdqUWpApgFREPpCujUF4dlAFHUTsrG+ZNrJJmdFvqS2XfvY3JnFhWZ8kznynzGYm+xyUissX9jP3X7GxKjb4k5n/Q8WxB0RJIzCipVmGgBMcDA1B2GkuVtCsCIIv+FTU9uOCkyBRlZIVCu+Ea/sySCK1d76cTxUUqIItU6lU/Jaxq73/AlEVtvhKZPw3D1LgYouK0Ce3+h31z0XiGrM6kXStXgDK9osh5aNjGvbrhL/PCDHCJr7j6CilMStUEm2JDeVRAdPDPgpNACnTPNWkmptIKKwUDCcaKuVpmmZNn+9gmf8Jd5o02A2Ep2tbxOlXSb1HgWlaWm/YoAoHrDD7EOunRkceNQjzqCoDsSZfYHOrYl4bw74UBrDIO6FyIn80uiiMM1SqhqVSpEdBZwwC/sYZNkXm697ejrUcglZOEz8HioHOemGGMb0Tus6J1NB+8OXW8cBSjtWiRci/WcdV2UKAJfEpM+No64YcOUb5FaXO+unZmTZR2cvIDG497mwvHHevrDvPVUcXuF/DhPNipt9jBq42CaopwDSYhyKcbceWZ+hU6t+fjWRCMweFcbucX0wtHHIoCnS5yAIBwjiFT1geBFlHMjygsR0BQgwbjmV9gA6JOQHh983iKzMyfsrREs38Tqt4wUukE94nObEYSbHK3ZICuKc1CIBM0PP8V+QFYchZidV6uxB/yZCKIf2UXKbuxvuu2paX4mX4qSS8iJoqckU63wlUO5OKjGM1ZxaIgw3GJ28GUZw2JTqgHawSQoYhiYizcKNShdo8nBVaOuJvS0CRY5apbxqirMPoF7lucW84HFwkysfYAXeJ5Wc6gP0eLcy0IM2v/yJaJ8LYZN3si5APs6j6rlwRn7mAlvNDFZ68t0/UnDdMdevikdOwarxlbY4Eb2+dJTzef3Zc5HEUsVNIuUdFROyyx1WAjgGU5zuO4A/5zOJZxYPwfwyIgC0qvypJ/IwCWVlrWtlYD0+T4wtn4gCRHC0L11nkKpRgkZ9M+b5hXznBMu75rmdA6UqICjFsgxye58/XFnCncfwHEVW2RzEd08qnuXC36GuonIuUfMYtJtVWgLSSQmvkAq7p0OyH1H/923dOLb+3dovl8DOaDAjakNNlYhO1ieGuyWhnnBniDHjycHka+5kG9UUQJ+Oqtkj931R0LTF8CTxtL95WN/KvIuc+48T3rmF8bw7JtnNwyDcugmskBnZzvZwwhVR9lIgija+DrRMBUtll6Rq9Y922IpddMdqA6O2i+dgmBaf6hgYI5npgH/y5NKfguXPqo+LMZd0zDfBG0VqWvQOqTPInHwgo+06MO2PnyGEcIb7A3cCcbdlsB61/v6sEUdLaN7liVW3UljZSgjW9JpiZfOKSYpqQRw3QHqSUhK3yOx9++DzIsIeeb7myJEGOF87Owrl5XG/aSmAX6BHWV15RPrJPiCQdb2/UEQKtc719Rk38k+y2y4dK8xlIr3K7To6LtGIh7bzc9dafDBoaWB0CZOas3cn6n0HG/weMJMIa58TdDsZWjIZhFBaA4iG06gAA28OuPfqR2+PvH+1CZyNXEnnTPiUTP3pj0jKAIJzmXoOMK8D33gV/tn5Spd+zNiaEDU5fWZCNjvBXsP9PlxMqSPxjEeQbRrjxjUkEvrAwiWxXY/MreGBUcCIEb0kp3j7vKL2YE3mxcDT0fWClYUK77M/YQyvMLWSPJxPKiht2/BjHxRtvduXW74I7kNZemKnQk+0sQ+ft8kdAbPreDnFItHJRcRR59/Szq4Am29htTXZc2DHmT5kZL8nOZRXLNGhNv0FutaTGWZUyIqKQ1xybQdToJhK3LDYJQ2bFOIbU7AjRiHQCFJj8djEIwiFug8phKoPgwBPln5t3F0poUJ4Y0GJj0cx28VyOR2h3Ek/5U/uNJV4jqzUpfInz+mmhc5OCgf2imQGzJVcF2835vn6OM4/VX1nZ+uT/oeR/MEC1IIjCYtWaYxQ+k9ROP/88mcERSkFdhpYp3q9X/laY2WlBsnPY3M0FPuKTMuSnfJdc4AYZ86hqzj5dUCASQRhV1uTRt6j4W2BZI2YtYnmcxchI3BD4IgLjHcackbol0HM9TN8+kmkmfrhmEMGJwII/d0QE0K9DwNscL+3ISCyQKtaioiXGM+V6qjRK0Zl0i2Q1rMZt2CC+vk45wyrAbxA/r3yINJsuEm/vx8JvmI9UWdUTvWWUu2wLbTYfayZh6VK8eNQBcc0y9a8gE/JQg5QpXmBZBLsa/K2tQyRGYXijfR51wO01CX+SYVgP26kO2BvgHd7zBqiCptUy7MXsSczcCEWdWulXQibt5+3cdBHPFDdSL2bEd85gIJOehTpcrcGNe/4D7zZcFC3Yl/bo13yWpJ7WaUFznjHeJgnkM5wmMT98wSIDdb1440qzeZHWJlyIzjHT1rKmxoilT6M7Zffp9aSuoyryx3Ed5fu60bgBgM47qqoOIkycwNYjjRGXOYjLbfjKC6VUU6KECBQ6VgcjLrAVgoFLD/yl8vK1TsTkTqh4X1d6mFCP+9vtrXt4tvCwNemYxq4PQft02r2OOxkfIzgDvuGrncQ1E3rQd7NDLT7jBbz/YlsNvaNnzQf2ueyXYYsr2IRDkwp9y5P08cqps9Og3brHrgauUMBfRN9HXUiDlfvGhIH8AUy/gIz4JuMFHwZEA26dMrE/bjySasuPTVMu/ZLIvXKEo5hbR3pzYQ7A3b67nXTowz2VGrN3D/VTH2Wis5K1GgyeODbkT8Q02bu6dcEvetfY2h3r7YWZJQ6fNyUWcWx4TOAxYnxCpXRyr7fYANo4ayDH0KERWBjMy1Z8mPuux/MD/XjD9grkkpBU2GrDqnheG8gwza1JRuvZ0MTivBXVtYWpyvIroxcZ5MqM94Bmk/PRC5pAE6q8v7CsZigc+7OinE+KBIKBeyTTQxFLWxWOUyMR5rbmhqP2/id1e06GjUCzmjViE65yc+wARmg2kCck+nXXOBgwwmmCg1ueKKJDVyMpws3fN5T3lQktMv80AlBfG16lj9K8eY3bBN6e+IrFiaZIAAKH/pJ2h8A6NgAAAA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349E741-04BD-4F7D-A30A-12B1EB7AD5A1}"/>
              </a:ext>
            </a:extLst>
          </p:cNvPr>
          <p:cNvGrpSpPr/>
          <p:nvPr/>
        </p:nvGrpSpPr>
        <p:grpSpPr>
          <a:xfrm>
            <a:off x="57111" y="4571362"/>
            <a:ext cx="3244927" cy="2210364"/>
            <a:chOff x="57111" y="4571362"/>
            <a:chExt cx="3244927" cy="221036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68915E87-011C-4607-ABF5-0DB8DEFBB43D}"/>
                </a:ext>
              </a:extLst>
            </p:cNvPr>
            <p:cNvGrpSpPr/>
            <p:nvPr/>
          </p:nvGrpSpPr>
          <p:grpSpPr>
            <a:xfrm>
              <a:off x="446873" y="4571362"/>
              <a:ext cx="2007215" cy="2155585"/>
              <a:chOff x="446873" y="4571362"/>
              <a:chExt cx="2007215" cy="2155585"/>
            </a:xfrm>
          </p:grpSpPr>
          <p:pic>
            <p:nvPicPr>
              <p:cNvPr id="9222" name="Picture 6" descr="Solo® Cups, Plates and Bowls - Everyday Tableware | Solocup.com">
                <a:extLst>
                  <a:ext uri="{FF2B5EF4-FFF2-40B4-BE49-F238E27FC236}">
                    <a16:creationId xmlns:a16="http://schemas.microsoft.com/office/drawing/2014/main" xmlns="" id="{8B89635A-77F1-4037-BD8E-ED81D28153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873" y="4571362"/>
                <a:ext cx="381482" cy="3814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6" descr="Solo® Cups, Plates and Bowls - Everyday Tableware | Solocup.com">
                <a:extLst>
                  <a:ext uri="{FF2B5EF4-FFF2-40B4-BE49-F238E27FC236}">
                    <a16:creationId xmlns:a16="http://schemas.microsoft.com/office/drawing/2014/main" xmlns="" id="{0F64839C-2103-4B23-8535-010FB23D79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789" y="4796873"/>
                <a:ext cx="603431" cy="603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6" descr="Solo® Cups, Plates and Bowls - Everyday Tableware | Solocup.com">
                <a:extLst>
                  <a:ext uri="{FF2B5EF4-FFF2-40B4-BE49-F238E27FC236}">
                    <a16:creationId xmlns:a16="http://schemas.microsoft.com/office/drawing/2014/main" xmlns="" id="{027335F4-B3E8-4E58-9421-A1747D60E2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9087" y="5055610"/>
                <a:ext cx="795171" cy="7951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6" descr="Solo® Cups, Plates and Bowls - Everyday Tableware | Solocup.com">
                <a:extLst>
                  <a:ext uri="{FF2B5EF4-FFF2-40B4-BE49-F238E27FC236}">
                    <a16:creationId xmlns:a16="http://schemas.microsoft.com/office/drawing/2014/main" xmlns="" id="{961E43DF-358F-4F68-9475-DDCAB94DF3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6558" y="5569417"/>
                <a:ext cx="1157530" cy="11575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93E630F-00CD-4020-BCFC-B7CD4446D827}"/>
                </a:ext>
              </a:extLst>
            </p:cNvPr>
            <p:cNvSpPr txBox="1"/>
            <p:nvPr/>
          </p:nvSpPr>
          <p:spPr>
            <a:xfrm>
              <a:off x="57111" y="6412394"/>
              <a:ext cx="3244927" cy="369332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Extend time (&gt;3 days ) Pitfall line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2CB5ED2-87CE-42D3-A093-C5C38E2F1BFD}"/>
              </a:ext>
            </a:extLst>
          </p:cNvPr>
          <p:cNvGrpSpPr/>
          <p:nvPr/>
        </p:nvGrpSpPr>
        <p:grpSpPr>
          <a:xfrm>
            <a:off x="1326672" y="4081822"/>
            <a:ext cx="3333355" cy="2567941"/>
            <a:chOff x="1326672" y="4081822"/>
            <a:chExt cx="3333355" cy="256794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3EC560F2-2D9B-4E1B-8183-A8D88F168999}"/>
                </a:ext>
              </a:extLst>
            </p:cNvPr>
            <p:cNvGrpSpPr/>
            <p:nvPr/>
          </p:nvGrpSpPr>
          <p:grpSpPr>
            <a:xfrm>
              <a:off x="2454088" y="4276529"/>
              <a:ext cx="2205939" cy="2373234"/>
              <a:chOff x="2454088" y="4276529"/>
              <a:chExt cx="2205939" cy="2373234"/>
            </a:xfrm>
          </p:grpSpPr>
          <p:pic>
            <p:nvPicPr>
              <p:cNvPr id="21" name="Picture 4" descr="School of Ants Update: Ant Ecology Lesson – Wild About Ants">
                <a:extLst>
                  <a:ext uri="{FF2B5EF4-FFF2-40B4-BE49-F238E27FC236}">
                    <a16:creationId xmlns:a16="http://schemas.microsoft.com/office/drawing/2014/main" xmlns="" id="{9A81E194-C468-4629-A88E-F297D2D1C2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776" b="62617" l="17500" r="90938">
                            <a14:foregroundMark x1="88594" y1="36916" x2="88594" y2="36916"/>
                            <a14:foregroundMark x1="90938" y1="46028" x2="90938" y2="46028"/>
                            <a14:backgroundMark x1="57813" y1="26168" x2="57813" y2="26168"/>
                            <a14:backgroundMark x1="42344" y1="25000" x2="42344" y2="25000"/>
                            <a14:backgroundMark x1="32188" y1="27103" x2="32188" y2="27103"/>
                            <a14:backgroundMark x1="18594" y1="38785" x2="31094" y2="34579"/>
                            <a14:backgroundMark x1="31094" y1="34579" x2="19219" y2="39486"/>
                            <a14:backgroundMark x1="19219" y1="39486" x2="17500" y2="21262"/>
                            <a14:backgroundMark x1="17500" y1="21262" x2="55156" y2="5607"/>
                            <a14:backgroundMark x1="55156" y1="5607" x2="68281" y2="7477"/>
                            <a14:backgroundMark x1="68281" y1="7477" x2="76563" y2="20327"/>
                            <a14:backgroundMark x1="76563" y1="20327" x2="67188" y2="32243"/>
                            <a14:backgroundMark x1="67188" y1="32243" x2="54531" y2="35514"/>
                            <a14:backgroundMark x1="54531" y1="35514" x2="41719" y2="33879"/>
                            <a14:backgroundMark x1="41719" y1="33879" x2="36094" y2="357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750" r="2500" b="30374"/>
              <a:stretch/>
            </p:blipFill>
            <p:spPr bwMode="auto">
              <a:xfrm flipH="1">
                <a:off x="2454088" y="5400304"/>
                <a:ext cx="2205939" cy="1249459"/>
              </a:xfrm>
              <a:prstGeom prst="rect">
                <a:avLst/>
              </a:prstGeom>
              <a:ln w="38100" cap="sq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4" descr="School of Ants Update: Ant Ecology Lesson – Wild About Ants">
                <a:extLst>
                  <a:ext uri="{FF2B5EF4-FFF2-40B4-BE49-F238E27FC236}">
                    <a16:creationId xmlns:a16="http://schemas.microsoft.com/office/drawing/2014/main" xmlns="" id="{5EA2C1F9-3031-43FB-98E9-E894544BD9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776" b="62617" l="17500" r="90938">
                            <a14:foregroundMark x1="88594" y1="36916" x2="88594" y2="36916"/>
                            <a14:foregroundMark x1="90938" y1="46028" x2="90938" y2="46028"/>
                            <a14:backgroundMark x1="57813" y1="26168" x2="57813" y2="26168"/>
                            <a14:backgroundMark x1="42344" y1="25000" x2="42344" y2="25000"/>
                            <a14:backgroundMark x1="32188" y1="27103" x2="32188" y2="27103"/>
                            <a14:backgroundMark x1="18594" y1="38785" x2="31094" y2="34579"/>
                            <a14:backgroundMark x1="31094" y1="34579" x2="19219" y2="39486"/>
                            <a14:backgroundMark x1="19219" y1="39486" x2="17500" y2="21262"/>
                            <a14:backgroundMark x1="17500" y1="21262" x2="55156" y2="5607"/>
                            <a14:backgroundMark x1="55156" y1="5607" x2="68281" y2="7477"/>
                            <a14:backgroundMark x1="68281" y1="7477" x2="76563" y2="20327"/>
                            <a14:backgroundMark x1="76563" y1="20327" x2="67188" y2="32243"/>
                            <a14:backgroundMark x1="67188" y1="32243" x2="54531" y2="35514"/>
                            <a14:backgroundMark x1="54531" y1="35514" x2="41719" y2="33879"/>
                            <a14:backgroundMark x1="41719" y1="33879" x2="36094" y2="357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750" r="2500" b="30374"/>
              <a:stretch/>
            </p:blipFill>
            <p:spPr bwMode="auto">
              <a:xfrm flipH="1">
                <a:off x="2693671" y="5004832"/>
                <a:ext cx="1596890" cy="904489"/>
              </a:xfrm>
              <a:prstGeom prst="rect">
                <a:avLst/>
              </a:prstGeom>
              <a:ln w="38100" cap="sq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" descr="School of Ants Update: Ant Ecology Lesson – Wild About Ants">
                <a:extLst>
                  <a:ext uri="{FF2B5EF4-FFF2-40B4-BE49-F238E27FC236}">
                    <a16:creationId xmlns:a16="http://schemas.microsoft.com/office/drawing/2014/main" xmlns="" id="{355C754F-1C79-4CBF-A5F9-3FCC143AFA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776" b="62617" l="17500" r="90938">
                            <a14:foregroundMark x1="88594" y1="36916" x2="88594" y2="36916"/>
                            <a14:foregroundMark x1="90938" y1="46028" x2="90938" y2="46028"/>
                            <a14:backgroundMark x1="57813" y1="26168" x2="57813" y2="26168"/>
                            <a14:backgroundMark x1="42344" y1="25000" x2="42344" y2="25000"/>
                            <a14:backgroundMark x1="32188" y1="27103" x2="32188" y2="27103"/>
                            <a14:backgroundMark x1="18594" y1="38785" x2="31094" y2="34579"/>
                            <a14:backgroundMark x1="31094" y1="34579" x2="19219" y2="39486"/>
                            <a14:backgroundMark x1="19219" y1="39486" x2="17500" y2="21262"/>
                            <a14:backgroundMark x1="17500" y1="21262" x2="55156" y2="5607"/>
                            <a14:backgroundMark x1="55156" y1="5607" x2="68281" y2="7477"/>
                            <a14:backgroundMark x1="68281" y1="7477" x2="76563" y2="20327"/>
                            <a14:backgroundMark x1="76563" y1="20327" x2="67188" y2="32243"/>
                            <a14:backgroundMark x1="67188" y1="32243" x2="54531" y2="35514"/>
                            <a14:backgroundMark x1="54531" y1="35514" x2="41719" y2="33879"/>
                            <a14:backgroundMark x1="41719" y1="33879" x2="36094" y2="357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750" r="2500" b="30374"/>
              <a:stretch/>
            </p:blipFill>
            <p:spPr bwMode="auto">
              <a:xfrm flipH="1">
                <a:off x="2930457" y="4583117"/>
                <a:ext cx="1408773" cy="797939"/>
              </a:xfrm>
              <a:prstGeom prst="rect">
                <a:avLst/>
              </a:prstGeom>
              <a:ln w="38100" cap="sq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4" descr="School of Ants Update: Ant Ecology Lesson – Wild About Ants">
                <a:extLst>
                  <a:ext uri="{FF2B5EF4-FFF2-40B4-BE49-F238E27FC236}">
                    <a16:creationId xmlns:a16="http://schemas.microsoft.com/office/drawing/2014/main" xmlns="" id="{A2FB95E5-07F2-4421-ADF2-3ABD58248A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776" b="62617" l="17500" r="90938">
                            <a14:foregroundMark x1="88594" y1="36916" x2="88594" y2="36916"/>
                            <a14:foregroundMark x1="90938" y1="46028" x2="90938" y2="46028"/>
                            <a14:backgroundMark x1="57813" y1="26168" x2="57813" y2="26168"/>
                            <a14:backgroundMark x1="42344" y1="25000" x2="42344" y2="25000"/>
                            <a14:backgroundMark x1="32188" y1="27103" x2="32188" y2="27103"/>
                            <a14:backgroundMark x1="18594" y1="38785" x2="31094" y2="34579"/>
                            <a14:backgroundMark x1="31094" y1="34579" x2="19219" y2="39486"/>
                            <a14:backgroundMark x1="19219" y1="39486" x2="17500" y2="21262"/>
                            <a14:backgroundMark x1="17500" y1="21262" x2="55156" y2="5607"/>
                            <a14:backgroundMark x1="55156" y1="5607" x2="68281" y2="7477"/>
                            <a14:backgroundMark x1="68281" y1="7477" x2="76563" y2="20327"/>
                            <a14:backgroundMark x1="76563" y1="20327" x2="67188" y2="32243"/>
                            <a14:backgroundMark x1="67188" y1="32243" x2="54531" y2="35514"/>
                            <a14:backgroundMark x1="54531" y1="35514" x2="41719" y2="33879"/>
                            <a14:backgroundMark x1="41719" y1="33879" x2="36094" y2="357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750" r="2500" b="30374"/>
              <a:stretch/>
            </p:blipFill>
            <p:spPr bwMode="auto">
              <a:xfrm flipH="1">
                <a:off x="3181701" y="4276529"/>
                <a:ext cx="1157529" cy="655632"/>
              </a:xfrm>
              <a:prstGeom prst="rect">
                <a:avLst/>
              </a:prstGeom>
              <a:ln w="38100" cap="sq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9694F001-12CC-4C2A-AD2B-97CEF5AB517B}"/>
                </a:ext>
              </a:extLst>
            </p:cNvPr>
            <p:cNvSpPr txBox="1"/>
            <p:nvPr/>
          </p:nvSpPr>
          <p:spPr>
            <a:xfrm>
              <a:off x="1326672" y="4081822"/>
              <a:ext cx="2894190" cy="369332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Set-out bait transect 60 mins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E82C09A-4980-4064-B32C-9065E1D114B0}"/>
              </a:ext>
            </a:extLst>
          </p:cNvPr>
          <p:cNvGrpSpPr/>
          <p:nvPr/>
        </p:nvGrpSpPr>
        <p:grpSpPr>
          <a:xfrm>
            <a:off x="4727030" y="3043492"/>
            <a:ext cx="3212853" cy="1934145"/>
            <a:chOff x="4727030" y="3043492"/>
            <a:chExt cx="3212853" cy="1934145"/>
          </a:xfrm>
        </p:grpSpPr>
        <p:pic>
          <p:nvPicPr>
            <p:cNvPr id="9218" name="Picture 2" descr="Amazon.com: Heavy Duty Sweep Net: Industrial &amp; Scientific">
              <a:extLst>
                <a:ext uri="{FF2B5EF4-FFF2-40B4-BE49-F238E27FC236}">
                  <a16:creationId xmlns:a16="http://schemas.microsoft.com/office/drawing/2014/main" xmlns="" id="{665E7A56-ACEF-447D-AF3C-B954968B46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8857354">
              <a:off x="4727030" y="3043492"/>
              <a:ext cx="1703161" cy="1703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38E24EC6-13C5-46F9-805F-D2209987A30C}"/>
                </a:ext>
              </a:extLst>
            </p:cNvPr>
            <p:cNvSpPr txBox="1"/>
            <p:nvPr/>
          </p:nvSpPr>
          <p:spPr>
            <a:xfrm>
              <a:off x="4942780" y="4608305"/>
              <a:ext cx="2997103" cy="369332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Sweep Veg while baits are out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D1BA0C48-BCC3-4DB1-BD97-E9A7613B550B}"/>
              </a:ext>
            </a:extLst>
          </p:cNvPr>
          <p:cNvGrpSpPr/>
          <p:nvPr/>
        </p:nvGrpSpPr>
        <p:grpSpPr>
          <a:xfrm>
            <a:off x="1906836" y="3875660"/>
            <a:ext cx="6507032" cy="3050191"/>
            <a:chOff x="1906836" y="3875660"/>
            <a:chExt cx="6507032" cy="305019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A1BDE753-4B26-4C94-8697-CA9DFFF0CD52}"/>
                </a:ext>
              </a:extLst>
            </p:cNvPr>
            <p:cNvGrpSpPr/>
            <p:nvPr/>
          </p:nvGrpSpPr>
          <p:grpSpPr>
            <a:xfrm>
              <a:off x="1906836" y="3875660"/>
              <a:ext cx="4112536" cy="3050191"/>
              <a:chOff x="1906836" y="3875660"/>
              <a:chExt cx="4112536" cy="3050191"/>
            </a:xfrm>
          </p:grpSpPr>
          <p:pic>
            <p:nvPicPr>
              <p:cNvPr id="9220" name="Picture 4" descr="Amazon.com : Outdoor Essentials Faux Rock, Tan, Long : Garden ...">
                <a:extLst>
                  <a:ext uri="{FF2B5EF4-FFF2-40B4-BE49-F238E27FC236}">
                    <a16:creationId xmlns:a16="http://schemas.microsoft.com/office/drawing/2014/main" xmlns="" id="{9CD0DDC9-A03E-4375-ACA7-D0B90F0A62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clrChange>
                  <a:clrFrom>
                    <a:srgbClr val="F3FFFF"/>
                  </a:clrFrom>
                  <a:clrTo>
                    <a:srgbClr val="F3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53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943639">
                <a:off x="4800942" y="5707422"/>
                <a:ext cx="1555339" cy="8815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26" name="Picture 10" descr="Black Hand Grab Images, Stock Photos &amp; Vectors | Shutterstock">
                <a:extLst>
                  <a:ext uri="{FF2B5EF4-FFF2-40B4-BE49-F238E27FC236}">
                    <a16:creationId xmlns:a16="http://schemas.microsoft.com/office/drawing/2014/main" xmlns="" id="{584B269E-90EA-4A7D-B10F-71AC62518F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20625372">
                <a:off x="1906836" y="3875660"/>
                <a:ext cx="1130943" cy="5484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296CE227-5D08-42BA-9D50-E2D7F4D067A2}"/>
                </a:ext>
              </a:extLst>
            </p:cNvPr>
            <p:cNvSpPr txBox="1"/>
            <p:nvPr/>
          </p:nvSpPr>
          <p:spPr>
            <a:xfrm>
              <a:off x="5413688" y="5381056"/>
              <a:ext cx="3000180" cy="369332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Opportunistic Hand Collecting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15C17AA-6E29-431C-988F-D8AFAA895A23}"/>
              </a:ext>
            </a:extLst>
          </p:cNvPr>
          <p:cNvGrpSpPr/>
          <p:nvPr/>
        </p:nvGrpSpPr>
        <p:grpSpPr>
          <a:xfrm>
            <a:off x="7506591" y="5724655"/>
            <a:ext cx="2387018" cy="1225365"/>
            <a:chOff x="7506591" y="5724655"/>
            <a:chExt cx="2387018" cy="1225365"/>
          </a:xfrm>
        </p:grpSpPr>
        <p:pic>
          <p:nvPicPr>
            <p:cNvPr id="9228" name="Picture 12" descr="Se Gp2-14 Patented Stackable 13-1/4&quot; Sifting Pan, 1/4&quot; Mesh Screen">
              <a:extLst>
                <a:ext uri="{FF2B5EF4-FFF2-40B4-BE49-F238E27FC236}">
                  <a16:creationId xmlns:a16="http://schemas.microsoft.com/office/drawing/2014/main" xmlns="" id="{D6A9BC7C-CB79-44EF-8AB2-57E0BF45C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6591" y="5727969"/>
              <a:ext cx="1222051" cy="1222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A8909520-0B6B-4DBD-9CB8-C1FF397F3BE8}"/>
                </a:ext>
              </a:extLst>
            </p:cNvPr>
            <p:cNvSpPr txBox="1"/>
            <p:nvPr/>
          </p:nvSpPr>
          <p:spPr>
            <a:xfrm>
              <a:off x="8444751" y="5724655"/>
              <a:ext cx="1448858" cy="369332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Sift litter/soil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4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large mountain in the background&#10;&#10;Description automatically generated">
            <a:extLst>
              <a:ext uri="{FF2B5EF4-FFF2-40B4-BE49-F238E27FC236}">
                <a16:creationId xmlns:a16="http://schemas.microsoft.com/office/drawing/2014/main" xmlns="" id="{0C3FD4C3-A09A-407A-ABA3-3761F1181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Content Placeholder 5" descr="A person standing next to a tree in a forest&#10;&#10;Description automatically generated">
            <a:extLst>
              <a:ext uri="{FF2B5EF4-FFF2-40B4-BE49-F238E27FC236}">
                <a16:creationId xmlns:a16="http://schemas.microsoft.com/office/drawing/2014/main" xmlns="" id="{E614F390-65FF-4E03-9295-BAAA88C18B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53" b="99899" l="9908" r="90428">
                        <a14:foregroundMark x1="44584" y1="33098" x2="46516" y2="30932"/>
                        <a14:foregroundMark x1="54660" y1="89219" x2="61545" y2="94962"/>
                        <a14:foregroundMark x1="61545" y1="94962" x2="72796" y2="97128"/>
                        <a14:foregroundMark x1="71788" y1="89824" x2="57179" y2="89975"/>
                        <a14:foregroundMark x1="57683" y1="98942" x2="57683" y2="98942"/>
                        <a14:foregroundMark x1="60034" y1="96071" x2="60034" y2="96071"/>
                        <a14:foregroundMark x1="62972" y1="95768" x2="62133" y2="96373"/>
                        <a14:foregroundMark x1="55584" y1="99950" x2="55584" y2="99950"/>
                        <a14:foregroundMark x1="31906" y1="95264" x2="31906" y2="95264"/>
                        <a14:foregroundMark x1="29303" y1="95819" x2="29303" y2="95819"/>
                        <a14:foregroundMark x1="30563" y1="94408" x2="29807" y2="94761"/>
                        <a14:foregroundMark x1="25945" y1="95516" x2="25945" y2="95516"/>
                        <a14:foregroundMark x1="27288" y1="97481" x2="27288" y2="97481"/>
                        <a14:foregroundMark x1="26616" y1="96675" x2="26616" y2="96675"/>
                        <a14:foregroundMark x1="26196" y1="96977" x2="26196" y2="96977"/>
                        <a14:foregroundMark x1="26364" y1="96776" x2="26364" y2="96776"/>
                        <a14:foregroundMark x1="83963" y1="46146" x2="83963" y2="46146"/>
                        <a14:foregroundMark x1="85390" y1="41461" x2="85390" y2="41461"/>
                        <a14:foregroundMark x1="80605" y1="40957" x2="80605" y2="40957"/>
                        <a14:foregroundMark x1="87070" y1="49521" x2="87070" y2="49521"/>
                        <a14:foregroundMark x1="87993" y1="56071" x2="87993" y2="56071"/>
                        <a14:foregroundMark x1="83291" y1="54055" x2="83291" y2="54055"/>
                        <a14:foregroundMark x1="84383" y1="52343" x2="84383" y2="52343"/>
                        <a14:foregroundMark x1="85894" y1="51385" x2="85894" y2="51385"/>
                        <a14:foregroundMark x1="88833" y1="49773" x2="88833" y2="49773"/>
                        <a14:foregroundMark x1="90512" y1="48111" x2="90512" y2="48111"/>
                        <a14:foregroundMark x1="88497" y1="45088" x2="88497" y2="45088"/>
                        <a14:foregroundMark x1="87070" y1="43275" x2="87070" y2="43275"/>
                        <a14:foregroundMark x1="88497" y1="41310" x2="88497" y2="41310"/>
                        <a14:foregroundMark x1="70445" y1="37330" x2="77330" y2="42872"/>
                        <a14:foregroundMark x1="73720" y1="36776" x2="74223" y2="42821"/>
                        <a14:foregroundMark x1="70949" y1="37179" x2="82536" y2="43980"/>
                        <a14:foregroundMark x1="64148" y1="20756" x2="64148" y2="20756"/>
                        <a14:foregroundMark x1="69102" y1="18690" x2="69102" y2="18690"/>
                        <a14:foregroundMark x1="63392" y1="15718" x2="63392" y2="15718"/>
                        <a14:foregroundMark x1="62636" y1="7053" x2="62636" y2="7053"/>
                        <a14:foregroundMark x1="64484" y1="12645" x2="64484" y2="12645"/>
                        <a14:backgroundMark x1="29135" y1="65793" x2="28044" y2="68615"/>
                        <a14:backgroundMark x1="29807" y1="99043" x2="52141" y2="93501"/>
                        <a14:backgroundMark x1="52057" y1="93501" x2="49202" y2="99950"/>
                        <a14:backgroundMark x1="45844" y1="96373" x2="39127" y2="99950"/>
                        <a14:backgroundMark x1="45928" y1="96373" x2="35264" y2="99798"/>
                        <a14:backgroundMark x1="35264" y1="99798" x2="47019" y2="97128"/>
                        <a14:backgroundMark x1="47019" y1="97128" x2="40722" y2="99496"/>
                        <a14:backgroundMark x1="73132" y1="89169" x2="74055" y2="96423"/>
                        <a14:backgroundMark x1="74055" y1="96423" x2="72880" y2="95617"/>
                        <a14:backgroundMark x1="28463" y1="69270" x2="29387" y2="72343"/>
                        <a14:backgroundMark x1="53065" y1="75466" x2="53233" y2="89773"/>
                        <a14:backgroundMark x1="53233" y1="89773" x2="49706" y2="83073"/>
                        <a14:backgroundMark x1="49706" y1="83073" x2="50294" y2="82972"/>
                        <a14:backgroundMark x1="47691" y1="88715" x2="49706" y2="91788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1373" y="5193631"/>
            <a:ext cx="1174283" cy="195713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8E22C3D2-DF81-4509-A91E-6F89A91C55A0}"/>
              </a:ext>
            </a:extLst>
          </p:cNvPr>
          <p:cNvSpPr/>
          <p:nvPr/>
        </p:nvSpPr>
        <p:spPr>
          <a:xfrm flipH="1">
            <a:off x="5884888" y="3969779"/>
            <a:ext cx="3088505" cy="1223211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Where would you start looking for ants?</a:t>
            </a:r>
          </a:p>
        </p:txBody>
      </p:sp>
    </p:spTree>
    <p:extLst>
      <p:ext uri="{BB962C8B-B14F-4D97-AF65-F5344CB8AC3E}">
        <p14:creationId xmlns:p14="http://schemas.microsoft.com/office/powerpoint/2010/main" val="2267528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xmlns="" id="{1CBB087A-BE07-40A6-B0FA-1DEF8B7F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Content Placeholder 5" descr="A person standing next to a tree in a forest&#10;&#10;Description automatically generated">
            <a:extLst>
              <a:ext uri="{FF2B5EF4-FFF2-40B4-BE49-F238E27FC236}">
                <a16:creationId xmlns:a16="http://schemas.microsoft.com/office/drawing/2014/main" xmlns="" id="{029ED558-2A96-4E02-A37F-B3F1B5B789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10" b="99950" l="9916" r="90336">
                        <a14:foregroundMark x1="44538" y1="33081" x2="46471" y2="30913"/>
                        <a14:foregroundMark x1="54622" y1="89208" x2="61513" y2="94957"/>
                        <a14:foregroundMark x1="61513" y1="94957" x2="72773" y2="97126"/>
                        <a14:foregroundMark x1="71765" y1="89813" x2="57143" y2="89965"/>
                        <a14:foregroundMark x1="57647" y1="98941" x2="57647" y2="98941"/>
                        <a14:foregroundMark x1="60000" y1="96067" x2="60000" y2="96067"/>
                        <a14:foregroundMark x1="62941" y1="95764" x2="62101" y2="96369"/>
                        <a14:foregroundMark x1="55546" y1="99950" x2="55546" y2="99950"/>
                        <a14:foregroundMark x1="31849" y1="95260" x2="31849" y2="95260"/>
                        <a14:foregroundMark x1="29244" y1="95814" x2="29244" y2="95814"/>
                        <a14:foregroundMark x1="30504" y1="94402" x2="29748" y2="94755"/>
                        <a14:foregroundMark x1="25966" y1="95512" x2="25966" y2="95512"/>
                        <a14:foregroundMark x1="27311" y1="97479" x2="27311" y2="97479"/>
                        <a14:foregroundMark x1="26639" y1="96672" x2="26639" y2="96672"/>
                        <a14:foregroundMark x1="26218" y1="96974" x2="26218" y2="96974"/>
                        <a14:foregroundMark x1="26387" y1="96773" x2="26387" y2="96773"/>
                        <a14:foregroundMark x1="83950" y1="46142" x2="83950" y2="46142"/>
                        <a14:foregroundMark x1="85378" y1="41452" x2="85378" y2="41452"/>
                        <a14:foregroundMark x1="80588" y1="40948" x2="80588" y2="40948"/>
                        <a14:foregroundMark x1="87059" y1="49521" x2="87059" y2="49521"/>
                        <a14:foregroundMark x1="87983" y1="56077" x2="87983" y2="56077"/>
                        <a14:foregroundMark x1="83277" y1="54060" x2="83277" y2="54060"/>
                        <a14:foregroundMark x1="84370" y1="52345" x2="84370" y2="52345"/>
                        <a14:foregroundMark x1="85882" y1="51387" x2="85882" y2="51387"/>
                        <a14:foregroundMark x1="88824" y1="49773" x2="88824" y2="49773"/>
                        <a14:foregroundMark x1="90504" y1="48109" x2="90504" y2="48109"/>
                        <a14:foregroundMark x1="88487" y1="45083" x2="88487" y2="45083"/>
                        <a14:foregroundMark x1="87059" y1="43268" x2="87059" y2="43268"/>
                        <a14:foregroundMark x1="88487" y1="41301" x2="88487" y2="41301"/>
                        <a14:foregroundMark x1="70420" y1="37317" x2="77311" y2="42864"/>
                        <a14:foregroundMark x1="73697" y1="36762" x2="74202" y2="42814"/>
                        <a14:foregroundMark x1="70924" y1="37166" x2="82521" y2="43974"/>
                        <a14:foregroundMark x1="64118" y1="20726" x2="64118" y2="20726"/>
                        <a14:foregroundMark x1="69076" y1="18659" x2="69076" y2="18659"/>
                        <a14:foregroundMark x1="63361" y1="15683" x2="63361" y2="15683"/>
                        <a14:foregroundMark x1="62605" y1="7060" x2="62605" y2="7060"/>
                        <a14:foregroundMark x1="64454" y1="12607" x2="64454" y2="12607"/>
                        <a14:backgroundMark x1="29076" y1="65809" x2="28067" y2="68633"/>
                        <a14:backgroundMark x1="29748" y1="99042" x2="52101" y2="93495"/>
                        <a14:backgroundMark x1="52017" y1="93495" x2="49160" y2="99950"/>
                        <a14:backgroundMark x1="45798" y1="96369" x2="39076" y2="99950"/>
                        <a14:backgroundMark x1="45882" y1="96369" x2="35210" y2="99798"/>
                        <a14:backgroundMark x1="35210" y1="99798" x2="46975" y2="97126"/>
                        <a14:backgroundMark x1="46975" y1="97126" x2="40672" y2="99496"/>
                        <a14:backgroundMark x1="73109" y1="89158" x2="74034" y2="96420"/>
                        <a14:backgroundMark x1="74034" y1="96420" x2="72857" y2="95613"/>
                        <a14:backgroundMark x1="28403" y1="69289" x2="29328" y2="72315"/>
                        <a14:backgroundMark x1="53025" y1="75441" x2="53193" y2="89763"/>
                        <a14:backgroundMark x1="53193" y1="89763" x2="49664" y2="83056"/>
                        <a14:backgroundMark x1="49664" y1="83056" x2="50252" y2="82955"/>
                        <a14:backgroundMark x1="47647" y1="88704" x2="49664" y2="91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706" y="3787943"/>
            <a:ext cx="2277578" cy="3795962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D7F2BC12-E5B9-47B2-9CBD-796F5C7A246A}"/>
              </a:ext>
            </a:extLst>
          </p:cNvPr>
          <p:cNvSpPr/>
          <p:nvPr/>
        </p:nvSpPr>
        <p:spPr>
          <a:xfrm flipH="1">
            <a:off x="4285929" y="2564732"/>
            <a:ext cx="3088505" cy="1223211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Where would you start looking for ants?</a:t>
            </a:r>
          </a:p>
        </p:txBody>
      </p:sp>
    </p:spTree>
    <p:extLst>
      <p:ext uri="{BB962C8B-B14F-4D97-AF65-F5344CB8AC3E}">
        <p14:creationId xmlns:p14="http://schemas.microsoft.com/office/powerpoint/2010/main" val="1436557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85185C-0311-47B4-A0ED-8A605CC8C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large tree in a forest&#10;&#10;Description automatically generated">
            <a:extLst>
              <a:ext uri="{FF2B5EF4-FFF2-40B4-BE49-F238E27FC236}">
                <a16:creationId xmlns:a16="http://schemas.microsoft.com/office/drawing/2014/main" xmlns="" id="{628C5CD6-4950-42D8-907F-2898F04BA6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2001" cy="6876047"/>
          </a:xfrm>
        </p:spPr>
      </p:pic>
      <p:pic>
        <p:nvPicPr>
          <p:cNvPr id="7" name="Content Placeholder 5" descr="A person standing next to a tree in a forest&#10;&#10;Description automatically generated">
            <a:extLst>
              <a:ext uri="{FF2B5EF4-FFF2-40B4-BE49-F238E27FC236}">
                <a16:creationId xmlns:a16="http://schemas.microsoft.com/office/drawing/2014/main" xmlns="" id="{EEF7EF84-878B-480B-A6FD-9413C2C16E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67" b="99950" l="9924" r="90412">
                        <a14:foregroundMark x1="44575" y1="33115" x2="46510" y2="30944"/>
                        <a14:foregroundMark x1="54668" y1="89197" x2="61564" y2="94952"/>
                        <a14:foregroundMark x1="61564" y1="94952" x2="72834" y2="97123"/>
                        <a14:foregroundMark x1="71825" y1="89854" x2="57191" y2="89955"/>
                        <a14:foregroundMark x1="57696" y1="98940" x2="57696" y2="98940"/>
                        <a14:foregroundMark x1="60050" y1="96063" x2="60050" y2="96063"/>
                        <a14:foregroundMark x1="62994" y1="95760" x2="62153" y2="96365"/>
                        <a14:foregroundMark x1="55593" y1="99950" x2="55593" y2="99950"/>
                        <a14:foregroundMark x1="31876" y1="95255" x2="31876" y2="95255"/>
                        <a14:foregroundMark x1="29268" y1="95810" x2="29268" y2="95810"/>
                        <a14:foregroundMark x1="30530" y1="94397" x2="29773" y2="94750"/>
                        <a14:foregroundMark x1="25988" y1="95507" x2="25988" y2="95507"/>
                        <a14:foregroundMark x1="27334" y1="97476" x2="27334" y2="97476"/>
                        <a14:foregroundMark x1="26661" y1="96668" x2="26661" y2="96668"/>
                        <a14:foregroundMark x1="26241" y1="96971" x2="26241" y2="96971"/>
                        <a14:foregroundMark x1="26409" y1="96769" x2="26409" y2="96769"/>
                        <a14:foregroundMark x1="84020" y1="46138" x2="84020" y2="46138"/>
                        <a14:foregroundMark x1="85450" y1="41444" x2="85450" y2="41444"/>
                        <a14:foregroundMark x1="80656" y1="40939" x2="80656" y2="40939"/>
                        <a14:foregroundMark x1="87048" y1="49520" x2="87048" y2="49520"/>
                        <a14:foregroundMark x1="87973" y1="56083" x2="87973" y2="56083"/>
                        <a14:foregroundMark x1="83347" y1="54064" x2="83347" y2="54064"/>
                        <a14:foregroundMark x1="84441" y1="52347" x2="84441" y2="52347"/>
                        <a14:foregroundMark x1="85955" y1="51388" x2="85955" y2="51388"/>
                        <a14:foregroundMark x1="88814" y1="49773" x2="88814" y2="49773"/>
                        <a14:foregroundMark x1="90496" y1="48107" x2="90496" y2="48107"/>
                        <a14:foregroundMark x1="88478" y1="45078" x2="88478" y2="45078"/>
                        <a14:foregroundMark x1="87048" y1="43261" x2="87048" y2="43261"/>
                        <a14:foregroundMark x1="88478" y1="41292" x2="88478" y2="41292"/>
                        <a14:foregroundMark x1="70479" y1="37355" x2="77376" y2="42857"/>
                        <a14:foregroundMark x1="73759" y1="36800" x2="74264" y2="42807"/>
                        <a14:foregroundMark x1="70984" y1="37203" x2="82590" y2="43968"/>
                        <a14:foregroundMark x1="64172" y1="20747" x2="64172" y2="20747"/>
                        <a14:foregroundMark x1="69134" y1="18677" x2="69134" y2="18677"/>
                        <a14:foregroundMark x1="63415" y1="15699" x2="63415" y2="15699"/>
                        <a14:foregroundMark x1="62658" y1="7067" x2="62658" y2="7067"/>
                        <a14:foregroundMark x1="64508" y1="12620" x2="64508" y2="12620"/>
                        <a14:backgroundMark x1="29100" y1="65825" x2="28091" y2="68652"/>
                        <a14:backgroundMark x1="29773" y1="99041" x2="52145" y2="93488"/>
                        <a14:backgroundMark x1="52061" y1="93488" x2="49201" y2="99950"/>
                        <a14:backgroundMark x1="45837" y1="96365" x2="39108" y2="99950"/>
                        <a14:backgroundMark x1="45921" y1="96365" x2="35240" y2="99798"/>
                        <a14:backgroundMark x1="35240" y1="99798" x2="47014" y2="97123"/>
                        <a14:backgroundMark x1="47014" y1="97123" x2="40706" y2="99495"/>
                        <a14:backgroundMark x1="73171" y1="89147" x2="74096" y2="96416"/>
                        <a14:backgroundMark x1="74096" y1="96416" x2="72918" y2="95608"/>
                        <a14:backgroundMark x1="28427" y1="69308" x2="29352" y2="72337"/>
                        <a14:backgroundMark x1="53070" y1="75467" x2="53238" y2="89753"/>
                        <a14:backgroundMark x1="53238" y1="89753" x2="49706" y2="83039"/>
                        <a14:backgroundMark x1="49706" y1="83039" x2="50294" y2="82938"/>
                        <a14:backgroundMark x1="47687" y1="88693" x2="49706" y2="91772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1327" y="3477128"/>
            <a:ext cx="4547936" cy="757989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534E7D15-E93D-4C31-BE9D-AE4E617BFF5E}"/>
              </a:ext>
            </a:extLst>
          </p:cNvPr>
          <p:cNvSpPr/>
          <p:nvPr/>
        </p:nvSpPr>
        <p:spPr>
          <a:xfrm flipH="1">
            <a:off x="1976790" y="2304171"/>
            <a:ext cx="3088505" cy="1223211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Where would you start looking for ants?</a:t>
            </a:r>
          </a:p>
        </p:txBody>
      </p:sp>
    </p:spTree>
    <p:extLst>
      <p:ext uri="{BB962C8B-B14F-4D97-AF65-F5344CB8AC3E}">
        <p14:creationId xmlns:p14="http://schemas.microsoft.com/office/powerpoint/2010/main" val="3962734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xmlns="" id="{750C9FA2-2CB5-4C76-863A-31B1B0B6B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34EBE198-5F7B-4403-BE76-20D77C4ED296}"/>
              </a:ext>
            </a:extLst>
          </p:cNvPr>
          <p:cNvSpPr/>
          <p:nvPr/>
        </p:nvSpPr>
        <p:spPr>
          <a:xfrm flipH="1">
            <a:off x="4370074" y="1574866"/>
            <a:ext cx="4830471" cy="1457091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Where would you start looking for ants?</a:t>
            </a:r>
          </a:p>
        </p:txBody>
      </p:sp>
      <p:pic>
        <p:nvPicPr>
          <p:cNvPr id="9" name="Content Placeholder 5" descr="A person standing next to a tree in a forest&#10;&#10;Description automatically generated">
            <a:extLst>
              <a:ext uri="{FF2B5EF4-FFF2-40B4-BE49-F238E27FC236}">
                <a16:creationId xmlns:a16="http://schemas.microsoft.com/office/drawing/2014/main" xmlns="" id="{49334EA8-618C-4178-836A-E022502CD8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72" b="100000" l="9916" r="90336">
                        <a14:foregroundMark x1="44538" y1="80098" x2="46471" y2="74847"/>
                        <a14:foregroundMark x1="80588" y1="99145" x2="80588" y2="99145"/>
                        <a14:foregroundMark x1="88487" y1="100000" x2="88487" y2="100000"/>
                        <a14:foregroundMark x1="70420" y1="90354" x2="75294" y2="99878"/>
                        <a14:foregroundMark x1="73697" y1="89011" x2="74034" y2="99878"/>
                        <a14:foregroundMark x1="70924" y1="89988" x2="77899" y2="99878"/>
                        <a14:foregroundMark x1="64118" y1="50183" x2="64118" y2="50183"/>
                        <a14:foregroundMark x1="69076" y1="45177" x2="69076" y2="45177"/>
                        <a14:foregroundMark x1="63361" y1="37973" x2="63361" y2="37973"/>
                        <a14:foregroundMark x1="62605" y1="17094" x2="62605" y2="17094"/>
                        <a14:foregroundMark x1="64454" y1="30525" x2="64454" y2="30525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3564" y="1973613"/>
            <a:ext cx="7091152" cy="488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99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xmlns="" id="{2488EDED-3DE5-4C20-957D-07FC72E8F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D7DA48F2-FB00-4C4D-A92B-8F738EA811B1}"/>
              </a:ext>
            </a:extLst>
          </p:cNvPr>
          <p:cNvSpPr/>
          <p:nvPr/>
        </p:nvSpPr>
        <p:spPr>
          <a:xfrm flipH="1">
            <a:off x="7654942" y="1624974"/>
            <a:ext cx="3109764" cy="1804025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Where would you start looking for ants?</a:t>
            </a:r>
          </a:p>
        </p:txBody>
      </p:sp>
      <p:pic>
        <p:nvPicPr>
          <p:cNvPr id="9" name="Content Placeholder 5" descr="A person standing next to a tree in a forest&#10;&#10;Description automatically generated">
            <a:extLst>
              <a:ext uri="{FF2B5EF4-FFF2-40B4-BE49-F238E27FC236}">
                <a16:creationId xmlns:a16="http://schemas.microsoft.com/office/drawing/2014/main" xmlns="" id="{E34B2C8E-954F-4102-9FAC-2EC14F1B08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10" b="99950" l="9908" r="90428">
                        <a14:foregroundMark x1="44584" y1="33081" x2="46516" y2="30913"/>
                        <a14:foregroundMark x1="54660" y1="89208" x2="61545" y2="94957"/>
                        <a14:foregroundMark x1="61545" y1="94957" x2="72796" y2="97126"/>
                        <a14:foregroundMark x1="71788" y1="89813" x2="57179" y2="89965"/>
                        <a14:foregroundMark x1="57683" y1="98941" x2="57683" y2="98941"/>
                        <a14:foregroundMark x1="60034" y1="96067" x2="60034" y2="96067"/>
                        <a14:foregroundMark x1="62972" y1="95764" x2="62133" y2="96369"/>
                        <a14:foregroundMark x1="55584" y1="99950" x2="55584" y2="99950"/>
                        <a14:foregroundMark x1="31906" y1="95260" x2="31906" y2="95260"/>
                        <a14:foregroundMark x1="29303" y1="95814" x2="29303" y2="95814"/>
                        <a14:foregroundMark x1="30563" y1="94402" x2="29807" y2="94755"/>
                        <a14:foregroundMark x1="26029" y1="95512" x2="26029" y2="95512"/>
                        <a14:foregroundMark x1="27372" y1="97479" x2="27372" y2="97479"/>
                        <a14:foregroundMark x1="26700" y1="96672" x2="26700" y2="96672"/>
                        <a14:foregroundMark x1="26280" y1="96974" x2="26280" y2="96974"/>
                        <a14:foregroundMark x1="26448" y1="96773" x2="26448" y2="96773"/>
                        <a14:foregroundMark x1="83963" y1="46142" x2="83963" y2="46142"/>
                        <a14:foregroundMark x1="85474" y1="41452" x2="85474" y2="41452"/>
                        <a14:foregroundMark x1="80605" y1="40948" x2="80605" y2="40948"/>
                        <a14:foregroundMark x1="87154" y1="49521" x2="87154" y2="49521"/>
                        <a14:foregroundMark x1="88077" y1="56077" x2="88077" y2="56077"/>
                        <a14:foregroundMark x1="83291" y1="54060" x2="83291" y2="54060"/>
                        <a14:foregroundMark x1="84467" y1="52345" x2="84467" y2="52345"/>
                        <a14:foregroundMark x1="85978" y1="51387" x2="85978" y2="51387"/>
                        <a14:foregroundMark x1="88917" y1="49773" x2="88917" y2="49773"/>
                        <a14:foregroundMark x1="90596" y1="48109" x2="90596" y2="48109"/>
                        <a14:foregroundMark x1="88581" y1="45083" x2="88581" y2="45083"/>
                        <a14:foregroundMark x1="87154" y1="43268" x2="87154" y2="43268"/>
                        <a14:foregroundMark x1="88581" y1="41301" x2="88581" y2="41301"/>
                        <a14:foregroundMark x1="70445" y1="37317" x2="77330" y2="42864"/>
                        <a14:foregroundMark x1="73720" y1="36762" x2="74223" y2="42814"/>
                        <a14:foregroundMark x1="70949" y1="37166" x2="82536" y2="43974"/>
                        <a14:foregroundMark x1="64148" y1="20726" x2="64148" y2="20726"/>
                        <a14:foregroundMark x1="69102" y1="18659" x2="69102" y2="18659"/>
                        <a14:foregroundMark x1="63392" y1="15683" x2="63392" y2="15683"/>
                        <a14:foregroundMark x1="62636" y1="7060" x2="62636" y2="7060"/>
                        <a14:foregroundMark x1="64484" y1="12607" x2="64484" y2="12607"/>
                        <a14:backgroundMark x1="29135" y1="65809" x2="28128" y2="68633"/>
                        <a14:backgroundMark x1="29807" y1="99042" x2="52141" y2="93495"/>
                        <a14:backgroundMark x1="52057" y1="93495" x2="49202" y2="99950"/>
                        <a14:backgroundMark x1="45844" y1="96369" x2="39127" y2="99950"/>
                        <a14:backgroundMark x1="45928" y1="96369" x2="35264" y2="99798"/>
                        <a14:backgroundMark x1="35264" y1="99798" x2="47019" y2="97126"/>
                        <a14:backgroundMark x1="47019" y1="97126" x2="40722" y2="99496"/>
                        <a14:backgroundMark x1="73132" y1="89158" x2="74055" y2="96420"/>
                        <a14:backgroundMark x1="74055" y1="96420" x2="72880" y2="95613"/>
                        <a14:backgroundMark x1="28463" y1="69289" x2="29387" y2="72315"/>
                        <a14:backgroundMark x1="53065" y1="75441" x2="53233" y2="89763"/>
                        <a14:backgroundMark x1="53233" y1="89763" x2="49706" y2="83056"/>
                        <a14:backgroundMark x1="49706" y1="83056" x2="50294" y2="82955"/>
                        <a14:backgroundMark x1="47691" y1="88704" x2="49706" y2="91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279784" y="3801979"/>
            <a:ext cx="1834494" cy="305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10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person standing on top of a dirt field&#10;&#10;Description automatically generated">
            <a:extLst>
              <a:ext uri="{FF2B5EF4-FFF2-40B4-BE49-F238E27FC236}">
                <a16:creationId xmlns:a16="http://schemas.microsoft.com/office/drawing/2014/main" xmlns="" id="{D6F3DF3F-B209-49FB-A3B9-2EB5A94D266A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1" y="0"/>
            <a:ext cx="51435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74D05A-7B0A-4D9B-8EC1-68398D87E10F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84001" y="87044"/>
            <a:ext cx="5109275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/>
              <a:t>Genera</a:t>
            </a:r>
            <a:r>
              <a:rPr lang="en-US" sz="2400" u="sng" dirty="0"/>
              <a:t>l</a:t>
            </a:r>
          </a:p>
          <a:p>
            <a:r>
              <a:rPr lang="en-US" dirty="0"/>
              <a:t>Vials (some prefilled 90-95% EtOH)</a:t>
            </a:r>
          </a:p>
          <a:p>
            <a:r>
              <a:rPr lang="en-US" dirty="0"/>
              <a:t>Field notebook w/datasheets, pencil</a:t>
            </a:r>
          </a:p>
          <a:p>
            <a:r>
              <a:rPr lang="en-US" dirty="0"/>
              <a:t>Trowel, gardening shears</a:t>
            </a:r>
          </a:p>
          <a:p>
            <a:r>
              <a:rPr lang="en-US" dirty="0"/>
              <a:t>Aspirator</a:t>
            </a:r>
          </a:p>
          <a:p>
            <a:r>
              <a:rPr lang="en-US" dirty="0"/>
              <a:t>Forceps (plus extra pair)</a:t>
            </a:r>
          </a:p>
          <a:p>
            <a:r>
              <a:rPr lang="en-US" dirty="0"/>
              <a:t>Knife,  hive tool or pick to break up material or flip rocks logs, lift bark </a:t>
            </a:r>
          </a:p>
          <a:p>
            <a:r>
              <a:rPr lang="en-US" dirty="0"/>
              <a:t>Mobile photo/camera photos</a:t>
            </a:r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E55A87D2-6CD3-4DA0-8639-933D3DE15C56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F199CF8-270B-4AE4-974F-91B8E78E2B46}"/>
              </a:ext>
            </a:extLst>
          </p:cNvPr>
          <p:cNvGrpSpPr/>
          <p:nvPr/>
        </p:nvGrpSpPr>
        <p:grpSpPr>
          <a:xfrm>
            <a:off x="3966525" y="-924542"/>
            <a:ext cx="5795354" cy="4897364"/>
            <a:chOff x="3966525" y="-924542"/>
            <a:chExt cx="5795354" cy="4897364"/>
          </a:xfrm>
        </p:grpSpPr>
        <p:pic>
          <p:nvPicPr>
            <p:cNvPr id="1030" name="Picture 6" descr="Thornton Plastics Plastic Snap Cap Vials, 5 Drams, 25 Piece ...">
              <a:extLst>
                <a:ext uri="{FF2B5EF4-FFF2-40B4-BE49-F238E27FC236}">
                  <a16:creationId xmlns:a16="http://schemas.microsoft.com/office/drawing/2014/main" xmlns="" id="{C5B9BF4C-6B49-421F-8FF7-84C2BF8A65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6525" y="-96288"/>
              <a:ext cx="3525288" cy="352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PP Plastic Vials (Ø16 xH35 mm, 4 ml, lot of 100) | BugDorm Store">
              <a:extLst>
                <a:ext uri="{FF2B5EF4-FFF2-40B4-BE49-F238E27FC236}">
                  <a16:creationId xmlns:a16="http://schemas.microsoft.com/office/drawing/2014/main" xmlns="" id="{A9121A94-4AEB-48B6-AA5F-3B57966F4A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20202"/>
                </a:clrFrom>
                <a:clrTo>
                  <a:srgbClr val="020202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546440" flipH="1">
              <a:off x="4864515" y="-924542"/>
              <a:ext cx="4897364" cy="4897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SeeMore .65mL Low Protein Binding Micro Centrifuge Tube - Lab ...">
              <a:extLst>
                <a:ext uri="{FF2B5EF4-FFF2-40B4-BE49-F238E27FC236}">
                  <a16:creationId xmlns:a16="http://schemas.microsoft.com/office/drawing/2014/main" xmlns="" id="{979DE77A-6ADB-44D9-84D1-5A18C2C8EE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398628">
              <a:off x="5987706" y="265506"/>
              <a:ext cx="2121591" cy="1884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69B6D243-79F7-43BD-8977-D02C66944D02}"/>
              </a:ext>
            </a:extLst>
          </p:cNvPr>
          <p:cNvCxnSpPr/>
          <p:nvPr/>
        </p:nvCxnSpPr>
        <p:spPr>
          <a:xfrm>
            <a:off x="7491813" y="2021305"/>
            <a:ext cx="3091204" cy="2502569"/>
          </a:xfrm>
          <a:prstGeom prst="straightConnector1">
            <a:avLst/>
          </a:prstGeom>
          <a:ln w="123825">
            <a:solidFill>
              <a:schemeClr val="accent4">
                <a:lumMod val="60000"/>
                <a:lumOff val="40000"/>
              </a:schemeClr>
            </a:solidFill>
            <a:tailEnd type="triangle"/>
          </a:ln>
          <a:effectLst>
            <a:outerShdw blurRad="50800" dist="50800" dir="972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5208875-FAED-4B22-9B86-86ADED6F103E}"/>
              </a:ext>
            </a:extLst>
          </p:cNvPr>
          <p:cNvGrpSpPr/>
          <p:nvPr/>
        </p:nvGrpSpPr>
        <p:grpSpPr>
          <a:xfrm>
            <a:off x="4159216" y="1575522"/>
            <a:ext cx="6643592" cy="2585865"/>
            <a:chOff x="4159216" y="1575522"/>
            <a:chExt cx="6643592" cy="2585865"/>
          </a:xfrm>
        </p:grpSpPr>
        <p:pic>
          <p:nvPicPr>
            <p:cNvPr id="1032" name="Picture 8" descr="Rite in the Rain&quot; Field Binder Review - YouTube">
              <a:extLst>
                <a:ext uri="{FF2B5EF4-FFF2-40B4-BE49-F238E27FC236}">
                  <a16:creationId xmlns:a16="http://schemas.microsoft.com/office/drawing/2014/main" xmlns="" id="{BD05A85D-FB6B-4B67-85F5-DFACCC8F63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clrChange>
                <a:clrFrom>
                  <a:srgbClr val="19160F"/>
                </a:clrFrom>
                <a:clrTo>
                  <a:srgbClr val="19160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64968">
              <a:off x="4159216" y="1575522"/>
              <a:ext cx="2964511" cy="1435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xmlns="" id="{F66FCD94-A47F-4C60-B1AD-0F5AF7381419}"/>
                </a:ext>
              </a:extLst>
            </p:cNvPr>
            <p:cNvCxnSpPr>
              <a:cxnSpLocks/>
            </p:cNvCxnSpPr>
            <p:nvPr/>
          </p:nvCxnSpPr>
          <p:spPr>
            <a:xfrm>
              <a:off x="5553773" y="2493900"/>
              <a:ext cx="5249035" cy="1667487"/>
            </a:xfrm>
            <a:prstGeom prst="straightConnector1">
              <a:avLst/>
            </a:prstGeom>
            <a:ln w="123825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  <a:effectLst>
              <a:outerShdw blurRad="50800" dist="50800" dir="9720000" algn="ctr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2EE73C0F-7FD4-42ED-8B99-F9352996378C}"/>
              </a:ext>
            </a:extLst>
          </p:cNvPr>
          <p:cNvGrpSpPr/>
          <p:nvPr/>
        </p:nvGrpSpPr>
        <p:grpSpPr>
          <a:xfrm>
            <a:off x="5772982" y="2348982"/>
            <a:ext cx="2671704" cy="2334126"/>
            <a:chOff x="3966525" y="4881005"/>
            <a:chExt cx="2671704" cy="2334126"/>
          </a:xfrm>
        </p:grpSpPr>
        <p:pic>
          <p:nvPicPr>
            <p:cNvPr id="1034" name="Picture 10" descr="Garden Trowel | Garden Tools by Cutco">
              <a:extLst>
                <a:ext uri="{FF2B5EF4-FFF2-40B4-BE49-F238E27FC236}">
                  <a16:creationId xmlns:a16="http://schemas.microsoft.com/office/drawing/2014/main" xmlns="" id="{AFBBD329-F059-4823-97DD-FB4A6B9B0F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102" y="4881005"/>
              <a:ext cx="2019127" cy="2334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Amazon.com : Hortem SK-5 Hand Pruners, Pruning Shears Professional ...">
              <a:extLst>
                <a:ext uri="{FF2B5EF4-FFF2-40B4-BE49-F238E27FC236}">
                  <a16:creationId xmlns:a16="http://schemas.microsoft.com/office/drawing/2014/main" xmlns="" id="{8D011DA5-B651-4334-9102-346322B414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6525" y="5173411"/>
              <a:ext cx="1939794" cy="1749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A9736456-28D1-4D5F-AE30-5B8F869E884E}"/>
              </a:ext>
            </a:extLst>
          </p:cNvPr>
          <p:cNvCxnSpPr>
            <a:cxnSpLocks/>
          </p:cNvCxnSpPr>
          <p:nvPr/>
        </p:nvCxnSpPr>
        <p:spPr>
          <a:xfrm>
            <a:off x="7024739" y="4052263"/>
            <a:ext cx="3810525" cy="668291"/>
          </a:xfrm>
          <a:prstGeom prst="straightConnector1">
            <a:avLst/>
          </a:prstGeom>
          <a:ln w="123825">
            <a:solidFill>
              <a:schemeClr val="accent4">
                <a:lumMod val="60000"/>
                <a:lumOff val="40000"/>
              </a:schemeClr>
            </a:solidFill>
            <a:tailEnd type="triangle"/>
          </a:ln>
          <a:effectLst>
            <a:outerShdw blurRad="50800" dist="50800" dir="972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CD6EBA7D-E98A-4BD3-AAF4-EE3A076465E0}"/>
              </a:ext>
            </a:extLst>
          </p:cNvPr>
          <p:cNvGrpSpPr/>
          <p:nvPr/>
        </p:nvGrpSpPr>
        <p:grpSpPr>
          <a:xfrm>
            <a:off x="4738908" y="2439154"/>
            <a:ext cx="4323414" cy="2593222"/>
            <a:chOff x="-136162" y="5121637"/>
            <a:chExt cx="6867999" cy="3616091"/>
          </a:xfrm>
        </p:grpSpPr>
        <p:pic>
          <p:nvPicPr>
            <p:cNvPr id="1040" name="Picture 16" descr="Aspirator | Forestry Suppliers, Inc.">
              <a:extLst>
                <a:ext uri="{FF2B5EF4-FFF2-40B4-BE49-F238E27FC236}">
                  <a16:creationId xmlns:a16="http://schemas.microsoft.com/office/drawing/2014/main" xmlns="" id="{862E7FD5-BF9E-4714-A7ED-3CEBE3B469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162" y="5744984"/>
              <a:ext cx="2992744" cy="2992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xmlns="" id="{E4C94F63-E3D9-494E-B6FA-193A8F44B0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21794" y="5121637"/>
              <a:ext cx="4010043" cy="2180013"/>
            </a:xfrm>
            <a:prstGeom prst="straightConnector1">
              <a:avLst/>
            </a:prstGeom>
            <a:ln w="123825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  <a:effectLst>
              <a:outerShdw blurRad="50800" dist="50800" dir="9720000" algn="ctr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1ECB3E42-7A87-4785-8E8E-42A4271AC89B}"/>
              </a:ext>
            </a:extLst>
          </p:cNvPr>
          <p:cNvGrpSpPr/>
          <p:nvPr/>
        </p:nvGrpSpPr>
        <p:grpSpPr>
          <a:xfrm>
            <a:off x="5606511" y="3959277"/>
            <a:ext cx="3238548" cy="2263673"/>
            <a:chOff x="5031619" y="5953358"/>
            <a:chExt cx="6675804" cy="4555418"/>
          </a:xfrm>
        </p:grpSpPr>
        <p:pic>
          <p:nvPicPr>
            <p:cNvPr id="1044" name="Picture 20" descr="Laboratory Biology: Insect Pinning Holding Forceps Softer 4&quot; Long">
              <a:extLst>
                <a:ext uri="{FF2B5EF4-FFF2-40B4-BE49-F238E27FC236}">
                  <a16:creationId xmlns:a16="http://schemas.microsoft.com/office/drawing/2014/main" xmlns="" id="{A15EE3F4-6A3A-4C15-9950-FEF2F9C92C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72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4567269">
              <a:off x="3959413" y="8392264"/>
              <a:ext cx="3188718" cy="1044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xmlns="" id="{F62E3521-216B-4A53-A1FF-DE69FDE73A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7157" y="5953358"/>
              <a:ext cx="5770266" cy="2925947"/>
            </a:xfrm>
            <a:prstGeom prst="straightConnector1">
              <a:avLst/>
            </a:prstGeom>
            <a:ln w="123825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  <a:effectLst>
              <a:outerShdw blurRad="50800" dist="50800" dir="9720000" algn="ctr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928B0020-0658-4232-982A-B19A5B68D1C7}"/>
              </a:ext>
            </a:extLst>
          </p:cNvPr>
          <p:cNvGrpSpPr/>
          <p:nvPr/>
        </p:nvGrpSpPr>
        <p:grpSpPr>
          <a:xfrm>
            <a:off x="4197771" y="4242519"/>
            <a:ext cx="7007184" cy="2274668"/>
            <a:chOff x="4197771" y="4242519"/>
            <a:chExt cx="7007184" cy="2274668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241AAD26-BFDF-45E9-9F93-AE4902E0A1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2844" y="4328927"/>
              <a:ext cx="4582111" cy="1358157"/>
            </a:xfrm>
            <a:prstGeom prst="straightConnector1">
              <a:avLst/>
            </a:prstGeom>
            <a:ln w="123825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  <a:effectLst>
              <a:outerShdw blurRad="50800" dist="50800" dir="9720000" algn="ctr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42" name="Picture 18" descr="Amazon.com : KINGLAKE Steel Hive Tool The Best Paint Scraping Tool ...">
              <a:extLst>
                <a:ext uri="{FF2B5EF4-FFF2-40B4-BE49-F238E27FC236}">
                  <a16:creationId xmlns:a16="http://schemas.microsoft.com/office/drawing/2014/main" xmlns="" id="{1C1B551F-F09E-477B-AEEE-DCC81F4BE1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9736204">
              <a:off x="4197771" y="4242519"/>
              <a:ext cx="2476861" cy="2274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045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1124BDA-4C1C-458B-81B8-76C93FD14D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064"/>
            <a:ext cx="5943600" cy="67567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picture containing person, outdoor, grass, person&#10;&#10;Description automatically generated">
            <a:extLst>
              <a:ext uri="{FF2B5EF4-FFF2-40B4-BE49-F238E27FC236}">
                <a16:creationId xmlns:a16="http://schemas.microsoft.com/office/drawing/2014/main" xmlns="" id="{593BED7E-322C-46EC-9AEA-C4C4DCCC2A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600" y="53117"/>
            <a:ext cx="6248400" cy="6780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xmlns="" id="{E2A30B7C-F164-4E11-881B-5AC1A40CB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7495" y="77180"/>
            <a:ext cx="47645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Directed Hand Collection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6DB9DE5-9490-45A9-B88A-D12B2A1B50E1}"/>
              </a:ext>
            </a:extLst>
          </p:cNvPr>
          <p:cNvSpPr/>
          <p:nvPr/>
        </p:nvSpPr>
        <p:spPr>
          <a:xfrm>
            <a:off x="98481" y="400345"/>
            <a:ext cx="6494824" cy="2308324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Active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Collect  targeted species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Collect castes need for 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Social nest parasite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Shy ants 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5123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tree&#10;&#10;Description automatically generated">
            <a:extLst>
              <a:ext uri="{FF2B5EF4-FFF2-40B4-BE49-F238E27FC236}">
                <a16:creationId xmlns:a16="http://schemas.microsoft.com/office/drawing/2014/main" xmlns="" id="{B3FE8BB7-AC0D-4295-AA55-27016430AD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667959" y="772698"/>
            <a:ext cx="4319961" cy="27745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The Berlese Funnel">
            <a:extLst>
              <a:ext uri="{FF2B5EF4-FFF2-40B4-BE49-F238E27FC236}">
                <a16:creationId xmlns:a16="http://schemas.microsoft.com/office/drawing/2014/main" xmlns="" id="{A264F182-3081-4A9F-8154-22B9BECE3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26" y="2997660"/>
            <a:ext cx="2559573" cy="38603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133350" y="0"/>
            <a:ext cx="120586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Shifting leaf litter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C3594C6-9210-4661-A0A2-CFA36FD98493}"/>
              </a:ext>
            </a:extLst>
          </p:cNvPr>
          <p:cNvSpPr/>
          <p:nvPr/>
        </p:nvSpPr>
        <p:spPr>
          <a:xfrm>
            <a:off x="7480636" y="646331"/>
            <a:ext cx="44005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Sifter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Bags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Berlese Funnel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Winkler Extractor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Active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Main method used by many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Some Bias-dominate 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Require supplies (home made)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86B8E16-C541-46E6-8CAB-268482D486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689" t="23418" r="27736" b="21539"/>
          <a:stretch/>
        </p:blipFill>
        <p:spPr>
          <a:xfrm>
            <a:off x="96251" y="0"/>
            <a:ext cx="4307307" cy="2997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A7AE1425-FAE3-49CC-AFD5-6AF662F5C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10" y="0"/>
            <a:ext cx="3360821" cy="3002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ollapsible Berlese Funnel Trap – BioQuip Products, Inc">
            <a:extLst>
              <a:ext uri="{FF2B5EF4-FFF2-40B4-BE49-F238E27FC236}">
                <a16:creationId xmlns:a16="http://schemas.microsoft.com/office/drawing/2014/main" xmlns="" id="{AF2A4999-F50C-4576-AD8B-E267DAD12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9511" y="3002450"/>
            <a:ext cx="2115122" cy="386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quipment used to sample ground-dwelling ants: A) pitfall traps ...">
            <a:extLst>
              <a:ext uri="{FF2B5EF4-FFF2-40B4-BE49-F238E27FC236}">
                <a16:creationId xmlns:a16="http://schemas.microsoft.com/office/drawing/2014/main" xmlns="" id="{F82CD728-B9F1-4892-A624-83BFC428D9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30"/>
          <a:stretch/>
        </p:blipFill>
        <p:spPr bwMode="auto">
          <a:xfrm>
            <a:off x="4499277" y="2997660"/>
            <a:ext cx="2774564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25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422</Words>
  <Application>Microsoft Office PowerPoint</Application>
  <PresentationFormat>Widescreen</PresentationFormat>
  <Paragraphs>100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Arial Narrow</vt:lpstr>
      <vt:lpstr>Calibri</vt:lpstr>
      <vt:lpstr>Calibri Light</vt:lpstr>
      <vt:lpstr>Office Theme</vt:lpstr>
      <vt:lpstr>Collecting 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Collected Specimens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Collecting Ants</dc:title>
  <dc:creator>Shawn Dash</dc:creator>
  <cp:lastModifiedBy>Lauter, Sue</cp:lastModifiedBy>
  <cp:revision>24</cp:revision>
  <dcterms:created xsi:type="dcterms:W3CDTF">2020-07-17T05:03:54Z</dcterms:created>
  <dcterms:modified xsi:type="dcterms:W3CDTF">2020-08-26T20:39:24Z</dcterms:modified>
</cp:coreProperties>
</file>