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B44DF72-5B30-4DC2-8582-D7927F973D38}">
  <a:tblStyle styleId="{CB44DF72-5B30-4DC2-8582-D7927F973D38}" styleName="Table_0">
    <a:wholeTbl>
      <a:tcStyle>
        <a:tcBdr>
          <a:left>
            <a:ln cap="flat" cmpd="sng" w="12700">
              <a:solidFill>
                <a:srgbClr val="000000"/>
              </a:solidFill>
              <a:prstDash val="solid"/>
              <a:round/>
              <a:headEnd len="med" w="med" type="none"/>
              <a:tailEnd len="med" w="med" type="none"/>
            </a:ln>
          </a:left>
          <a:right>
            <a:ln cap="flat" cmpd="sng" w="12700">
              <a:solidFill>
                <a:srgbClr val="000000"/>
              </a:solidFill>
              <a:prstDash val="solid"/>
              <a:round/>
              <a:headEnd len="med" w="med" type="none"/>
              <a:tailEnd len="med" w="med" type="none"/>
            </a:ln>
          </a:right>
          <a:top>
            <a:ln cap="flat" cmpd="sng" w="12700">
              <a:solidFill>
                <a:srgbClr val="000000"/>
              </a:solidFill>
              <a:prstDash val="solid"/>
              <a:round/>
              <a:headEnd len="med" w="med" type="none"/>
              <a:tailEnd len="med" w="med" type="none"/>
            </a:ln>
          </a:top>
          <a:bottom>
            <a:ln cap="flat" cmpd="sng" w="12700">
              <a:solidFill>
                <a:srgbClr val="000000"/>
              </a:solidFill>
              <a:prstDash val="solid"/>
              <a:round/>
              <a:headEnd len="med" w="med" type="none"/>
              <a:tailEnd len="med" w="med" type="none"/>
            </a:ln>
          </a:bottom>
          <a:insideH>
            <a:ln cap="flat" cmpd="sng" w="12700">
              <a:solidFill>
                <a:srgbClr val="000000"/>
              </a:solidFill>
              <a:prstDash val="solid"/>
              <a:round/>
              <a:headEnd len="med" w="med" type="none"/>
              <a:tailEnd len="med" w="med" type="none"/>
            </a:ln>
          </a:insideH>
          <a:insideV>
            <a:ln cap="flat" cmpd="sng" w="12700">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 name="Shape 11"/>
        <p:cNvGrpSpPr/>
        <p:nvPr/>
      </p:nvGrpSpPr>
      <p:grpSpPr>
        <a:xfrm>
          <a:off x="0" y="0"/>
          <a:ext cx="0" cy="0"/>
          <a:chOff x="0" y="0"/>
          <a:chExt cx="0" cy="0"/>
        </a:xfrm>
      </p:grpSpPr>
      <p:sp>
        <p:nvSpPr>
          <p:cNvPr id="12" name="Shape 12"/>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11083289" y="-1207766"/>
            <a:ext cx="21724621" cy="39502080"/>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2715220" y="10424166"/>
            <a:ext cx="28087320" cy="98755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2598420" y="914406"/>
            <a:ext cx="28087320" cy="28895038"/>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3291839" y="10226042"/>
            <a:ext cx="37307518" cy="70561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subTitle"/>
          </p:nvPr>
        </p:nvSpPr>
        <p:spPr>
          <a:xfrm>
            <a:off x="6583679" y="18653759"/>
            <a:ext cx="30723838" cy="8412480"/>
          </a:xfrm>
          <a:prstGeom prst="rect">
            <a:avLst/>
          </a:prstGeom>
          <a:noFill/>
          <a:ln>
            <a:noFill/>
          </a:ln>
        </p:spPr>
        <p:txBody>
          <a:bodyPr anchorCtr="0" anchor="t" bIns="91425" lIns="91425" rIns="91425" tIns="91425"/>
          <a:lstStyle>
            <a:lvl1pPr indent="0" lvl="0" marL="0" marR="0" rtl="0" algn="ctr">
              <a:spcBef>
                <a:spcPts val="3080"/>
              </a:spcBef>
              <a:buClr>
                <a:srgbClr val="888888"/>
              </a:buClr>
              <a:buFont typeface="Arial"/>
              <a:buNone/>
              <a:defRPr b="0" i="0" sz="15400" u="none" cap="none" strike="noStrike">
                <a:solidFill>
                  <a:srgbClr val="888888"/>
                </a:solidFill>
                <a:latin typeface="Calibri"/>
                <a:ea typeface="Calibri"/>
                <a:cs typeface="Calibri"/>
                <a:sym typeface="Calibri"/>
              </a:defRPr>
            </a:lvl1pPr>
            <a:lvl2pPr indent="-10005" lvl="1" marL="2194406" marR="0" rtl="0" algn="ctr">
              <a:spcBef>
                <a:spcPts val="2700"/>
              </a:spcBef>
              <a:buClr>
                <a:srgbClr val="888888"/>
              </a:buClr>
              <a:buFont typeface="Arial"/>
              <a:buNone/>
              <a:defRPr b="0" i="0" sz="13500" u="none" cap="none" strike="noStrike">
                <a:solidFill>
                  <a:srgbClr val="888888"/>
                </a:solidFill>
                <a:latin typeface="Calibri"/>
                <a:ea typeface="Calibri"/>
                <a:cs typeface="Calibri"/>
                <a:sym typeface="Calibri"/>
              </a:defRPr>
            </a:lvl2pPr>
            <a:lvl3pPr indent="-7311" lvl="2" marL="4388811" marR="0" rtl="0" algn="ctr">
              <a:spcBef>
                <a:spcPts val="2300"/>
              </a:spcBef>
              <a:buClr>
                <a:srgbClr val="888888"/>
              </a:buClr>
              <a:buFont typeface="Arial"/>
              <a:buNone/>
              <a:defRPr b="0" i="0" sz="11500" u="none" cap="none" strike="noStrike">
                <a:solidFill>
                  <a:srgbClr val="888888"/>
                </a:solidFill>
                <a:latin typeface="Calibri"/>
                <a:ea typeface="Calibri"/>
                <a:cs typeface="Calibri"/>
                <a:sym typeface="Calibri"/>
              </a:defRPr>
            </a:lvl3pPr>
            <a:lvl4pPr indent="-4616" lvl="3" marL="6583217"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4pPr>
            <a:lvl5pPr indent="-1923" lvl="4" marL="8777623"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5pPr>
            <a:lvl6pPr indent="-11928" lvl="5" marL="10972029"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6pPr>
            <a:lvl7pPr indent="-9233" lvl="6" marL="1316643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7pPr>
            <a:lvl8pPr indent="-6540" lvl="7" marL="15360841"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8pPr>
            <a:lvl9pPr indent="-3844" lvl="8" marL="1755524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9pPr>
          </a:lstStyle>
          <a:p/>
        </p:txBody>
      </p:sp>
      <p:sp>
        <p:nvSpPr>
          <p:cNvPr id="20" name="Shape 20"/>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3467101" y="21153121"/>
            <a:ext cx="37307518" cy="653796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9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3467101" y="13952225"/>
            <a:ext cx="37307518" cy="7200897"/>
          </a:xfrm>
          <a:prstGeom prst="rect">
            <a:avLst/>
          </a:prstGeom>
          <a:noFill/>
          <a:ln>
            <a:noFill/>
          </a:ln>
        </p:spPr>
        <p:txBody>
          <a:bodyPr anchorCtr="0" anchor="b" bIns="91425" lIns="91425" rIns="91425" tIns="91425"/>
          <a:lstStyle>
            <a:lvl1pPr indent="0" lvl="0" marL="0" marR="0" rtl="0" algn="l">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1pPr>
            <a:lvl2pPr indent="-10005" lvl="1" marL="2194406" marR="0" rtl="0" algn="l">
              <a:spcBef>
                <a:spcPts val="1720"/>
              </a:spcBef>
              <a:buClr>
                <a:srgbClr val="888888"/>
              </a:buClr>
              <a:buFont typeface="Arial"/>
              <a:buNone/>
              <a:defRPr b="0" i="0" sz="8600" u="none" cap="none" strike="noStrike">
                <a:solidFill>
                  <a:srgbClr val="888888"/>
                </a:solidFill>
                <a:latin typeface="Calibri"/>
                <a:ea typeface="Calibri"/>
                <a:cs typeface="Calibri"/>
                <a:sym typeface="Calibri"/>
              </a:defRPr>
            </a:lvl2pPr>
            <a:lvl3pPr indent="-7311" lvl="2" marL="4388811" marR="0" rtl="0" algn="l">
              <a:spcBef>
                <a:spcPts val="1520"/>
              </a:spcBef>
              <a:buClr>
                <a:srgbClr val="888888"/>
              </a:buClr>
              <a:buFont typeface="Arial"/>
              <a:buNone/>
              <a:defRPr b="0" i="0" sz="7600" u="none" cap="none" strike="noStrike">
                <a:solidFill>
                  <a:srgbClr val="888888"/>
                </a:solidFill>
                <a:latin typeface="Calibri"/>
                <a:ea typeface="Calibri"/>
                <a:cs typeface="Calibri"/>
                <a:sym typeface="Calibri"/>
              </a:defRPr>
            </a:lvl3pPr>
            <a:lvl4pPr indent="-4616" lvl="3" marL="6583217"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4pPr>
            <a:lvl5pPr indent="-1923" lvl="4" marL="8777623"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5pPr>
            <a:lvl6pPr indent="-11928" lvl="5" marL="10972029"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6pPr>
            <a:lvl7pPr indent="-9233" lvl="6" marL="1316643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7pPr>
            <a:lvl8pPr indent="-6540" lvl="7" marL="15360841"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8pPr>
            <a:lvl9pPr indent="-3844" lvl="8" marL="1755524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21945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223113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2194560" y="7368543"/>
            <a:ext cx="19392901"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2194560" y="10439400"/>
            <a:ext cx="19392901"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22296121" y="7368543"/>
            <a:ext cx="19400519"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22296121" y="10439400"/>
            <a:ext cx="19400519"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2194563" y="1310640"/>
            <a:ext cx="14439901" cy="557783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7160240" y="1310642"/>
            <a:ext cx="24536398" cy="28094942"/>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2194563" y="6888482"/>
            <a:ext cx="14439901" cy="22517101"/>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8602982" y="23042879"/>
            <a:ext cx="26334720" cy="2720341"/>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8602982" y="2941319"/>
            <a:ext cx="26334720" cy="19751040"/>
          </a:xfrm>
          <a:prstGeom prst="rect">
            <a:avLst/>
          </a:prstGeom>
          <a:noFill/>
          <a:ln>
            <a:noFill/>
          </a:ln>
        </p:spPr>
        <p:txBody>
          <a:bodyPr anchorCtr="0" anchor="t" bIns="91425" lIns="91425" rIns="91425" tIns="91425"/>
          <a:lstStyle>
            <a:lvl1pPr indent="0" lvl="0" marL="0" marR="0" rtl="0" algn="l">
              <a:spcBef>
                <a:spcPts val="3080"/>
              </a:spcBef>
              <a:buClr>
                <a:schemeClr val="dk1"/>
              </a:buClr>
              <a:buFont typeface="Arial"/>
              <a:buNone/>
              <a:defRPr b="0" i="0" sz="15400" u="none" cap="none" strike="noStrike">
                <a:solidFill>
                  <a:schemeClr val="dk1"/>
                </a:solidFill>
                <a:latin typeface="Calibri"/>
                <a:ea typeface="Calibri"/>
                <a:cs typeface="Calibri"/>
                <a:sym typeface="Calibri"/>
              </a:defRPr>
            </a:lvl1pPr>
            <a:lvl2pPr indent="-10005" lvl="1" marL="2194406" marR="0" rtl="0" algn="l">
              <a:spcBef>
                <a:spcPts val="2700"/>
              </a:spcBef>
              <a:buClr>
                <a:schemeClr val="dk1"/>
              </a:buClr>
              <a:buFont typeface="Arial"/>
              <a:buNone/>
              <a:defRPr b="0" i="0" sz="13500" u="none" cap="none" strike="noStrike">
                <a:solidFill>
                  <a:schemeClr val="dk1"/>
                </a:solidFill>
                <a:latin typeface="Calibri"/>
                <a:ea typeface="Calibri"/>
                <a:cs typeface="Calibri"/>
                <a:sym typeface="Calibri"/>
              </a:defRPr>
            </a:lvl2pPr>
            <a:lvl3pPr indent="-7311" lvl="2" marL="4388811" marR="0" rtl="0" algn="l">
              <a:spcBef>
                <a:spcPts val="2300"/>
              </a:spcBef>
              <a:buClr>
                <a:schemeClr val="dk1"/>
              </a:buClr>
              <a:buFont typeface="Arial"/>
              <a:buNone/>
              <a:defRPr b="0" i="0" sz="11500" u="none" cap="none" strike="noStrike">
                <a:solidFill>
                  <a:schemeClr val="dk1"/>
                </a:solidFill>
                <a:latin typeface="Calibri"/>
                <a:ea typeface="Calibri"/>
                <a:cs typeface="Calibri"/>
                <a:sym typeface="Calibri"/>
              </a:defRPr>
            </a:lvl3pPr>
            <a:lvl4pPr indent="-4616" lvl="3" marL="6583217"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4pPr>
            <a:lvl5pPr indent="-1923" lvl="4" marL="8777623"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5pPr>
            <a:lvl6pPr indent="-11928" lvl="5" marL="10972029"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6pPr>
            <a:lvl7pPr indent="-9233" lvl="6" marL="1316643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7pPr>
            <a:lvl8pPr indent="-6540" lvl="7" marL="15360841"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8pPr>
            <a:lvl9pPr indent="-3844" lvl="8" marL="1755524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8602982" y="25763221"/>
            <a:ext cx="26334720" cy="3863337"/>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 Id="rId5" Type="http://schemas.openxmlformats.org/officeDocument/2006/relationships/image" Target="../media/image1.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pic>
        <p:nvPicPr>
          <p:cNvPr descr="vancortlandt.jpg" id="84" name="Shape 84"/>
          <p:cNvPicPr preferRelativeResize="0"/>
          <p:nvPr/>
        </p:nvPicPr>
        <p:blipFill>
          <a:blip r:embed="rId3">
            <a:alphaModFix/>
          </a:blip>
          <a:stretch>
            <a:fillRect/>
          </a:stretch>
        </p:blipFill>
        <p:spPr>
          <a:xfrm>
            <a:off x="0" y="86513"/>
            <a:ext cx="43891199" cy="32918399"/>
          </a:xfrm>
          <a:prstGeom prst="rect">
            <a:avLst/>
          </a:prstGeom>
          <a:noFill/>
          <a:ln>
            <a:noFill/>
          </a:ln>
        </p:spPr>
      </p:pic>
      <p:sp>
        <p:nvSpPr>
          <p:cNvPr id="85" name="Shape 85"/>
          <p:cNvSpPr/>
          <p:nvPr/>
        </p:nvSpPr>
        <p:spPr>
          <a:xfrm>
            <a:off x="609600" y="6096000"/>
            <a:ext cx="9883800" cy="25984200"/>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6" name="Shape 86"/>
          <p:cNvSpPr/>
          <p:nvPr/>
        </p:nvSpPr>
        <p:spPr>
          <a:xfrm>
            <a:off x="33423393" y="6096000"/>
            <a:ext cx="9882300" cy="25984200"/>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7" name="Shape 87"/>
          <p:cNvSpPr/>
          <p:nvPr/>
        </p:nvSpPr>
        <p:spPr>
          <a:xfrm>
            <a:off x="11310256" y="6096000"/>
            <a:ext cx="21346800" cy="25984200"/>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8" name="Shape 88"/>
          <p:cNvSpPr/>
          <p:nvPr/>
        </p:nvSpPr>
        <p:spPr>
          <a:xfrm>
            <a:off x="609600" y="381000"/>
            <a:ext cx="42696000" cy="5257800"/>
          </a:xfrm>
          <a:prstGeom prst="rect">
            <a:avLst/>
          </a:prstGeom>
          <a:solidFill>
            <a:schemeClr val="lt1"/>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                      </a:t>
            </a:r>
          </a:p>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9" name="Shape 89"/>
          <p:cNvSpPr txBox="1"/>
          <p:nvPr/>
        </p:nvSpPr>
        <p:spPr>
          <a:xfrm>
            <a:off x="6835500" y="935723"/>
            <a:ext cx="28886700" cy="2123700"/>
          </a:xfrm>
          <a:prstGeom prst="rect">
            <a:avLst/>
          </a:prstGeom>
          <a:noFill/>
          <a:ln>
            <a:noFill/>
          </a:ln>
        </p:spPr>
        <p:txBody>
          <a:bodyPr anchorCtr="0" anchor="t" bIns="45700" lIns="91425" rIns="91425" tIns="45700">
            <a:noAutofit/>
          </a:bodyPr>
          <a:lstStyle/>
          <a:p>
            <a:pPr indent="0" lvl="0" marL="0" marR="0" rtl="0" algn="l">
              <a:spcBef>
                <a:spcPts val="0"/>
              </a:spcBef>
              <a:buClr>
                <a:srgbClr val="000000"/>
              </a:buClr>
              <a:buSzPct val="25000"/>
              <a:buFont typeface="Arial"/>
              <a:buNone/>
            </a:pPr>
            <a:r>
              <a:rPr lang="en-US" sz="11500">
                <a:solidFill>
                  <a:schemeClr val="dk1"/>
                </a:solidFill>
                <a:latin typeface="Times New Roman"/>
                <a:ea typeface="Times New Roman"/>
                <a:cs typeface="Times New Roman"/>
                <a:sym typeface="Times New Roman"/>
              </a:rPr>
              <a:t>The Biodiversity of Snails in Van Cortlandt Park</a:t>
            </a:r>
          </a:p>
        </p:txBody>
      </p:sp>
      <p:sp>
        <p:nvSpPr>
          <p:cNvPr id="90" name="Shape 90"/>
          <p:cNvSpPr txBox="1"/>
          <p:nvPr/>
        </p:nvSpPr>
        <p:spPr>
          <a:xfrm>
            <a:off x="6941122" y="4368207"/>
            <a:ext cx="21257466" cy="1025377"/>
          </a:xfrm>
          <a:prstGeom prst="rect">
            <a:avLst/>
          </a:prstGeom>
          <a:noFill/>
          <a:ln>
            <a:noFill/>
          </a:ln>
        </p:spPr>
        <p:txBody>
          <a:bodyPr anchorCtr="0" anchor="t" bIns="50525" lIns="101050" rIns="101050" tIns="50525">
            <a:noAutofit/>
          </a:bodyPr>
          <a:lstStyle/>
          <a:p>
            <a:pPr indent="0" lvl="0" marL="0" marR="0" rtl="0" algn="l">
              <a:spcBef>
                <a:spcPts val="0"/>
              </a:spcBef>
              <a:buSzPct val="25000"/>
              <a:buNone/>
            </a:pPr>
            <a:r>
              <a:rPr i="1" lang="en-US" sz="6000">
                <a:solidFill>
                  <a:schemeClr val="dk1"/>
                </a:solidFill>
                <a:latin typeface="Times New Roman"/>
                <a:ea typeface="Times New Roman"/>
                <a:cs typeface="Times New Roman"/>
                <a:sym typeface="Times New Roman"/>
              </a:rPr>
              <a:t>Ethical Cutlure Fieldston School</a:t>
            </a:r>
          </a:p>
        </p:txBody>
      </p:sp>
      <p:sp>
        <p:nvSpPr>
          <p:cNvPr id="91" name="Shape 91"/>
          <p:cNvSpPr txBox="1"/>
          <p:nvPr/>
        </p:nvSpPr>
        <p:spPr>
          <a:xfrm>
            <a:off x="6941125" y="2826800"/>
            <a:ext cx="27477000" cy="1425600"/>
          </a:xfrm>
          <a:prstGeom prst="rect">
            <a:avLst/>
          </a:prstGeom>
          <a:noFill/>
          <a:ln>
            <a:noFill/>
          </a:ln>
        </p:spPr>
        <p:txBody>
          <a:bodyPr anchorCtr="0" anchor="t" bIns="50525" lIns="101050" rIns="101050" tIns="50525">
            <a:noAutofit/>
          </a:bodyPr>
          <a:lstStyle/>
          <a:p>
            <a:pPr indent="0" lvl="0" marL="0" marR="0" rtl="0" algn="l">
              <a:spcBef>
                <a:spcPts val="0"/>
              </a:spcBef>
              <a:buSzPct val="25000"/>
              <a:buNone/>
            </a:pPr>
            <a:r>
              <a:rPr lang="en-US" sz="8400">
                <a:solidFill>
                  <a:schemeClr val="dk1"/>
                </a:solidFill>
                <a:latin typeface="Times New Roman"/>
                <a:ea typeface="Times New Roman"/>
                <a:cs typeface="Times New Roman"/>
                <a:sym typeface="Times New Roman"/>
              </a:rPr>
              <a:t>Lewis Arnsten, Felix Gottlieb, Spenser Egnatz</a:t>
            </a:r>
            <a:r>
              <a:rPr lang="en-US" sz="8400">
                <a:solidFill>
                  <a:schemeClr val="dk1"/>
                </a:solidFill>
                <a:latin typeface="Times New Roman"/>
                <a:ea typeface="Times New Roman"/>
                <a:cs typeface="Times New Roman"/>
                <a:sym typeface="Times New Roman"/>
              </a:rPr>
              <a:t> &amp; Mr. Waldman</a:t>
            </a:r>
          </a:p>
        </p:txBody>
      </p:sp>
      <p:pic>
        <p:nvPicPr>
          <p:cNvPr id="92" name="Shape 92"/>
          <p:cNvPicPr preferRelativeResize="0"/>
          <p:nvPr/>
        </p:nvPicPr>
        <p:blipFill rotWithShape="1">
          <a:blip r:embed="rId4">
            <a:alphaModFix/>
          </a:blip>
          <a:srcRect b="0" l="0" r="0" t="0"/>
          <a:stretch/>
        </p:blipFill>
        <p:spPr>
          <a:xfrm>
            <a:off x="36347871" y="789710"/>
            <a:ext cx="6593157" cy="1307966"/>
          </a:xfrm>
          <a:prstGeom prst="rect">
            <a:avLst/>
          </a:prstGeom>
          <a:noFill/>
          <a:ln>
            <a:noFill/>
          </a:ln>
        </p:spPr>
      </p:pic>
      <p:pic>
        <p:nvPicPr>
          <p:cNvPr id="93" name="Shape 93"/>
          <p:cNvPicPr preferRelativeResize="0"/>
          <p:nvPr/>
        </p:nvPicPr>
        <p:blipFill rotWithShape="1">
          <a:blip r:embed="rId5">
            <a:alphaModFix/>
          </a:blip>
          <a:srcRect b="0" l="0" r="0" t="0"/>
          <a:stretch/>
        </p:blipFill>
        <p:spPr>
          <a:xfrm>
            <a:off x="856858" y="428068"/>
            <a:ext cx="5352977" cy="3138998"/>
          </a:xfrm>
          <a:prstGeom prst="rect">
            <a:avLst/>
          </a:prstGeom>
          <a:noFill/>
          <a:ln>
            <a:noFill/>
          </a:ln>
        </p:spPr>
      </p:pic>
      <p:sp>
        <p:nvSpPr>
          <p:cNvPr id="94" name="Shape 94"/>
          <p:cNvSpPr txBox="1"/>
          <p:nvPr/>
        </p:nvSpPr>
        <p:spPr>
          <a:xfrm>
            <a:off x="1045200" y="7774499"/>
            <a:ext cx="9012600" cy="7554600"/>
          </a:xfrm>
          <a:prstGeom prst="rect">
            <a:avLst/>
          </a:prstGeom>
          <a:noFill/>
          <a:ln>
            <a:noFill/>
          </a:ln>
        </p:spPr>
        <p:txBody>
          <a:bodyPr anchorCtr="0" anchor="t" bIns="45700" lIns="91425" rIns="91425" tIns="45700">
            <a:noAutofit/>
          </a:bodyPr>
          <a:lstStyle/>
          <a:p>
            <a:pPr indent="387350" lvl="0" rtl="0">
              <a:lnSpc>
                <a:spcPct val="115000"/>
              </a:lnSpc>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Van Cortlandt Lake is filled with numerous types of snails that could either be lunged or gilled. Lunged snails tend to live in more polluted areas with low oxygen concentrations, while gilled snails tend to live in cleaner waters with higher oxygen concentrations. With an increase in nutrient runoff from a nearby golf course, a higher percentage of lunged snails is expected. All of the snails found were determined to be lunged snails with the exception of two invasive grilled japanese mystery snails.</a:t>
            </a:r>
          </a:p>
          <a:p>
            <a:pPr indent="0" lvl="0" marL="0" marR="0" rtl="0" algn="l">
              <a:spcBef>
                <a:spcPts val="0"/>
              </a:spcBef>
              <a:buNone/>
            </a:pPr>
            <a:r>
              <a:t/>
            </a:r>
            <a:endParaRPr i="1" sz="3600">
              <a:solidFill>
                <a:schemeClr val="dk1"/>
              </a:solidFill>
              <a:latin typeface="Times New Roman"/>
              <a:ea typeface="Times New Roman"/>
              <a:cs typeface="Times New Roman"/>
              <a:sym typeface="Times New Roman"/>
            </a:endParaRPr>
          </a:p>
          <a:p>
            <a:pPr indent="0" lvl="0" marL="0" marR="0" rtl="0" algn="l">
              <a:spcBef>
                <a:spcPts val="0"/>
              </a:spcBef>
              <a:buNone/>
            </a:pPr>
            <a:r>
              <a:t/>
            </a:r>
            <a:endParaRPr sz="3600">
              <a:solidFill>
                <a:schemeClr val="dk1"/>
              </a:solidFill>
              <a:latin typeface="Times New Roman"/>
              <a:ea typeface="Times New Roman"/>
              <a:cs typeface="Times New Roman"/>
              <a:sym typeface="Times New Roman"/>
            </a:endParaRPr>
          </a:p>
        </p:txBody>
      </p:sp>
      <p:sp>
        <p:nvSpPr>
          <p:cNvPr id="95" name="Shape 95"/>
          <p:cNvSpPr txBox="1"/>
          <p:nvPr/>
        </p:nvSpPr>
        <p:spPr>
          <a:xfrm>
            <a:off x="11675125" y="8597449"/>
            <a:ext cx="9916500" cy="22776600"/>
          </a:xfrm>
          <a:prstGeom prst="rect">
            <a:avLst/>
          </a:prstGeom>
          <a:noFill/>
          <a:ln>
            <a:noFill/>
          </a:ln>
        </p:spPr>
        <p:txBody>
          <a:bodyPr anchorCtr="0" anchor="t" bIns="45700" lIns="91425" rIns="91425" tIns="45700">
            <a:noAutofit/>
          </a:bodyPr>
          <a:lstStyle/>
          <a:p>
            <a:pPr lvl="0" rtl="0">
              <a:lnSpc>
                <a:spcPct val="115000"/>
              </a:lnSpc>
              <a:spcBef>
                <a:spcPts val="0"/>
              </a:spcBef>
              <a:buSzPct val="30555"/>
              <a:buNone/>
            </a:pPr>
            <a:r>
              <a:rPr lang="en-US" sz="3600">
                <a:solidFill>
                  <a:schemeClr val="dk1"/>
                </a:solidFill>
                <a:latin typeface="Times New Roman"/>
                <a:ea typeface="Times New Roman"/>
                <a:cs typeface="Times New Roman"/>
                <a:sym typeface="Times New Roman"/>
              </a:rPr>
              <a:t>		At Van Cortlandt Lake, our team conducted a number of water tests and make physical observations of the collected snails. For the water tests we measured the acidity, temperature, amount of dissolved oxygen, amount of phosphates, and amount of nitrates in the water at three different locations using a water testing kit. After testing the water quality, our team collected five snail samples from each of the three locations. We sorted the snails based on these locations and whether they were gilled or lunged, which will be determined whether or not they have an operculum. Based on the number of lunged and gilled snails we have, we will be able to infer what is causing the contamination of the lake. After we collect our samples, we will preserve the snails in separate alcohol filled containers. These containers will be labelled accordingly to the snails, and will be kept in a freezer. </a:t>
            </a:r>
          </a:p>
          <a:p>
            <a:pPr lvl="0" rtl="0">
              <a:lnSpc>
                <a:spcPct val="115000"/>
              </a:lnSpc>
              <a:spcBef>
                <a:spcPts val="0"/>
              </a:spcBef>
              <a:buSzPct val="30555"/>
              <a:buNone/>
            </a:pPr>
            <a:r>
              <a:rPr lang="en-US" sz="3600">
                <a:solidFill>
                  <a:schemeClr val="dk1"/>
                </a:solidFill>
                <a:latin typeface="Times New Roman"/>
                <a:ea typeface="Times New Roman"/>
                <a:cs typeface="Times New Roman"/>
                <a:sym typeface="Times New Roman"/>
              </a:rPr>
              <a:t>	We then isolated the DNA from our snails. To begin this process we had to to cut up pieces of the snail tissue and put them in tubes with a lysis solution to dissolve organelles (4). Then used a pestle to grind up the specimen. We then heated the tube at 65 degrees celsius to prepare it for the centrifuge. We put the solution in a new tube, leaving behind the separated pellet of lysed material. Each tube will need to go through more runs in the centrifuge (4).</a:t>
            </a:r>
          </a:p>
          <a:p>
            <a:pPr lvl="0" rtl="0">
              <a:lnSpc>
                <a:spcPct val="115000"/>
              </a:lnSpc>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	We then separated the nucleotides from the samples through a series of incubations, centrifuges, and the addition of silica resin. We froze the final solution in order to preserve it until it can be analyzed. Finally, we performed gel electrophoresis to our samples, which allowed us to determine whether we received good DNA and which samples can be sent to be sequenced (4).</a:t>
            </a:r>
          </a:p>
        </p:txBody>
      </p:sp>
      <p:sp>
        <p:nvSpPr>
          <p:cNvPr id="96" name="Shape 96"/>
          <p:cNvSpPr txBox="1"/>
          <p:nvPr/>
        </p:nvSpPr>
        <p:spPr>
          <a:xfrm>
            <a:off x="22773350" y="8826050"/>
            <a:ext cx="9317700" cy="10967100"/>
          </a:xfrm>
          <a:prstGeom prst="rect">
            <a:avLst/>
          </a:prstGeom>
          <a:noFill/>
          <a:ln>
            <a:noFill/>
          </a:ln>
        </p:spPr>
        <p:txBody>
          <a:bodyPr anchorCtr="0" anchor="t" bIns="45700" lIns="91425" rIns="91425" tIns="45700">
            <a:noAutofit/>
          </a:bodyPr>
          <a:lstStyle/>
          <a:p>
            <a:pPr indent="-406400" lvl="0" marL="457200" rtl="0">
              <a:lnSpc>
                <a:spcPct val="115000"/>
              </a:lnSpc>
              <a:spcBef>
                <a:spcPts val="0"/>
              </a:spcBef>
              <a:buClr>
                <a:schemeClr val="dk1"/>
              </a:buClr>
              <a:buSzPct val="100000"/>
              <a:buFont typeface="Times New Roman"/>
              <a:buAutoNum type="arabicPeriod"/>
            </a:pPr>
            <a:r>
              <a:rPr lang="en-US" sz="2800">
                <a:solidFill>
                  <a:schemeClr val="dk1"/>
                </a:solidFill>
                <a:latin typeface="Times New Roman"/>
                <a:ea typeface="Times New Roman"/>
                <a:cs typeface="Times New Roman"/>
                <a:sym typeface="Times New Roman"/>
              </a:rPr>
              <a:t>9/14 samples got results</a:t>
            </a:r>
          </a:p>
          <a:p>
            <a:pPr indent="-406400" lvl="0" marL="457200" rtl="0">
              <a:lnSpc>
                <a:spcPct val="115000"/>
              </a:lnSpc>
              <a:spcBef>
                <a:spcPts val="0"/>
              </a:spcBef>
              <a:buClr>
                <a:schemeClr val="dk1"/>
              </a:buClr>
              <a:buSzPct val="100000"/>
              <a:buFont typeface="Times New Roman"/>
              <a:buAutoNum type="arabicPeriod"/>
            </a:pPr>
            <a:r>
              <a:rPr lang="en-US" sz="2800">
                <a:solidFill>
                  <a:schemeClr val="dk1"/>
                </a:solidFill>
                <a:latin typeface="Times New Roman"/>
                <a:ea typeface="Times New Roman"/>
                <a:cs typeface="Times New Roman"/>
                <a:sym typeface="Times New Roman"/>
              </a:rPr>
              <a:t>Samples</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2 - Cipangopaludina japonica ~ 19 mismatches ~ Bit Score: 1081</a:t>
            </a:r>
          </a:p>
          <a:p>
            <a:pPr indent="-406400" lvl="2" marL="1371600" rtl="0">
              <a:lnSpc>
                <a:spcPct val="115000"/>
              </a:lnSpc>
              <a:spcBef>
                <a:spcPts val="0"/>
              </a:spcBef>
              <a:buClr>
                <a:schemeClr val="dk1"/>
              </a:buClr>
              <a:buSzPct val="100000"/>
              <a:buFont typeface="Times New Roman"/>
              <a:buAutoNum type="romanLcPeriod"/>
            </a:pPr>
            <a:r>
              <a:rPr lang="en-US" sz="2800">
                <a:solidFill>
                  <a:schemeClr val="dk1"/>
                </a:solidFill>
                <a:latin typeface="Times New Roman"/>
                <a:ea typeface="Times New Roman"/>
                <a:cs typeface="Times New Roman"/>
                <a:sym typeface="Times New Roman"/>
              </a:rPr>
              <a:t>Japanese Mystery Snail</a:t>
            </a:r>
          </a:p>
          <a:p>
            <a:pPr indent="-406400" lvl="2" marL="1371600" rtl="0">
              <a:lnSpc>
                <a:spcPct val="115000"/>
              </a:lnSpc>
              <a:spcBef>
                <a:spcPts val="0"/>
              </a:spcBef>
              <a:buClr>
                <a:schemeClr val="dk1"/>
              </a:buClr>
              <a:buSzPct val="100000"/>
              <a:buFont typeface="Times New Roman"/>
              <a:buAutoNum type="romanLcPeriod"/>
            </a:pPr>
            <a:r>
              <a:rPr lang="en-US" sz="2800">
                <a:solidFill>
                  <a:schemeClr val="dk1"/>
                </a:solidFill>
                <a:latin typeface="Times New Roman"/>
                <a:ea typeface="Times New Roman"/>
                <a:cs typeface="Times New Roman"/>
                <a:sym typeface="Times New Roman"/>
              </a:rPr>
              <a:t>Found in Japan, Taiwan, and Korea</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3 - Cipangopaludina japonica ~ 9 mismatches ~ Bit Score: 1146</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8 - Physa acuta ~ 18 mismatches ~ Bit Score: 1007</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9 -  Physella acuta~ 15 mismatches ~ Bit Score: 1067</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10 - Physella acuta ~ 2 mismatches ~ Bit Score: 1166</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11 - Physella acuta ~ 13 mismatches ~ Bit Score: 1104</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12 - Physella acuta ~ 1 mismatches ~ Bit Score: 1177 </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13 - Physella acuta ~ 18 mismatches ~ Bit Score: 1088</a:t>
            </a:r>
          </a:p>
          <a:p>
            <a:pPr indent="-406400" lvl="1" marL="914400" rtl="0">
              <a:lnSpc>
                <a:spcPct val="115000"/>
              </a:lnSpc>
              <a:spcBef>
                <a:spcPts val="0"/>
              </a:spcBef>
              <a:buClr>
                <a:schemeClr val="dk1"/>
              </a:buClr>
              <a:buSzPct val="100000"/>
              <a:buFont typeface="Times New Roman"/>
              <a:buAutoNum type="alphaLcPeriod"/>
            </a:pPr>
            <a:r>
              <a:rPr lang="en-US" sz="2800">
                <a:solidFill>
                  <a:schemeClr val="dk1"/>
                </a:solidFill>
                <a:latin typeface="Times New Roman"/>
                <a:ea typeface="Times New Roman"/>
                <a:cs typeface="Times New Roman"/>
                <a:sym typeface="Times New Roman"/>
              </a:rPr>
              <a:t>Sample 14 -  Physella acuta ~ 1 mismatch ~ Bit Score: 1177</a:t>
            </a:r>
          </a:p>
        </p:txBody>
      </p:sp>
      <p:sp>
        <p:nvSpPr>
          <p:cNvPr id="97" name="Shape 97"/>
          <p:cNvSpPr txBox="1"/>
          <p:nvPr/>
        </p:nvSpPr>
        <p:spPr>
          <a:xfrm>
            <a:off x="33473900" y="8597450"/>
            <a:ext cx="9655800" cy="13093500"/>
          </a:xfrm>
          <a:prstGeom prst="rect">
            <a:avLst/>
          </a:prstGeom>
          <a:noFill/>
          <a:ln>
            <a:noFill/>
          </a:ln>
        </p:spPr>
        <p:txBody>
          <a:bodyPr anchorCtr="0" anchor="t" bIns="45700" lIns="91425" rIns="91425" tIns="45700">
            <a:noAutofit/>
          </a:bodyPr>
          <a:lstStyle/>
          <a:p>
            <a:pPr lvl="0" rtl="0">
              <a:lnSpc>
                <a:spcPct val="115000"/>
              </a:lnSpc>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The results of this experiment were similar to what was expected however, they differed from the given hypothesis in a few key ways. It was found that the majority of snails were </a:t>
            </a:r>
            <a:r>
              <a:rPr i="1" lang="en-US" sz="3600">
                <a:solidFill>
                  <a:schemeClr val="dk1"/>
                </a:solidFill>
                <a:latin typeface="Times New Roman"/>
                <a:ea typeface="Times New Roman"/>
                <a:cs typeface="Times New Roman"/>
                <a:sym typeface="Times New Roman"/>
              </a:rPr>
              <a:t>Physella acuta</a:t>
            </a:r>
            <a:r>
              <a:rPr lang="en-US" sz="3600">
                <a:solidFill>
                  <a:schemeClr val="dk1"/>
                </a:solidFill>
                <a:latin typeface="Times New Roman"/>
                <a:ea typeface="Times New Roman"/>
                <a:cs typeface="Times New Roman"/>
                <a:sym typeface="Times New Roman"/>
              </a:rPr>
              <a:t>, a lunged snail that can tolerate low water quality. This correlates with the slightly lower and diverse values for dissolved oxygen taken throughout the pond as common values for dissolved oxygen are greater than 5 ppm (9). For, these fluctuations in dissolved oxygen are caused by algal blooms. Due to the fact that lunged snails do not rely on the lake's dissolved oxygen levels, it is expected that </a:t>
            </a:r>
            <a:r>
              <a:rPr i="1" lang="en-US" sz="3600">
                <a:solidFill>
                  <a:schemeClr val="dk1"/>
                </a:solidFill>
                <a:latin typeface="Times New Roman"/>
                <a:ea typeface="Times New Roman"/>
                <a:cs typeface="Times New Roman"/>
                <a:sym typeface="Times New Roman"/>
              </a:rPr>
              <a:t>Physella acuta </a:t>
            </a:r>
            <a:r>
              <a:rPr lang="en-US" sz="3600">
                <a:solidFill>
                  <a:schemeClr val="dk1"/>
                </a:solidFill>
                <a:latin typeface="Times New Roman"/>
                <a:ea typeface="Times New Roman"/>
                <a:cs typeface="Times New Roman"/>
                <a:sym typeface="Times New Roman"/>
              </a:rPr>
              <a:t>or another snail like it would be most abundant in Van Cortlandt park (8). Another classification found were Japanese Mystery snails. Based on information given by the Friends of Van Cortlandt Park, we hypothesized that Chinese Mystery Snails might be found. Japanese Mystery Snails are gilled snails that are invasive in the great lakes. </a:t>
            </a:r>
          </a:p>
        </p:txBody>
      </p:sp>
      <p:sp>
        <p:nvSpPr>
          <p:cNvPr id="98" name="Shape 98"/>
          <p:cNvSpPr txBox="1"/>
          <p:nvPr/>
        </p:nvSpPr>
        <p:spPr>
          <a:xfrm>
            <a:off x="37180240" y="2757238"/>
            <a:ext cx="5184093" cy="2123657"/>
          </a:xfrm>
          <a:prstGeom prst="rect">
            <a:avLst/>
          </a:prstGeom>
          <a:noFill/>
          <a:ln>
            <a:noFill/>
          </a:ln>
        </p:spPr>
        <p:txBody>
          <a:bodyPr anchorCtr="0" anchor="t" bIns="45700" lIns="91425" rIns="91425" tIns="45700">
            <a:noAutofit/>
          </a:bodyPr>
          <a:lstStyle/>
          <a:p>
            <a:pPr indent="0" lvl="0" marL="0" marR="0" rtl="0" algn="r">
              <a:spcBef>
                <a:spcPts val="0"/>
              </a:spcBef>
              <a:buSzPct val="25000"/>
              <a:buNone/>
            </a:pPr>
            <a:r>
              <a:rPr lang="en-US" sz="4400">
                <a:solidFill>
                  <a:schemeClr val="dk1"/>
                </a:solidFill>
                <a:latin typeface="Calibri"/>
                <a:ea typeface="Calibri"/>
                <a:cs typeface="Calibri"/>
                <a:sym typeface="Calibri"/>
              </a:rPr>
              <a:t>Funded by the</a:t>
            </a:r>
          </a:p>
          <a:p>
            <a:pPr indent="0" lvl="0" marL="0" marR="0" rtl="0" algn="r">
              <a:spcBef>
                <a:spcPts val="0"/>
              </a:spcBef>
              <a:buSzPct val="25000"/>
              <a:buNone/>
            </a:pPr>
            <a:r>
              <a:rPr lang="en-US" sz="4400">
                <a:solidFill>
                  <a:schemeClr val="dk1"/>
                </a:solidFill>
                <a:latin typeface="Calibri"/>
                <a:ea typeface="Calibri"/>
                <a:cs typeface="Calibri"/>
                <a:sym typeface="Calibri"/>
              </a:rPr>
              <a:t>Thompson Family Foundation </a:t>
            </a:r>
          </a:p>
        </p:txBody>
      </p:sp>
      <p:sp>
        <p:nvSpPr>
          <p:cNvPr id="99" name="Shape 99"/>
          <p:cNvSpPr txBox="1"/>
          <p:nvPr/>
        </p:nvSpPr>
        <p:spPr>
          <a:xfrm>
            <a:off x="3410700" y="6096000"/>
            <a:ext cx="4281600" cy="1754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Abstract</a:t>
            </a:r>
          </a:p>
        </p:txBody>
      </p:sp>
      <p:sp>
        <p:nvSpPr>
          <p:cNvPr id="100" name="Shape 100"/>
          <p:cNvSpPr txBox="1"/>
          <p:nvPr/>
        </p:nvSpPr>
        <p:spPr>
          <a:xfrm>
            <a:off x="1045200" y="18058125"/>
            <a:ext cx="9012600" cy="12864900"/>
          </a:xfrm>
          <a:prstGeom prst="rect">
            <a:avLst/>
          </a:prstGeom>
          <a:noFill/>
          <a:ln>
            <a:noFill/>
          </a:ln>
        </p:spPr>
        <p:txBody>
          <a:bodyPr anchorCtr="0" anchor="t" bIns="91425" lIns="91425" rIns="91425" tIns="91425">
            <a:noAutofit/>
          </a:bodyPr>
          <a:lstStyle/>
          <a:p>
            <a:pPr indent="387350" lvl="0" rtl="0">
              <a:lnSpc>
                <a:spcPct val="115000"/>
              </a:lnSpc>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Runoff from a nearby golf course is suspected to have contaminated Van Cortlandt Park’s lakes with fertilizer and nutrients. Nutrient runoff is known for causing lake eutrophication and reducing the lakes oxygen concentration. Snails, a gastropod that inhabits Van Cortlandt park’s lakes, can breath in one of two ways: using lungs, or using gills. Lunged snails. Gilled snails tend to live in less polluted waters with a high oxygen concentration, while lunged snails tend to live in dirtier, more polluted waters that have a low oxygen concentration(2). Therefore, High numbers of lunged snails signal low oxygen concentration, and suggest that lake eutrophication is occurring. By extracting and amplifying DNA from snail samples from Van Cortlandt Lake and then sending the samples to a lab for DNA sequencing, the amount of lunged and gilled snails can be determined.</a:t>
            </a:r>
          </a:p>
        </p:txBody>
      </p:sp>
      <p:sp>
        <p:nvSpPr>
          <p:cNvPr id="101" name="Shape 101"/>
          <p:cNvSpPr txBox="1"/>
          <p:nvPr/>
        </p:nvSpPr>
        <p:spPr>
          <a:xfrm>
            <a:off x="2533350" y="16012762"/>
            <a:ext cx="6036300" cy="2123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Introduction</a:t>
            </a:r>
          </a:p>
        </p:txBody>
      </p:sp>
      <p:sp>
        <p:nvSpPr>
          <p:cNvPr id="102" name="Shape 102"/>
          <p:cNvSpPr txBox="1"/>
          <p:nvPr/>
        </p:nvSpPr>
        <p:spPr>
          <a:xfrm>
            <a:off x="11675125" y="6702350"/>
            <a:ext cx="9916500" cy="1754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Materials &amp; Methods </a:t>
            </a:r>
          </a:p>
          <a:p>
            <a:pPr lvl="0" algn="ctr">
              <a:spcBef>
                <a:spcPts val="0"/>
              </a:spcBef>
              <a:buNone/>
            </a:pPr>
            <a:r>
              <a:t/>
            </a:r>
            <a:endParaRPr sz="8600">
              <a:latin typeface="Times New Roman"/>
              <a:ea typeface="Times New Roman"/>
              <a:cs typeface="Times New Roman"/>
              <a:sym typeface="Times New Roman"/>
            </a:endParaRPr>
          </a:p>
        </p:txBody>
      </p:sp>
      <p:pic>
        <p:nvPicPr>
          <p:cNvPr id="103" name="Shape 103"/>
          <p:cNvPicPr preferRelativeResize="0"/>
          <p:nvPr/>
        </p:nvPicPr>
        <p:blipFill>
          <a:blip r:embed="rId6">
            <a:alphaModFix/>
          </a:blip>
          <a:stretch>
            <a:fillRect/>
          </a:stretch>
        </p:blipFill>
        <p:spPr>
          <a:xfrm>
            <a:off x="24162375" y="22414875"/>
            <a:ext cx="7593000" cy="3139000"/>
          </a:xfrm>
          <a:prstGeom prst="rect">
            <a:avLst/>
          </a:prstGeom>
          <a:noFill/>
          <a:ln>
            <a:noFill/>
          </a:ln>
        </p:spPr>
      </p:pic>
      <p:sp>
        <p:nvSpPr>
          <p:cNvPr id="104" name="Shape 104"/>
          <p:cNvSpPr txBox="1"/>
          <p:nvPr/>
        </p:nvSpPr>
        <p:spPr>
          <a:xfrm>
            <a:off x="23634037" y="20214975"/>
            <a:ext cx="8296200" cy="2123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Tables &amp; Figures</a:t>
            </a:r>
          </a:p>
          <a:p>
            <a:pPr lvl="0" algn="ctr">
              <a:spcBef>
                <a:spcPts val="0"/>
              </a:spcBef>
              <a:buNone/>
            </a:pPr>
            <a:r>
              <a:t/>
            </a:r>
            <a:endParaRPr sz="8600">
              <a:latin typeface="Times New Roman"/>
              <a:ea typeface="Times New Roman"/>
              <a:cs typeface="Times New Roman"/>
              <a:sym typeface="Times New Roman"/>
            </a:endParaRPr>
          </a:p>
        </p:txBody>
      </p:sp>
      <p:graphicFrame>
        <p:nvGraphicFramePr>
          <p:cNvPr id="105" name="Shape 105"/>
          <p:cNvGraphicFramePr/>
          <p:nvPr/>
        </p:nvGraphicFramePr>
        <p:xfrm>
          <a:off x="24092012" y="26929550"/>
          <a:ext cx="3000000" cy="3000000"/>
        </p:xfrm>
        <a:graphic>
          <a:graphicData uri="http://schemas.openxmlformats.org/drawingml/2006/table">
            <a:tbl>
              <a:tblPr>
                <a:noFill/>
                <a:tableStyleId>{CB44DF72-5B30-4DC2-8582-D7927F973D38}</a:tableStyleId>
              </a:tblPr>
              <a:tblGrid>
                <a:gridCol w="1898250"/>
                <a:gridCol w="1898250"/>
                <a:gridCol w="1898250"/>
                <a:gridCol w="1898250"/>
              </a:tblGrid>
              <a:tr h="714250">
                <a:tc>
                  <a:txBody>
                    <a:bodyPr>
                      <a:noAutofit/>
                    </a:bodyPr>
                    <a:lstStyle/>
                    <a:p>
                      <a:pPr lvl="0" rtl="0">
                        <a:spcBef>
                          <a:spcPts val="0"/>
                        </a:spcBef>
                        <a:buNone/>
                      </a:pPr>
                      <a:r>
                        <a:t/>
                      </a:r>
                      <a:endParaRPr sz="2200" u="sng">
                        <a:latin typeface="Times New Roman"/>
                        <a:ea typeface="Times New Roman"/>
                        <a:cs typeface="Times New Roman"/>
                        <a:sym typeface="Times New Roman"/>
                      </a:endParaRPr>
                    </a:p>
                  </a:txBody>
                  <a:tcPr marT="63500" marB="63500" marR="63500" marL="63500"/>
                </a:tc>
                <a:tc>
                  <a:txBody>
                    <a:bodyPr>
                      <a:noAutofit/>
                    </a:bodyPr>
                    <a:lstStyle/>
                    <a:p>
                      <a:pPr lvl="0" rtl="0">
                        <a:spcBef>
                          <a:spcPts val="0"/>
                        </a:spcBef>
                        <a:buNone/>
                      </a:pPr>
                      <a:r>
                        <a:rPr lang="en-US" sz="2200" u="sng">
                          <a:latin typeface="Times New Roman"/>
                          <a:ea typeface="Times New Roman"/>
                          <a:cs typeface="Times New Roman"/>
                          <a:sym typeface="Times New Roman"/>
                        </a:rPr>
                        <a:t>Left Side of Bridge</a:t>
                      </a:r>
                    </a:p>
                  </a:txBody>
                  <a:tcPr marT="63500" marB="63500" marR="63500" marL="63500"/>
                </a:tc>
                <a:tc>
                  <a:txBody>
                    <a:bodyPr>
                      <a:noAutofit/>
                    </a:bodyPr>
                    <a:lstStyle/>
                    <a:p>
                      <a:pPr lvl="0" rtl="0">
                        <a:spcBef>
                          <a:spcPts val="0"/>
                        </a:spcBef>
                        <a:buNone/>
                      </a:pPr>
                      <a:r>
                        <a:rPr lang="en-US" sz="2200" u="sng">
                          <a:latin typeface="Times New Roman"/>
                          <a:ea typeface="Times New Roman"/>
                          <a:cs typeface="Times New Roman"/>
                          <a:sym typeface="Times New Roman"/>
                        </a:rPr>
                        <a:t>Across from Building</a:t>
                      </a:r>
                    </a:p>
                  </a:txBody>
                  <a:tcPr marT="63500" marB="63500" marR="63500" marL="63500"/>
                </a:tc>
                <a:tc>
                  <a:txBody>
                    <a:bodyPr>
                      <a:noAutofit/>
                    </a:bodyPr>
                    <a:lstStyle/>
                    <a:p>
                      <a:pPr lvl="0" rtl="0">
                        <a:spcBef>
                          <a:spcPts val="0"/>
                        </a:spcBef>
                        <a:buNone/>
                      </a:pPr>
                      <a:r>
                        <a:rPr lang="en-US" sz="2200" u="sng">
                          <a:latin typeface="Times New Roman"/>
                          <a:ea typeface="Times New Roman"/>
                          <a:cs typeface="Times New Roman"/>
                          <a:sym typeface="Times New Roman"/>
                        </a:rPr>
                        <a:t>Left Side of Building</a:t>
                      </a:r>
                    </a:p>
                  </a:txBody>
                  <a:tcPr marT="63500" marB="63500" marR="63500" marL="63500"/>
                </a:tc>
              </a:tr>
              <a:tr h="714250">
                <a:tc>
                  <a:txBody>
                    <a:bodyPr>
                      <a:noAutofit/>
                    </a:bodyPr>
                    <a:lstStyle/>
                    <a:p>
                      <a:pPr lvl="0" rtl="0">
                        <a:spcBef>
                          <a:spcPts val="0"/>
                        </a:spcBef>
                        <a:buNone/>
                      </a:pPr>
                      <a:r>
                        <a:rPr lang="en-US" sz="2200">
                          <a:latin typeface="Times New Roman"/>
                          <a:ea typeface="Times New Roman"/>
                          <a:cs typeface="Times New Roman"/>
                          <a:sym typeface="Times New Roman"/>
                        </a:rPr>
                        <a:t>pH</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7</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7</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7</a:t>
                      </a:r>
                    </a:p>
                  </a:txBody>
                  <a:tcPr marT="63500" marB="63500" marR="63500" marL="63500"/>
                </a:tc>
              </a:tr>
              <a:tr h="714250">
                <a:tc>
                  <a:txBody>
                    <a:bodyPr>
                      <a:noAutofit/>
                    </a:bodyPr>
                    <a:lstStyle/>
                    <a:p>
                      <a:pPr lvl="0" rtl="0">
                        <a:spcBef>
                          <a:spcPts val="0"/>
                        </a:spcBef>
                        <a:buNone/>
                      </a:pPr>
                      <a:r>
                        <a:rPr lang="en-US" sz="2200">
                          <a:latin typeface="Times New Roman"/>
                          <a:ea typeface="Times New Roman"/>
                          <a:cs typeface="Times New Roman"/>
                          <a:sym typeface="Times New Roman"/>
                        </a:rPr>
                        <a:t>Temperature</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20º C</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20º C</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20º C</a:t>
                      </a:r>
                    </a:p>
                  </a:txBody>
                  <a:tcPr marT="63500" marB="63500" marR="63500" marL="63500"/>
                </a:tc>
              </a:tr>
              <a:tr h="714250">
                <a:tc>
                  <a:txBody>
                    <a:bodyPr>
                      <a:noAutofit/>
                    </a:bodyPr>
                    <a:lstStyle/>
                    <a:p>
                      <a:pPr lvl="0" rtl="0">
                        <a:spcBef>
                          <a:spcPts val="0"/>
                        </a:spcBef>
                        <a:buNone/>
                      </a:pPr>
                      <a:r>
                        <a:rPr lang="en-US" sz="2200">
                          <a:latin typeface="Times New Roman"/>
                          <a:ea typeface="Times New Roman"/>
                          <a:cs typeface="Times New Roman"/>
                          <a:sym typeface="Times New Roman"/>
                        </a:rPr>
                        <a:t>Dissolved Oxygen</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4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5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6 ppm</a:t>
                      </a:r>
                    </a:p>
                  </a:txBody>
                  <a:tcPr marT="63500" marB="63500" marR="63500" marL="63500"/>
                </a:tc>
              </a:tr>
              <a:tr h="714250">
                <a:tc>
                  <a:txBody>
                    <a:bodyPr>
                      <a:noAutofit/>
                    </a:bodyPr>
                    <a:lstStyle/>
                    <a:p>
                      <a:pPr lvl="0" rtl="0">
                        <a:spcBef>
                          <a:spcPts val="0"/>
                        </a:spcBef>
                        <a:buNone/>
                      </a:pPr>
                      <a:r>
                        <a:rPr lang="en-US" sz="2200">
                          <a:latin typeface="Times New Roman"/>
                          <a:ea typeface="Times New Roman"/>
                          <a:cs typeface="Times New Roman"/>
                          <a:sym typeface="Times New Roman"/>
                        </a:rPr>
                        <a:t>Phosphate</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3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1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1 ppm</a:t>
                      </a:r>
                    </a:p>
                  </a:txBody>
                  <a:tcPr marT="63500" marB="63500" marR="63500" marL="63500"/>
                </a:tc>
              </a:tr>
              <a:tr h="714250">
                <a:tc>
                  <a:txBody>
                    <a:bodyPr>
                      <a:noAutofit/>
                    </a:bodyPr>
                    <a:lstStyle/>
                    <a:p>
                      <a:pPr lvl="0" rtl="0">
                        <a:spcBef>
                          <a:spcPts val="0"/>
                        </a:spcBef>
                        <a:buNone/>
                      </a:pPr>
                      <a:r>
                        <a:rPr lang="en-US" sz="2200">
                          <a:latin typeface="Times New Roman"/>
                          <a:ea typeface="Times New Roman"/>
                          <a:cs typeface="Times New Roman"/>
                          <a:sym typeface="Times New Roman"/>
                        </a:rPr>
                        <a:t>Nitrate</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1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1 ppm</a:t>
                      </a:r>
                    </a:p>
                  </a:txBody>
                  <a:tcPr marT="63500" marB="63500" marR="63500" marL="63500"/>
                </a:tc>
                <a:tc>
                  <a:txBody>
                    <a:bodyPr>
                      <a:noAutofit/>
                    </a:bodyPr>
                    <a:lstStyle/>
                    <a:p>
                      <a:pPr lvl="0" rtl="0">
                        <a:spcBef>
                          <a:spcPts val="0"/>
                        </a:spcBef>
                        <a:buNone/>
                      </a:pPr>
                      <a:r>
                        <a:rPr lang="en-US" sz="2200">
                          <a:latin typeface="Times New Roman"/>
                          <a:ea typeface="Times New Roman"/>
                          <a:cs typeface="Times New Roman"/>
                          <a:sym typeface="Times New Roman"/>
                        </a:rPr>
                        <a:t>2 ppm</a:t>
                      </a:r>
                    </a:p>
                  </a:txBody>
                  <a:tcPr marT="63500" marB="63500" marR="63500" marL="63500"/>
                </a:tc>
              </a:tr>
            </a:tbl>
          </a:graphicData>
        </a:graphic>
      </p:graphicFrame>
      <p:sp>
        <p:nvSpPr>
          <p:cNvPr id="106" name="Shape 106"/>
          <p:cNvSpPr txBox="1"/>
          <p:nvPr/>
        </p:nvSpPr>
        <p:spPr>
          <a:xfrm>
            <a:off x="26274375" y="6627775"/>
            <a:ext cx="3793500" cy="1754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Results</a:t>
            </a:r>
          </a:p>
          <a:p>
            <a:pPr lvl="0">
              <a:spcBef>
                <a:spcPts val="0"/>
              </a:spcBef>
              <a:buNone/>
            </a:pPr>
            <a:r>
              <a:t/>
            </a:r>
            <a:endParaRPr sz="8600">
              <a:latin typeface="Times New Roman"/>
              <a:ea typeface="Times New Roman"/>
              <a:cs typeface="Times New Roman"/>
              <a:sym typeface="Times New Roman"/>
            </a:endParaRPr>
          </a:p>
        </p:txBody>
      </p:sp>
      <p:sp>
        <p:nvSpPr>
          <p:cNvPr id="107" name="Shape 107"/>
          <p:cNvSpPr txBox="1"/>
          <p:nvPr/>
        </p:nvSpPr>
        <p:spPr>
          <a:xfrm>
            <a:off x="33473900" y="24052400"/>
            <a:ext cx="9882300" cy="3649800"/>
          </a:xfrm>
          <a:prstGeom prst="rect">
            <a:avLst/>
          </a:prstGeom>
          <a:noFill/>
          <a:ln>
            <a:noFill/>
          </a:ln>
        </p:spPr>
        <p:txBody>
          <a:bodyPr anchorCtr="0" anchor="t" bIns="91425" lIns="91425" rIns="91425" tIns="91425">
            <a:noAutofit/>
          </a:bodyPr>
          <a:lstStyle/>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Gilled Aquatic Snails (Prosobranch Pond Snails) | MDC ... (n.d.). Retrieved October 25, 2016, https://nature.mdc.mo.gov/discover-nature/field-guide/gilled-aquatic-snails-prosobranch-pond-snails (gilled snails)</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Thompson, Gerald, Jennifer Coldrey, and George Bernard. </a:t>
            </a:r>
            <a:r>
              <a:rPr i="1" lang="en-US" sz="1100">
                <a:solidFill>
                  <a:schemeClr val="dk1"/>
                </a:solidFill>
                <a:latin typeface="Times New Roman"/>
                <a:ea typeface="Times New Roman"/>
                <a:cs typeface="Times New Roman"/>
                <a:sym typeface="Times New Roman"/>
              </a:rPr>
              <a:t>The Pond</a:t>
            </a:r>
            <a:r>
              <a:rPr lang="en-US" sz="1100">
                <a:solidFill>
                  <a:schemeClr val="dk1"/>
                </a:solidFill>
                <a:latin typeface="Times New Roman"/>
                <a:ea typeface="Times New Roman"/>
                <a:cs typeface="Times New Roman"/>
                <a:sym typeface="Times New Roman"/>
              </a:rPr>
              <a:t>. Cambridge, MA: MIT, 1984. Print. (lunged snails)</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 Arrowhead Invasive Species. (n.d.). Retrieved October 25, 2016, from http://arrowheadinvasives.org/invasive-species-of-the-arrrowhead/aquatic-invasive-species/ (chinese mystery snail)</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 Using DNA Barcodes to Identify and Classify Living Things. (n.d.). Retrieved October 25, 2016, from http://www.dnabarcoding101.org/files/using-dna-barcodes.pdf (prosedure)</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Reid, George Kell., Tom Dolan, and Sally Kaicher Diana. </a:t>
            </a:r>
            <a:r>
              <a:rPr i="1" lang="en-US" sz="1100">
                <a:solidFill>
                  <a:schemeClr val="dk1"/>
                </a:solidFill>
                <a:latin typeface="Times New Roman"/>
                <a:ea typeface="Times New Roman"/>
                <a:cs typeface="Times New Roman"/>
                <a:sym typeface="Times New Roman"/>
              </a:rPr>
              <a:t>Pond Life; a Guide to Common Plants and Animals of North American Ponds and Lakes</a:t>
            </a:r>
            <a:r>
              <a:rPr lang="en-US" sz="1100">
                <a:solidFill>
                  <a:schemeClr val="dk1"/>
                </a:solidFill>
                <a:latin typeface="Times New Roman"/>
                <a:ea typeface="Times New Roman"/>
                <a:cs typeface="Times New Roman"/>
                <a:sym typeface="Times New Roman"/>
              </a:rPr>
              <a:t>. New York: Golden, 1967. Print. (general snail identification)</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 Department of Environmental Conservation. (n.d.). Retrieved October 25, 2016, from http://www.dec.ny.gov/outdoor/61807.html (about snails)</a:t>
            </a:r>
          </a:p>
          <a:p>
            <a:pPr indent="-298450" lvl="0" marL="457200" rtl="0">
              <a:lnSpc>
                <a:spcPct val="115000"/>
              </a:lnSpc>
              <a:spcBef>
                <a:spcPts val="0"/>
              </a:spcBef>
              <a:buClr>
                <a:schemeClr val="dk1"/>
              </a:buClr>
              <a:buSzPct val="100000"/>
              <a:buFont typeface="Times New Roman"/>
              <a:buAutoNum type="arabicPeriod"/>
            </a:pPr>
            <a:r>
              <a:rPr lang="en-US" sz="1100">
                <a:solidFill>
                  <a:schemeClr val="dk1"/>
                </a:solidFill>
                <a:latin typeface="Times New Roman"/>
                <a:ea typeface="Times New Roman"/>
                <a:cs typeface="Times New Roman"/>
                <a:sym typeface="Times New Roman"/>
              </a:rPr>
              <a:t> NOAA's National Ocean Service Education: Estuaries. (n.d.). Retrieved October 25, 2016, from http://oceanservice.noaa.gov/education/kits/estuaries/media/supp_estuar09b_eutro.html </a:t>
            </a:r>
          </a:p>
          <a:p>
            <a:pPr indent="-298450" lvl="0" marL="457200" rtl="0">
              <a:lnSpc>
                <a:spcPct val="115000"/>
              </a:lnSpc>
              <a:spcBef>
                <a:spcPts val="0"/>
              </a:spcBef>
              <a:buClr>
                <a:schemeClr val="dk1"/>
              </a:buClr>
              <a:buSzPct val="100000"/>
              <a:buFont typeface="Times New Roman"/>
              <a:buAutoNum type="arabicPeriod"/>
            </a:pPr>
            <a:r>
              <a:rPr lang="en-US" sz="1100">
                <a:solidFill>
                  <a:srgbClr val="323232"/>
                </a:solidFill>
                <a:latin typeface="Times New Roman"/>
                <a:ea typeface="Times New Roman"/>
                <a:cs typeface="Times New Roman"/>
                <a:sym typeface="Times New Roman"/>
              </a:rPr>
              <a:t>Bladder Snails (Physidae). (n.d.). Retrieved May 15, 2017, from http://www.molluscs.at/gastropoda/index.html?%2 Gastropoda%2 Freshwater 2.html</a:t>
            </a:r>
          </a:p>
          <a:p>
            <a:pPr indent="-298450" lvl="0" marL="457200" rtl="0">
              <a:lnSpc>
                <a:spcPct val="115000"/>
              </a:lnSpc>
              <a:spcBef>
                <a:spcPts val="0"/>
              </a:spcBef>
              <a:buClr>
                <a:schemeClr val="dk1"/>
              </a:buClr>
              <a:buSzPct val="100000"/>
              <a:buFont typeface="Times New Roman"/>
              <a:buAutoNum type="arabicPeriod"/>
            </a:pPr>
            <a:r>
              <a:rPr lang="en-US" sz="1100">
                <a:solidFill>
                  <a:srgbClr val="323232"/>
                </a:solidFill>
                <a:latin typeface="Times New Roman"/>
                <a:ea typeface="Times New Roman"/>
                <a:cs typeface="Times New Roman"/>
                <a:sym typeface="Times New Roman"/>
              </a:rPr>
              <a:t>INTERPRETING WATER ANALYSIS TEST RESULTS. (n.d.). Retrieved May 15, 2017, from http://www.alken-murray.com/TESTS01.htm</a:t>
            </a:r>
          </a:p>
          <a:p>
            <a:pPr lvl="0">
              <a:spcBef>
                <a:spcPts val="0"/>
              </a:spcBef>
              <a:buNone/>
            </a:pPr>
            <a:r>
              <a:t/>
            </a:r>
            <a:endParaRPr/>
          </a:p>
        </p:txBody>
      </p:sp>
      <p:sp>
        <p:nvSpPr>
          <p:cNvPr id="108" name="Shape 108"/>
          <p:cNvSpPr txBox="1"/>
          <p:nvPr/>
        </p:nvSpPr>
        <p:spPr>
          <a:xfrm>
            <a:off x="35919700" y="21702225"/>
            <a:ext cx="5184000" cy="1754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References</a:t>
            </a:r>
          </a:p>
        </p:txBody>
      </p:sp>
      <p:sp>
        <p:nvSpPr>
          <p:cNvPr id="109" name="Shape 109"/>
          <p:cNvSpPr txBox="1"/>
          <p:nvPr/>
        </p:nvSpPr>
        <p:spPr>
          <a:xfrm>
            <a:off x="33909500" y="27763675"/>
            <a:ext cx="9012600" cy="13080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Acknowledgements</a:t>
            </a:r>
          </a:p>
        </p:txBody>
      </p:sp>
      <p:sp>
        <p:nvSpPr>
          <p:cNvPr id="110" name="Shape 110"/>
          <p:cNvSpPr txBox="1"/>
          <p:nvPr/>
        </p:nvSpPr>
        <p:spPr>
          <a:xfrm>
            <a:off x="33473900" y="29845500"/>
            <a:ext cx="9882300" cy="2123700"/>
          </a:xfrm>
          <a:prstGeom prst="rect">
            <a:avLst/>
          </a:prstGeom>
          <a:noFill/>
          <a:ln>
            <a:noFill/>
          </a:ln>
        </p:spPr>
        <p:txBody>
          <a:bodyPr anchorCtr="0" anchor="t" bIns="91425" lIns="91425" rIns="91425" tIns="91425">
            <a:noAutofit/>
          </a:bodyPr>
          <a:lstStyle/>
          <a:p>
            <a:pPr lvl="0">
              <a:spcBef>
                <a:spcPts val="0"/>
              </a:spcBef>
              <a:buNone/>
            </a:pPr>
            <a:r>
              <a:rPr lang="en-US" sz="3600">
                <a:latin typeface="Times New Roman"/>
                <a:ea typeface="Times New Roman"/>
                <a:cs typeface="Times New Roman"/>
                <a:sym typeface="Times New Roman"/>
              </a:rPr>
              <a:t>Thank you Mr. Waldman for supervising our experiment.</a:t>
            </a:r>
          </a:p>
          <a:p>
            <a:pPr lvl="0">
              <a:spcBef>
                <a:spcPts val="0"/>
              </a:spcBef>
              <a:buNone/>
            </a:pPr>
            <a:r>
              <a:t/>
            </a:r>
            <a:endParaRPr sz="3600">
              <a:latin typeface="Times New Roman"/>
              <a:ea typeface="Times New Roman"/>
              <a:cs typeface="Times New Roman"/>
              <a:sym typeface="Times New Roman"/>
            </a:endParaRPr>
          </a:p>
        </p:txBody>
      </p:sp>
      <p:sp>
        <p:nvSpPr>
          <p:cNvPr id="111" name="Shape 111"/>
          <p:cNvSpPr txBox="1"/>
          <p:nvPr/>
        </p:nvSpPr>
        <p:spPr>
          <a:xfrm>
            <a:off x="-11791675" y="13476200"/>
            <a:ext cx="9012600" cy="36498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12" name="Shape 112"/>
          <p:cNvSpPr txBox="1"/>
          <p:nvPr/>
        </p:nvSpPr>
        <p:spPr>
          <a:xfrm>
            <a:off x="35835250" y="6627775"/>
            <a:ext cx="5352900" cy="1754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US" sz="8600" u="sng">
                <a:solidFill>
                  <a:schemeClr val="dk1"/>
                </a:solidFill>
                <a:latin typeface="Times New Roman"/>
                <a:ea typeface="Times New Roman"/>
                <a:cs typeface="Times New Roman"/>
                <a:sym typeface="Times New Roman"/>
              </a:rPr>
              <a:t>Discussion</a:t>
            </a:r>
            <a:r>
              <a:rPr lang="en-US" sz="8600">
                <a:solidFill>
                  <a:schemeClr val="dk1"/>
                </a:solidFill>
                <a:latin typeface="Times New Roman"/>
                <a:ea typeface="Times New Roman"/>
                <a:cs typeface="Times New Roman"/>
                <a:sym typeface="Times New Roman"/>
              </a:rPr>
              <a:t> </a:t>
            </a:r>
          </a:p>
          <a:p>
            <a:pPr lvl="0" algn="ctr">
              <a:spcBef>
                <a:spcPts val="0"/>
              </a:spcBef>
              <a:buNone/>
            </a:pPr>
            <a:r>
              <a:t/>
            </a:r>
            <a:endParaRPr sz="86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