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236075" cy="70104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61" d="100"/>
          <a:sy n="61" d="100"/>
        </p:scale>
        <p:origin x="42" y="204"/>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2400" y="0"/>
            <a:ext cx="4002088" cy="350838"/>
          </a:xfrm>
          <a:prstGeom prst="rect">
            <a:avLst/>
          </a:prstGeom>
        </p:spPr>
        <p:txBody>
          <a:bodyPr vert="horz" lIns="91440" tIns="45720" rIns="91440" bIns="45720" rtlCol="0"/>
          <a:lstStyle>
            <a:lvl1pPr algn="r">
              <a:defRPr sz="1200"/>
            </a:lvl1pPr>
          </a:lstStyle>
          <a:p>
            <a:fld id="{29DDBCF8-8053-4F33-8698-CB2A84BFE7C8}" type="datetimeFigureOut">
              <a:rPr lang="en-US" smtClean="0"/>
              <a:t>6/7/2016</a:t>
            </a:fld>
            <a:endParaRPr lang="en-US"/>
          </a:p>
        </p:txBody>
      </p:sp>
      <p:sp>
        <p:nvSpPr>
          <p:cNvPr id="4" name="Slide Image Placeholder 3"/>
          <p:cNvSpPr>
            <a:spLocks noGrp="1" noRot="1" noChangeAspect="1"/>
          </p:cNvSpPr>
          <p:nvPr>
            <p:ph type="sldImg" idx="2"/>
          </p:nvPr>
        </p:nvSpPr>
        <p:spPr>
          <a:xfrm>
            <a:off x="2843213" y="876300"/>
            <a:ext cx="354965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925" y="3373438"/>
            <a:ext cx="7388225" cy="2760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02088"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2400" y="6659563"/>
            <a:ext cx="4002088" cy="350837"/>
          </a:xfrm>
          <a:prstGeom prst="rect">
            <a:avLst/>
          </a:prstGeom>
        </p:spPr>
        <p:txBody>
          <a:bodyPr vert="horz" lIns="91440" tIns="45720" rIns="91440" bIns="45720" rtlCol="0" anchor="b"/>
          <a:lstStyle>
            <a:lvl1pPr algn="r">
              <a:defRPr sz="1200"/>
            </a:lvl1pPr>
          </a:lstStyle>
          <a:p>
            <a:fld id="{1A01CC7C-582A-41A1-BFF7-0A5E06D32901}" type="slidenum">
              <a:rPr lang="en-US" smtClean="0"/>
              <a:t>‹#›</a:t>
            </a:fld>
            <a:endParaRPr lang="en-US"/>
          </a:p>
        </p:txBody>
      </p:sp>
    </p:spTree>
    <p:extLst>
      <p:ext uri="{BB962C8B-B14F-4D97-AF65-F5344CB8AC3E}">
        <p14:creationId xmlns:p14="http://schemas.microsoft.com/office/powerpoint/2010/main" val="87102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01CC7C-582A-41A1-BFF7-0A5E06D32901}" type="slidenum">
              <a:rPr lang="en-US" smtClean="0"/>
              <a:t>1</a:t>
            </a:fld>
            <a:endParaRPr lang="en-US"/>
          </a:p>
        </p:txBody>
      </p:sp>
    </p:spTree>
    <p:extLst>
      <p:ext uri="{BB962C8B-B14F-4D97-AF65-F5344CB8AC3E}">
        <p14:creationId xmlns:p14="http://schemas.microsoft.com/office/powerpoint/2010/main" val="364648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6/7/2016</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5882" y="-165703"/>
            <a:ext cx="23647459" cy="2288874"/>
          </a:xfrm>
          <a:prstGeom prst="rect">
            <a:avLst/>
          </a:prstGeom>
          <a:noFill/>
        </p:spPr>
        <p:txBody>
          <a:bodyPr wrap="square" lIns="72176" tIns="36089" rIns="72176" bIns="36089" rtlCol="0">
            <a:spAutoFit/>
          </a:bodyPr>
          <a:lstStyle/>
          <a:p>
            <a:pPr algn="ctr"/>
            <a:r>
              <a:rPr lang="en-US" sz="7200" dirty="0" smtClean="0"/>
              <a:t>Examining Lichen Biodiversity in Fire Island through DNA Barcoding</a:t>
            </a:r>
            <a:endParaRPr lang="en-US" sz="7200" dirty="0"/>
          </a:p>
        </p:txBody>
      </p:sp>
      <p:sp>
        <p:nvSpPr>
          <p:cNvPr id="5" name="TextBox 4"/>
          <p:cNvSpPr txBox="1"/>
          <p:nvPr/>
        </p:nvSpPr>
        <p:spPr>
          <a:xfrm>
            <a:off x="7713074" y="1928614"/>
            <a:ext cx="16782244" cy="1734876"/>
          </a:xfrm>
          <a:prstGeom prst="rect">
            <a:avLst/>
          </a:prstGeom>
          <a:noFill/>
        </p:spPr>
        <p:txBody>
          <a:bodyPr wrap="square" lIns="72176" tIns="36089" rIns="72176" bIns="36089" rtlCol="0">
            <a:spAutoFit/>
          </a:bodyPr>
          <a:lstStyle/>
          <a:p>
            <a:pPr algn="ctr"/>
            <a:r>
              <a:rPr lang="en-US" sz="3600" i="1" dirty="0" smtClean="0">
                <a:solidFill>
                  <a:prstClr val="black"/>
                </a:solidFill>
              </a:rPr>
              <a:t>Authors: </a:t>
            </a:r>
            <a:r>
              <a:rPr lang="en-US" sz="3600" i="1" dirty="0" err="1" smtClean="0">
                <a:solidFill>
                  <a:prstClr val="black"/>
                </a:solidFill>
              </a:rPr>
              <a:t>Urooba</a:t>
            </a:r>
            <a:r>
              <a:rPr lang="en-US" sz="3600" i="1" dirty="0" smtClean="0">
                <a:solidFill>
                  <a:prstClr val="black"/>
                </a:solidFill>
              </a:rPr>
              <a:t> </a:t>
            </a:r>
            <a:r>
              <a:rPr lang="en-US" sz="3600" i="1" dirty="0" err="1" smtClean="0">
                <a:solidFill>
                  <a:prstClr val="black"/>
                </a:solidFill>
              </a:rPr>
              <a:t>Abid</a:t>
            </a:r>
            <a:r>
              <a:rPr lang="en-US" sz="3600" i="1" dirty="0" smtClean="0">
                <a:solidFill>
                  <a:prstClr val="black"/>
                </a:solidFill>
              </a:rPr>
              <a:t>, Samuel </a:t>
            </a:r>
            <a:r>
              <a:rPr lang="en-US" sz="3600" i="1" dirty="0" err="1" smtClean="0">
                <a:solidFill>
                  <a:prstClr val="black"/>
                </a:solidFill>
              </a:rPr>
              <a:t>Croes</a:t>
            </a:r>
            <a:r>
              <a:rPr lang="en-US" sz="3600" i="1" dirty="0" smtClean="0">
                <a:solidFill>
                  <a:prstClr val="black"/>
                </a:solidFill>
              </a:rPr>
              <a:t>, Danielle Hofmann, and Hamza Malick</a:t>
            </a:r>
          </a:p>
          <a:p>
            <a:pPr algn="ctr"/>
            <a:r>
              <a:rPr lang="en-US" sz="3600" i="1" dirty="0" smtClean="0">
                <a:solidFill>
                  <a:prstClr val="black"/>
                </a:solidFill>
              </a:rPr>
              <a:t>Mentor: Lorie </a:t>
            </a:r>
            <a:r>
              <a:rPr lang="en-US" sz="3600" i="1" dirty="0" err="1" smtClean="0">
                <a:solidFill>
                  <a:prstClr val="black"/>
                </a:solidFill>
              </a:rPr>
              <a:t>Sheinwald</a:t>
            </a:r>
            <a:endParaRPr lang="en-US" sz="3600" i="1" dirty="0" smtClean="0">
              <a:solidFill>
                <a:prstClr val="black"/>
              </a:solidFill>
            </a:endParaRPr>
          </a:p>
          <a:p>
            <a:pPr algn="ctr"/>
            <a:r>
              <a:rPr lang="en-US" sz="3600" i="1" dirty="0" smtClean="0">
                <a:solidFill>
                  <a:prstClr val="black"/>
                </a:solidFill>
              </a:rPr>
              <a:t>Farmingdale High School</a:t>
            </a:r>
            <a:endParaRPr lang="en-US" sz="3600" i="1" dirty="0">
              <a:solidFill>
                <a:prstClr val="black"/>
              </a:solidFill>
            </a:endParaRPr>
          </a:p>
        </p:txBody>
      </p:sp>
      <p:pic>
        <p:nvPicPr>
          <p:cNvPr id="35" name="Shape 243"/>
          <p:cNvPicPr preferRelativeResize="0"/>
          <p:nvPr/>
        </p:nvPicPr>
        <p:blipFill rotWithShape="1">
          <a:blip r:embed="rId3">
            <a:alphaModFix/>
          </a:blip>
          <a:srcRect/>
          <a:stretch/>
        </p:blipFill>
        <p:spPr>
          <a:xfrm>
            <a:off x="27736945" y="952299"/>
            <a:ext cx="3945194" cy="695695"/>
          </a:xfrm>
          <a:prstGeom prst="rect">
            <a:avLst/>
          </a:prstGeom>
          <a:noFill/>
          <a:ln>
            <a:noFill/>
          </a:ln>
        </p:spPr>
      </p:pic>
      <p:sp>
        <p:nvSpPr>
          <p:cNvPr id="37" name="TextBox 36"/>
          <p:cNvSpPr txBox="1"/>
          <p:nvPr/>
        </p:nvSpPr>
        <p:spPr>
          <a:xfrm>
            <a:off x="991606" y="3663490"/>
            <a:ext cx="15346225" cy="18517149"/>
          </a:xfrm>
          <a:prstGeom prst="rect">
            <a:avLst/>
          </a:prstGeom>
          <a:noFill/>
        </p:spPr>
        <p:txBody>
          <a:bodyPr wrap="square" lIns="65306" tIns="32653" rIns="65306" bIns="32653" rtlCol="0">
            <a:spAutoFit/>
          </a:bodyPr>
          <a:lstStyle/>
          <a:p>
            <a:pPr>
              <a:spcAft>
                <a:spcPts val="857"/>
              </a:spcAft>
            </a:pPr>
            <a:r>
              <a:rPr lang="en-US" sz="4800" b="1" dirty="0" smtClean="0"/>
              <a:t>Abstract</a:t>
            </a:r>
          </a:p>
          <a:p>
            <a:pPr>
              <a:spcAft>
                <a:spcPts val="857"/>
              </a:spcAft>
            </a:pPr>
            <a:r>
              <a:rPr lang="en-US" sz="2400" dirty="0" smtClean="0"/>
              <a:t>Lichen </a:t>
            </a:r>
            <a:r>
              <a:rPr lang="en-US" sz="2400" dirty="0"/>
              <a:t>are the symbiotic combination of a fungus and </a:t>
            </a:r>
            <a:r>
              <a:rPr lang="en-US" sz="2400" dirty="0" smtClean="0"/>
              <a:t>a photosynthetic </a:t>
            </a:r>
            <a:r>
              <a:rPr lang="en-US" sz="2400" dirty="0" smtClean="0"/>
              <a:t>organism. Because of this, they are </a:t>
            </a:r>
            <a:r>
              <a:rPr lang="en-US" sz="2400" dirty="0" smtClean="0"/>
              <a:t>difficult </a:t>
            </a:r>
            <a:r>
              <a:rPr lang="en-US" sz="2400" dirty="0"/>
              <a:t>to classify. Due to their remarkable ability </a:t>
            </a:r>
            <a:r>
              <a:rPr lang="en-US" sz="2400" dirty="0" smtClean="0"/>
              <a:t>to survive </a:t>
            </a:r>
            <a:r>
              <a:rPr lang="en-US" sz="2400" dirty="0"/>
              <a:t>in wide ranging environments, lichen are found in almost all terrestrial locations. For </a:t>
            </a:r>
            <a:r>
              <a:rPr lang="en-US" sz="2400" dirty="0" smtClean="0"/>
              <a:t>our project</a:t>
            </a:r>
            <a:r>
              <a:rPr lang="en-US" sz="2400" dirty="0"/>
              <a:t>, we </a:t>
            </a:r>
            <a:r>
              <a:rPr lang="en-US" sz="2400" dirty="0" smtClean="0"/>
              <a:t>collected </a:t>
            </a:r>
            <a:r>
              <a:rPr lang="en-US" sz="2400" dirty="0"/>
              <a:t>and </a:t>
            </a:r>
            <a:r>
              <a:rPr lang="en-US" sz="2400" dirty="0" smtClean="0"/>
              <a:t>classified </a:t>
            </a:r>
            <a:r>
              <a:rPr lang="en-US" sz="2400" dirty="0"/>
              <a:t>lichen from Fire Island. Fire Island is unique for </a:t>
            </a:r>
            <a:r>
              <a:rPr lang="en-US" sz="2400" dirty="0" smtClean="0"/>
              <a:t>many reasons</a:t>
            </a:r>
            <a:r>
              <a:rPr lang="en-US" sz="2400" dirty="0"/>
              <a:t>. Its seashore is 26 miles, and consists </a:t>
            </a:r>
            <a:r>
              <a:rPr lang="en-US" sz="2400" dirty="0" smtClean="0"/>
              <a:t>of beaches, a </a:t>
            </a:r>
            <a:r>
              <a:rPr lang="en-US" sz="2400" dirty="0"/>
              <a:t>maritime forest, and wetland habitats. </a:t>
            </a:r>
            <a:r>
              <a:rPr lang="en-US" sz="2400" dirty="0" smtClean="0"/>
              <a:t>We predicted</a:t>
            </a:r>
            <a:r>
              <a:rPr lang="en-US" sz="2400" dirty="0"/>
              <a:t>, that due to Fire Island’s distinctive habitat, the lichen found on the Island would </a:t>
            </a:r>
            <a:r>
              <a:rPr lang="en-US" sz="2400" dirty="0" smtClean="0"/>
              <a:t>be genetically different from </a:t>
            </a:r>
            <a:r>
              <a:rPr lang="en-US" sz="2400" dirty="0" smtClean="0"/>
              <a:t>other known </a:t>
            </a:r>
            <a:r>
              <a:rPr lang="en-US" sz="2400" dirty="0" smtClean="0"/>
              <a:t>species. However, the DNA results from the gel electrophoresis were inconclusive. </a:t>
            </a:r>
            <a:r>
              <a:rPr lang="en-US" sz="2400" dirty="0"/>
              <a:t>Nevertheless, </a:t>
            </a:r>
            <a:r>
              <a:rPr lang="en-US" sz="2400" dirty="0" smtClean="0"/>
              <a:t>we continued </a:t>
            </a:r>
            <a:r>
              <a:rPr lang="en-US" sz="2400" dirty="0"/>
              <a:t>our </a:t>
            </a:r>
            <a:r>
              <a:rPr lang="en-US" sz="2400" dirty="0" smtClean="0"/>
              <a:t>analysis </a:t>
            </a:r>
            <a:r>
              <a:rPr lang="en-US" sz="2400" dirty="0"/>
              <a:t>by classifying the collected lichen based on the physical characteristics </a:t>
            </a:r>
            <a:r>
              <a:rPr lang="en-US" sz="2400" dirty="0" smtClean="0"/>
              <a:t>of the </a:t>
            </a:r>
            <a:r>
              <a:rPr lang="en-US" sz="2400" dirty="0"/>
              <a:t>samples. In conclusion, we classified five species within the samples, including, </a:t>
            </a:r>
            <a:r>
              <a:rPr lang="en-US" sz="2400" i="1" dirty="0" err="1" smtClean="0"/>
              <a:t>Cladonia</a:t>
            </a:r>
            <a:r>
              <a:rPr lang="en-US" sz="2400" i="1" dirty="0" smtClean="0"/>
              <a:t> </a:t>
            </a:r>
            <a:r>
              <a:rPr lang="en-US" sz="2400" i="1" dirty="0" err="1" smtClean="0"/>
              <a:t>robbinsii</a:t>
            </a:r>
            <a:r>
              <a:rPr lang="en-US" sz="2400" i="1" dirty="0"/>
              <a:t>, </a:t>
            </a:r>
            <a:r>
              <a:rPr lang="en-US" sz="2400" i="1" dirty="0" err="1"/>
              <a:t>Platismatia</a:t>
            </a:r>
            <a:r>
              <a:rPr lang="en-US" sz="2400" i="1" dirty="0"/>
              <a:t> </a:t>
            </a:r>
            <a:r>
              <a:rPr lang="en-US" sz="2400" i="1" dirty="0" err="1"/>
              <a:t>glauca</a:t>
            </a:r>
            <a:r>
              <a:rPr lang="en-US" sz="2400" i="1" dirty="0"/>
              <a:t>, </a:t>
            </a:r>
            <a:r>
              <a:rPr lang="en-US" sz="2400" i="1" dirty="0" err="1"/>
              <a:t>Cladonia</a:t>
            </a:r>
            <a:r>
              <a:rPr lang="en-US" sz="2400" i="1" dirty="0"/>
              <a:t> </a:t>
            </a:r>
            <a:r>
              <a:rPr lang="en-US" sz="2400" i="1" dirty="0" err="1"/>
              <a:t>coniocreae</a:t>
            </a:r>
            <a:r>
              <a:rPr lang="en-US" sz="2400" i="1" dirty="0"/>
              <a:t>, </a:t>
            </a:r>
            <a:r>
              <a:rPr lang="en-US" sz="2400" i="1" dirty="0" err="1"/>
              <a:t>Lepraria</a:t>
            </a:r>
            <a:r>
              <a:rPr lang="en-US" sz="2400" i="1" dirty="0"/>
              <a:t> </a:t>
            </a:r>
            <a:r>
              <a:rPr lang="en-US" sz="2400" i="1" dirty="0" err="1"/>
              <a:t>lobificans</a:t>
            </a:r>
            <a:r>
              <a:rPr lang="en-US" sz="2400" i="1" dirty="0"/>
              <a:t>, and </a:t>
            </a:r>
            <a:r>
              <a:rPr lang="en-US" sz="2400" i="1" dirty="0" err="1"/>
              <a:t>Cladonia</a:t>
            </a:r>
            <a:r>
              <a:rPr lang="en-US" sz="2400" i="1" dirty="0"/>
              <a:t> </a:t>
            </a:r>
            <a:r>
              <a:rPr lang="en-US" sz="2400" i="1" dirty="0" err="1"/>
              <a:t>digitata</a:t>
            </a:r>
            <a:r>
              <a:rPr lang="en-US" sz="2400" i="1" dirty="0" smtClean="0"/>
              <a:t>.</a:t>
            </a:r>
            <a:endParaRPr lang="en-US" sz="4800" b="1" dirty="0"/>
          </a:p>
          <a:p>
            <a:pPr>
              <a:spcAft>
                <a:spcPts val="429"/>
              </a:spcAft>
            </a:pPr>
            <a:r>
              <a:rPr lang="en-US" sz="4800" b="1" dirty="0" smtClean="0"/>
              <a:t>I</a:t>
            </a:r>
            <a:r>
              <a:rPr lang="en-US" sz="4800" b="1" dirty="0" smtClean="0"/>
              <a:t>ntroduction</a:t>
            </a:r>
            <a:endParaRPr lang="en-US" sz="4800" b="1" dirty="0" smtClean="0"/>
          </a:p>
          <a:p>
            <a:pPr>
              <a:spcAft>
                <a:spcPts val="429"/>
              </a:spcAft>
            </a:pPr>
            <a:r>
              <a:rPr lang="en-US" sz="2400" dirty="0" smtClean="0"/>
              <a:t>Lichen </a:t>
            </a:r>
            <a:r>
              <a:rPr lang="en-US" sz="2400" dirty="0" smtClean="0"/>
              <a:t>are not a single entity, but rather, a composite of a fungus and a photosynthetic organism. Lichen fungi can partner with green algae or cyanobacteria and this special relationship is referred to as symbiosis. Factors that need to be taken into account when identifying lichen include genetic information, morphological traits such as color and shape, reproduction patterns, and growth </a:t>
            </a:r>
            <a:r>
              <a:rPr lang="en-US" sz="2400" dirty="0" smtClean="0"/>
              <a:t>forms. These </a:t>
            </a:r>
            <a:r>
              <a:rPr lang="en-US" sz="2400" dirty="0" smtClean="0"/>
              <a:t>growth forms characterize the appearance of the lichen such as whether they are branched or flat as well how tightly clustered they are. Fire Island is home to extensive, and often times rare and diverse </a:t>
            </a:r>
            <a:r>
              <a:rPr lang="en-US" sz="2400" dirty="0" smtClean="0"/>
              <a:t>communities. The maritime deciduous </a:t>
            </a:r>
            <a:r>
              <a:rPr lang="en-US" sz="2400" dirty="0" smtClean="0"/>
              <a:t>forest </a:t>
            </a:r>
            <a:r>
              <a:rPr lang="en-US" sz="2400" dirty="0" smtClean="0"/>
              <a:t>are rare natural communities found </a:t>
            </a:r>
            <a:r>
              <a:rPr lang="en-US" sz="2400" dirty="0" smtClean="0"/>
              <a:t>in North America. Lichen are a prevalent species found in the maritime forest. </a:t>
            </a:r>
            <a:r>
              <a:rPr lang="en-US" sz="2400" dirty="0" smtClean="0"/>
              <a:t>Lichen, </a:t>
            </a:r>
            <a:r>
              <a:rPr lang="en-US" sz="2400" dirty="0" smtClean="0"/>
              <a:t>because </a:t>
            </a:r>
            <a:r>
              <a:rPr lang="en-US" sz="2400" dirty="0" smtClean="0"/>
              <a:t>of their relatively great surface area, may function in mineral-ion sorting and uptake of ocean-derived salts. Therefore, we inquired on whether there would be undiscovered species of lichen in Fire </a:t>
            </a:r>
            <a:r>
              <a:rPr lang="en-US" sz="2400" dirty="0" smtClean="0"/>
              <a:t>Island, </a:t>
            </a:r>
            <a:r>
              <a:rPr lang="en-US" sz="2400" dirty="0" smtClean="0"/>
              <a:t>because of how </a:t>
            </a:r>
            <a:r>
              <a:rPr lang="en-US" sz="2400" dirty="0" smtClean="0"/>
              <a:t>unique</a:t>
            </a:r>
            <a:r>
              <a:rPr lang="en-US" sz="2400" dirty="0" smtClean="0"/>
              <a:t> </a:t>
            </a:r>
            <a:r>
              <a:rPr lang="en-US" sz="2400" dirty="0" smtClean="0"/>
              <a:t>the environment is. Our group hypothesized that </a:t>
            </a:r>
            <a:r>
              <a:rPr lang="en-US" sz="2400" dirty="0" smtClean="0"/>
              <a:t>because</a:t>
            </a:r>
            <a:r>
              <a:rPr lang="en-US" sz="2400" dirty="0" smtClean="0"/>
              <a:t> </a:t>
            </a:r>
            <a:r>
              <a:rPr lang="en-US" sz="2400" dirty="0" smtClean="0"/>
              <a:t>Fire Island </a:t>
            </a:r>
            <a:r>
              <a:rPr lang="en-US" sz="2400" dirty="0" smtClean="0"/>
              <a:t>i</a:t>
            </a:r>
            <a:r>
              <a:rPr lang="en-US" sz="2400" dirty="0" smtClean="0"/>
              <a:t>s </a:t>
            </a:r>
            <a:r>
              <a:rPr lang="en-US" sz="2400" dirty="0" smtClean="0"/>
              <a:t>a unique environment, </a:t>
            </a:r>
            <a:r>
              <a:rPr lang="en-US" sz="2400" dirty="0" smtClean="0"/>
              <a:t>new </a:t>
            </a:r>
            <a:r>
              <a:rPr lang="en-US" sz="2400" dirty="0" smtClean="0"/>
              <a:t>species of lichen </a:t>
            </a:r>
            <a:r>
              <a:rPr lang="en-US" sz="2400" dirty="0" smtClean="0"/>
              <a:t>would be collected.</a:t>
            </a:r>
            <a:endParaRPr lang="en-US" sz="2400" dirty="0" smtClean="0"/>
          </a:p>
          <a:p>
            <a:pPr>
              <a:spcAft>
                <a:spcPts val="429"/>
              </a:spcAft>
            </a:pPr>
            <a:r>
              <a:rPr lang="en-US" sz="4800" b="1" dirty="0" smtClean="0"/>
              <a:t>Materials </a:t>
            </a:r>
            <a:r>
              <a:rPr lang="en-US" sz="4800" b="1" dirty="0" smtClean="0"/>
              <a:t>&amp; Methods </a:t>
            </a:r>
          </a:p>
          <a:p>
            <a:pPr>
              <a:spcAft>
                <a:spcPts val="429"/>
              </a:spcAft>
            </a:pPr>
            <a:r>
              <a:rPr lang="en-US" sz="2400" dirty="0"/>
              <a:t>To collect the samples we measured out transects of 10 meters by 5 meters in the </a:t>
            </a:r>
            <a:r>
              <a:rPr lang="en-US" sz="2400" dirty="0" smtClean="0"/>
              <a:t>maritime forest </a:t>
            </a:r>
            <a:r>
              <a:rPr lang="en-US" sz="2400" dirty="0"/>
              <a:t>in Fire Island. Before each collection we documented the location, time, length and width </a:t>
            </a:r>
            <a:r>
              <a:rPr lang="en-US" sz="2400" dirty="0" smtClean="0"/>
              <a:t>of the </a:t>
            </a:r>
            <a:r>
              <a:rPr lang="en-US" sz="2400" dirty="0"/>
              <a:t>sample, the longitude and latitude, altitude and any morphological features. Then, to identify the lichen, the field guide, </a:t>
            </a:r>
            <a:r>
              <a:rPr lang="en-US" sz="2400" b="1" i="1" dirty="0"/>
              <a:t>Lichens of North </a:t>
            </a:r>
            <a:r>
              <a:rPr lang="en-US" sz="2400" b="1" i="1" dirty="0" smtClean="0"/>
              <a:t>America </a:t>
            </a:r>
            <a:r>
              <a:rPr lang="en-US" sz="2400" dirty="0" smtClean="0"/>
              <a:t>(</a:t>
            </a:r>
            <a:r>
              <a:rPr lang="en-US" sz="2400" dirty="0" err="1" smtClean="0"/>
              <a:t>Brodo</a:t>
            </a:r>
            <a:r>
              <a:rPr lang="en-US" sz="2400" dirty="0" smtClean="0"/>
              <a:t>)</a:t>
            </a:r>
            <a:r>
              <a:rPr lang="en-US" sz="2400" dirty="0" smtClean="0"/>
              <a:t> </a:t>
            </a:r>
            <a:r>
              <a:rPr lang="en-US" sz="2400" dirty="0" smtClean="0"/>
              <a:t>was used to classify the samples collected. We then continued our procedure and performed the DNA </a:t>
            </a:r>
            <a:r>
              <a:rPr lang="en-US" sz="2400" dirty="0"/>
              <a:t>extraction. We first added </a:t>
            </a:r>
            <a:r>
              <a:rPr lang="en-US" sz="2400" dirty="0" err="1"/>
              <a:t>lysis</a:t>
            </a:r>
            <a:r>
              <a:rPr lang="en-US" sz="2400" dirty="0"/>
              <a:t> to each tube to burst the cell and </a:t>
            </a:r>
            <a:r>
              <a:rPr lang="en-US" sz="2400" dirty="0" smtClean="0"/>
              <a:t>nuclear membranes. </a:t>
            </a:r>
            <a:r>
              <a:rPr lang="en-US" sz="2400" dirty="0"/>
              <a:t>Next, we placed the tubes in water at </a:t>
            </a:r>
            <a:r>
              <a:rPr lang="en-US" sz="2400" dirty="0" smtClean="0"/>
              <a:t>57 degrees </a:t>
            </a:r>
            <a:r>
              <a:rPr lang="en-US" sz="2400" dirty="0"/>
              <a:t>Celsius and incubated them for ten minutes. Each tube then was placed in a centrifuge for </a:t>
            </a:r>
            <a:r>
              <a:rPr lang="en-US" sz="2400" dirty="0" smtClean="0"/>
              <a:t>30 seconds</a:t>
            </a:r>
            <a:r>
              <a:rPr lang="en-US" sz="2400" dirty="0"/>
              <a:t>. This allowed lysed material to gather into a pellet at the bottom of each tube, which </a:t>
            </a:r>
            <a:r>
              <a:rPr lang="en-US" sz="2400" dirty="0" smtClean="0"/>
              <a:t>was then </a:t>
            </a:r>
            <a:r>
              <a:rPr lang="en-US" sz="2400" dirty="0"/>
              <a:t>transferred into the new 1.5 mL tubes. Next we placed the PCR reagents, ITS and </a:t>
            </a:r>
            <a:r>
              <a:rPr lang="en-US" sz="2400" dirty="0" smtClean="0"/>
              <a:t>RBCL primers</a:t>
            </a:r>
            <a:r>
              <a:rPr lang="en-US" sz="2400" dirty="0"/>
              <a:t>, which mark for the fungal and algal </a:t>
            </a:r>
            <a:r>
              <a:rPr lang="en-US" sz="2400" dirty="0" err="1"/>
              <a:t>symbionts</a:t>
            </a:r>
            <a:r>
              <a:rPr lang="en-US" sz="2400" dirty="0"/>
              <a:t>, into our samples to isolate the specific </a:t>
            </a:r>
            <a:r>
              <a:rPr lang="en-US" sz="2400" dirty="0" smtClean="0"/>
              <a:t>DNA segments </a:t>
            </a:r>
            <a:r>
              <a:rPr lang="en-US" sz="2400" dirty="0"/>
              <a:t>necessary for electrophoresis. After incubation we placed the DNA samples in the </a:t>
            </a:r>
            <a:r>
              <a:rPr lang="en-US" sz="2400" dirty="0" smtClean="0"/>
              <a:t>PCR machine</a:t>
            </a:r>
            <a:r>
              <a:rPr lang="en-US" sz="2400" dirty="0"/>
              <a:t>, which amplified the DNA in our sample. Then, the PCR products were analyzed via </a:t>
            </a:r>
            <a:r>
              <a:rPr lang="en-US" sz="2400" dirty="0" smtClean="0"/>
              <a:t>gel electrophoresis. </a:t>
            </a:r>
            <a:r>
              <a:rPr lang="en-US" sz="2400" dirty="0"/>
              <a:t>Then, a micropipette was used to transfer 5 µL of each </a:t>
            </a:r>
            <a:r>
              <a:rPr lang="en-US" sz="2400" dirty="0" smtClean="0"/>
              <a:t>PCR product </a:t>
            </a:r>
            <a:r>
              <a:rPr lang="en-US" sz="2400" dirty="0"/>
              <a:t>along with 2 µL of SYBR Green DNA stain</a:t>
            </a:r>
            <a:r>
              <a:rPr lang="en-US" sz="2400" dirty="0" smtClean="0"/>
              <a:t>.. </a:t>
            </a:r>
            <a:r>
              <a:rPr lang="en-US" sz="2400" dirty="0"/>
              <a:t>The remaining PCR product </a:t>
            </a:r>
            <a:r>
              <a:rPr lang="en-US" sz="2400" dirty="0" smtClean="0"/>
              <a:t>was stored </a:t>
            </a:r>
            <a:r>
              <a:rPr lang="en-US" sz="2400" dirty="0"/>
              <a:t>on ice. The gel was then run for 30 minutes </a:t>
            </a:r>
            <a:endParaRPr lang="en-US" sz="4800" b="1" dirty="0" smtClean="0"/>
          </a:p>
          <a:p>
            <a:pPr>
              <a:spcAft>
                <a:spcPts val="429"/>
              </a:spcAft>
            </a:pPr>
            <a:r>
              <a:rPr lang="en-US" sz="4800" b="1" dirty="0" smtClean="0"/>
              <a:t>Results</a:t>
            </a:r>
            <a:endParaRPr lang="en-US" sz="4800" b="1" dirty="0" smtClean="0"/>
          </a:p>
          <a:p>
            <a:pPr>
              <a:spcAft>
                <a:spcPts val="429"/>
              </a:spcAft>
            </a:pPr>
            <a:r>
              <a:rPr lang="en-US" sz="2400" dirty="0"/>
              <a:t>There were no DNA bands that appeared on the gel </a:t>
            </a:r>
            <a:r>
              <a:rPr lang="en-US" sz="2400" dirty="0" smtClean="0"/>
              <a:t>electrophoresis (Figure 1). </a:t>
            </a:r>
            <a:r>
              <a:rPr lang="en-US" sz="2400" dirty="0"/>
              <a:t>Therefore, we had </a:t>
            </a:r>
            <a:r>
              <a:rPr lang="en-US" sz="2400" dirty="0" smtClean="0"/>
              <a:t>to resort </a:t>
            </a:r>
            <a:r>
              <a:rPr lang="en-US" sz="2400" dirty="0"/>
              <a:t>to strict morphological data to determine the species of the lichen. Through lichen </a:t>
            </a:r>
            <a:r>
              <a:rPr lang="en-US" sz="2400" dirty="0" smtClean="0"/>
              <a:t>field guides</a:t>
            </a:r>
            <a:r>
              <a:rPr lang="en-US" sz="2400" dirty="0"/>
              <a:t>, the species were identified as </a:t>
            </a:r>
            <a:r>
              <a:rPr lang="en-US" sz="2400" i="1" dirty="0" err="1"/>
              <a:t>Cladonia</a:t>
            </a:r>
            <a:r>
              <a:rPr lang="en-US" sz="2400" i="1" dirty="0"/>
              <a:t> </a:t>
            </a:r>
            <a:r>
              <a:rPr lang="en-US" sz="2400" i="1" dirty="0" err="1"/>
              <a:t>robbinsii</a:t>
            </a:r>
            <a:r>
              <a:rPr lang="en-US" sz="2400" i="1" dirty="0"/>
              <a:t>, </a:t>
            </a:r>
            <a:r>
              <a:rPr lang="en-US" sz="2400" i="1" dirty="0" err="1"/>
              <a:t>Platismatia</a:t>
            </a:r>
            <a:r>
              <a:rPr lang="en-US" sz="2400" i="1" dirty="0"/>
              <a:t> </a:t>
            </a:r>
            <a:r>
              <a:rPr lang="en-US" sz="2400" i="1" dirty="0" err="1"/>
              <a:t>glauca</a:t>
            </a:r>
            <a:r>
              <a:rPr lang="en-US" sz="2400" i="1" dirty="0"/>
              <a:t>, </a:t>
            </a:r>
            <a:r>
              <a:rPr lang="en-US" sz="2400" i="1" dirty="0" err="1"/>
              <a:t>Cladonia</a:t>
            </a:r>
            <a:r>
              <a:rPr lang="en-US" sz="2400" i="1" dirty="0"/>
              <a:t> </a:t>
            </a:r>
            <a:r>
              <a:rPr lang="en-US" sz="2400" i="1" dirty="0" err="1" smtClean="0"/>
              <a:t>coniocreae</a:t>
            </a:r>
            <a:r>
              <a:rPr lang="en-US" sz="2400" i="1" dirty="0" smtClean="0"/>
              <a:t>, </a:t>
            </a:r>
            <a:r>
              <a:rPr lang="en-US" sz="2400" i="1" dirty="0" err="1" smtClean="0"/>
              <a:t>Leparia</a:t>
            </a:r>
            <a:r>
              <a:rPr lang="en-US" sz="2400" i="1" dirty="0" smtClean="0"/>
              <a:t> </a:t>
            </a:r>
            <a:r>
              <a:rPr lang="en-US" sz="2400" i="1" dirty="0" err="1"/>
              <a:t>lobificans</a:t>
            </a:r>
            <a:r>
              <a:rPr lang="en-US" sz="2400" i="1" dirty="0"/>
              <a:t>, and </a:t>
            </a:r>
            <a:r>
              <a:rPr lang="en-US" sz="2400" i="1" dirty="0" err="1"/>
              <a:t>Cladonia</a:t>
            </a:r>
            <a:r>
              <a:rPr lang="en-US" sz="2400" i="1" dirty="0"/>
              <a:t> </a:t>
            </a:r>
            <a:r>
              <a:rPr lang="en-US" sz="2400" i="1" dirty="0" err="1" smtClean="0"/>
              <a:t>digitata</a:t>
            </a:r>
            <a:r>
              <a:rPr lang="en-US" sz="2400" i="1" dirty="0" smtClean="0"/>
              <a:t> </a:t>
            </a:r>
            <a:r>
              <a:rPr lang="en-US" sz="2400" dirty="0" smtClean="0"/>
              <a:t>(Table 1). </a:t>
            </a:r>
            <a:endParaRPr lang="en-US" sz="2400" dirty="0" smtClean="0"/>
          </a:p>
          <a:p>
            <a:endParaRPr lang="en-US" sz="3900" dirty="0"/>
          </a:p>
          <a:p>
            <a:endParaRPr lang="en-US" sz="3900" dirty="0" smtClean="0"/>
          </a:p>
          <a:p>
            <a:endParaRPr lang="en-US" sz="3900" dirty="0"/>
          </a:p>
          <a:p>
            <a:endParaRPr lang="en-US" sz="3900" dirty="0"/>
          </a:p>
        </p:txBody>
      </p:sp>
      <p:sp>
        <p:nvSpPr>
          <p:cNvPr id="38" name="TextBox 37"/>
          <p:cNvSpPr txBox="1"/>
          <p:nvPr/>
        </p:nvSpPr>
        <p:spPr>
          <a:xfrm>
            <a:off x="16595769" y="5354706"/>
            <a:ext cx="14774731" cy="15783067"/>
          </a:xfrm>
          <a:prstGeom prst="rect">
            <a:avLst/>
          </a:prstGeom>
          <a:noFill/>
        </p:spPr>
        <p:txBody>
          <a:bodyPr wrap="square" lIns="65306" tIns="32653" rIns="65306" bIns="32653" rtlCol="0">
            <a:spAutoFit/>
          </a:bodyPr>
          <a:lstStyle/>
          <a:p>
            <a:pPr>
              <a:spcAft>
                <a:spcPts val="429"/>
              </a:spcAft>
            </a:pPr>
            <a:endParaRPr lang="en-US" dirty="0" smtClean="0"/>
          </a:p>
          <a:p>
            <a:pPr>
              <a:spcAft>
                <a:spcPts val="429"/>
              </a:spcAft>
            </a:pPr>
            <a:endParaRPr lang="en-US" dirty="0"/>
          </a:p>
          <a:p>
            <a:pPr>
              <a:spcAft>
                <a:spcPts val="429"/>
              </a:spcAft>
            </a:pPr>
            <a:endParaRPr lang="en-US" dirty="0"/>
          </a:p>
          <a:p>
            <a:pPr>
              <a:spcAft>
                <a:spcPts val="429"/>
              </a:spcAft>
            </a:pPr>
            <a:endParaRPr lang="en-US" dirty="0" smtClean="0"/>
          </a:p>
          <a:p>
            <a:pPr>
              <a:spcAft>
                <a:spcPts val="429"/>
              </a:spcAft>
            </a:pPr>
            <a:r>
              <a:rPr lang="en-US" sz="4800" b="1" dirty="0" smtClean="0"/>
              <a:t>Discussion </a:t>
            </a:r>
            <a:endParaRPr lang="en-US" sz="4800" b="1" dirty="0" smtClean="0"/>
          </a:p>
          <a:p>
            <a:pPr>
              <a:spcAft>
                <a:spcPts val="429"/>
              </a:spcAft>
            </a:pPr>
            <a:r>
              <a:rPr lang="en-US" sz="2400" dirty="0"/>
              <a:t>Our results do not support our hypothesis that the unique environment of Fire Island </a:t>
            </a:r>
            <a:r>
              <a:rPr lang="en-US" sz="2400" dirty="0" smtClean="0"/>
              <a:t>would harbor </a:t>
            </a:r>
            <a:r>
              <a:rPr lang="en-US" sz="2400" dirty="0"/>
              <a:t>genetically distinctive lichen. The lichen were identified as either</a:t>
            </a:r>
            <a:r>
              <a:rPr lang="en-US" sz="2400" i="1" dirty="0"/>
              <a:t> </a:t>
            </a:r>
            <a:r>
              <a:rPr lang="en-US" sz="2400" i="1" dirty="0" err="1"/>
              <a:t>Cladonia</a:t>
            </a:r>
            <a:r>
              <a:rPr lang="en-US" sz="2400" i="1" dirty="0"/>
              <a:t> </a:t>
            </a:r>
            <a:r>
              <a:rPr lang="en-US" sz="2400" i="1" dirty="0" err="1" smtClean="0"/>
              <a:t>robbinsii</a:t>
            </a:r>
            <a:r>
              <a:rPr lang="en-US" sz="2400" i="1" dirty="0" smtClean="0"/>
              <a:t>, </a:t>
            </a:r>
            <a:r>
              <a:rPr lang="en-US" sz="2400" i="1" dirty="0" err="1" smtClean="0"/>
              <a:t>Platismatia</a:t>
            </a:r>
            <a:r>
              <a:rPr lang="en-US" sz="2400" i="1" dirty="0" smtClean="0"/>
              <a:t> </a:t>
            </a:r>
            <a:r>
              <a:rPr lang="en-US" sz="2400" i="1" dirty="0" err="1"/>
              <a:t>glauca</a:t>
            </a:r>
            <a:r>
              <a:rPr lang="en-US" sz="2400" i="1" dirty="0"/>
              <a:t>, </a:t>
            </a:r>
            <a:r>
              <a:rPr lang="en-US" sz="2400" i="1" dirty="0" err="1"/>
              <a:t>Cladonia</a:t>
            </a:r>
            <a:r>
              <a:rPr lang="en-US" sz="2400" i="1" dirty="0"/>
              <a:t> </a:t>
            </a:r>
            <a:r>
              <a:rPr lang="en-US" sz="2400" i="1" dirty="0" err="1"/>
              <a:t>coniocreae</a:t>
            </a:r>
            <a:r>
              <a:rPr lang="en-US" sz="2400" i="1" dirty="0"/>
              <a:t>, </a:t>
            </a:r>
            <a:r>
              <a:rPr lang="en-US" sz="2400" i="1" dirty="0" err="1"/>
              <a:t>Lepraria</a:t>
            </a:r>
            <a:r>
              <a:rPr lang="en-US" sz="2400" i="1" dirty="0"/>
              <a:t> </a:t>
            </a:r>
            <a:r>
              <a:rPr lang="en-US" sz="2400" i="1" dirty="0" err="1"/>
              <a:t>lobificans</a:t>
            </a:r>
            <a:r>
              <a:rPr lang="en-US" sz="2400" i="1" dirty="0"/>
              <a:t> or </a:t>
            </a:r>
            <a:r>
              <a:rPr lang="en-US" sz="2400" i="1" dirty="0" err="1"/>
              <a:t>Cladonia</a:t>
            </a:r>
            <a:r>
              <a:rPr lang="en-US" sz="2400" i="1" dirty="0"/>
              <a:t> </a:t>
            </a:r>
            <a:r>
              <a:rPr lang="en-US" sz="2400" i="1" dirty="0" err="1"/>
              <a:t>digitata</a:t>
            </a:r>
            <a:r>
              <a:rPr lang="en-US" sz="2400" dirty="0"/>
              <a:t>, no new </a:t>
            </a:r>
            <a:r>
              <a:rPr lang="en-US" sz="2400" dirty="0" smtClean="0"/>
              <a:t>species of </a:t>
            </a:r>
            <a:r>
              <a:rPr lang="en-US" sz="2400" dirty="0"/>
              <a:t>lichen were identified. Lichen are known to retreat into a dormant state when surrounded by </a:t>
            </a:r>
            <a:r>
              <a:rPr lang="en-US" sz="2400" dirty="0" smtClean="0"/>
              <a:t>harsh conditions</a:t>
            </a:r>
            <a:r>
              <a:rPr lang="en-US" sz="2400" dirty="0"/>
              <a:t>. Their adaptable characteristics prevent them from experiencing any </a:t>
            </a:r>
            <a:r>
              <a:rPr lang="en-US" sz="2400" dirty="0" smtClean="0"/>
              <a:t>surmountable genetic </a:t>
            </a:r>
            <a:r>
              <a:rPr lang="en-US" sz="2400" dirty="0"/>
              <a:t>changes, in the case of Fire </a:t>
            </a:r>
            <a:r>
              <a:rPr lang="en-US" sz="2400" dirty="0" smtClean="0"/>
              <a:t>Island</a:t>
            </a:r>
            <a:r>
              <a:rPr lang="en-US" sz="2400" dirty="0" smtClean="0"/>
              <a:t>.</a:t>
            </a:r>
            <a:endParaRPr lang="en-US" sz="2400" dirty="0"/>
          </a:p>
          <a:p>
            <a:pPr>
              <a:spcAft>
                <a:spcPts val="429"/>
              </a:spcAft>
            </a:pPr>
            <a:r>
              <a:rPr lang="en-US" sz="2400" dirty="0" smtClean="0"/>
              <a:t> </a:t>
            </a:r>
            <a:r>
              <a:rPr lang="en-US" sz="2400" dirty="0" smtClean="0"/>
              <a:t>We </a:t>
            </a:r>
            <a:r>
              <a:rPr lang="en-US" sz="2400" dirty="0"/>
              <a:t>predict that the reason we did not observe any DNA in our gel, is because we had </a:t>
            </a:r>
            <a:r>
              <a:rPr lang="en-US" sz="2400" dirty="0" smtClean="0"/>
              <a:t>stored our </a:t>
            </a:r>
            <a:r>
              <a:rPr lang="en-US" sz="2400" dirty="0"/>
              <a:t>sampled in a freezer for months before performing the extraction. This prolonged storage </a:t>
            </a:r>
            <a:r>
              <a:rPr lang="en-US" sz="2400" dirty="0" smtClean="0"/>
              <a:t>could have </a:t>
            </a:r>
            <a:r>
              <a:rPr lang="en-US" sz="2400" dirty="0"/>
              <a:t>affected our results. Another step that may have contributed to our inconclusive results </a:t>
            </a:r>
            <a:r>
              <a:rPr lang="en-US" sz="2400" dirty="0" smtClean="0"/>
              <a:t>was human </a:t>
            </a:r>
            <a:r>
              <a:rPr lang="en-US" sz="2400" dirty="0"/>
              <a:t>error throughout the DNA extraction. When working with DNA it is important to perform </a:t>
            </a:r>
            <a:r>
              <a:rPr lang="en-US" sz="2400" dirty="0" smtClean="0"/>
              <a:t>all the </a:t>
            </a:r>
            <a:r>
              <a:rPr lang="en-US" sz="2400" dirty="0"/>
              <a:t>steps accurately in order to results. It is possible that mistakes in the lab affected our outcome.  </a:t>
            </a:r>
            <a:r>
              <a:rPr lang="en-US" sz="2400" dirty="0" smtClean="0"/>
              <a:t>If we </a:t>
            </a:r>
            <a:r>
              <a:rPr lang="en-US" sz="2400" dirty="0"/>
              <a:t>were to repeat this experiment in the future we would be more careful about storing </a:t>
            </a:r>
            <a:r>
              <a:rPr lang="en-US" sz="2400" dirty="0" smtClean="0"/>
              <a:t>our samples, as </a:t>
            </a:r>
            <a:r>
              <a:rPr lang="en-US" sz="2400" dirty="0"/>
              <a:t>well as work more precisely in the lab when performing the DNA </a:t>
            </a:r>
            <a:r>
              <a:rPr lang="en-US" sz="2400" dirty="0" smtClean="0"/>
              <a:t>extraction. Another </a:t>
            </a:r>
            <a:r>
              <a:rPr lang="en-US" sz="2400" dirty="0"/>
              <a:t>source of error, may have been in the type of primers used for DNA amplification. </a:t>
            </a:r>
            <a:r>
              <a:rPr lang="en-US" sz="2400" dirty="0" smtClean="0"/>
              <a:t>Since lichen </a:t>
            </a:r>
            <a:r>
              <a:rPr lang="en-US" sz="2400" dirty="0"/>
              <a:t>is a composite organism of an alga and a fungus, it may have been difficult for the primer </a:t>
            </a:r>
            <a:r>
              <a:rPr lang="en-US" sz="2400" dirty="0" smtClean="0"/>
              <a:t>to</a:t>
            </a:r>
          </a:p>
          <a:p>
            <a:pPr>
              <a:spcAft>
                <a:spcPts val="429"/>
              </a:spcAft>
            </a:pPr>
            <a:r>
              <a:rPr lang="en-US" sz="2400" dirty="0" smtClean="0"/>
              <a:t>attach or recognize a sequence. A future experiment may investigate the effectiveness of the primers we </a:t>
            </a:r>
            <a:r>
              <a:rPr lang="en-US" sz="2400" dirty="0"/>
              <a:t>used, (</a:t>
            </a:r>
            <a:r>
              <a:rPr lang="en-US" sz="2400" dirty="0" err="1"/>
              <a:t>rbcL</a:t>
            </a:r>
            <a:r>
              <a:rPr lang="en-US" sz="2400" dirty="0"/>
              <a:t> and ITS), or we could try other primers.</a:t>
            </a:r>
          </a:p>
          <a:p>
            <a:pPr>
              <a:spcAft>
                <a:spcPts val="429"/>
              </a:spcAft>
            </a:pPr>
            <a:r>
              <a:rPr lang="en-US" sz="4800" b="1" dirty="0" smtClean="0"/>
              <a:t>References</a:t>
            </a:r>
            <a:endParaRPr lang="en-US" sz="4800" b="1" dirty="0" smtClean="0"/>
          </a:p>
          <a:p>
            <a:r>
              <a:rPr lang="en-US" sz="2400" dirty="0" err="1"/>
              <a:t>Brodo</a:t>
            </a:r>
            <a:r>
              <a:rPr lang="en-US" sz="2400" dirty="0"/>
              <a:t>, Irwin M., Sylvia Duran </a:t>
            </a:r>
            <a:r>
              <a:rPr lang="en-US" sz="2400" dirty="0" err="1"/>
              <a:t>Sharnoff</a:t>
            </a:r>
            <a:r>
              <a:rPr lang="en-US" sz="2400" dirty="0"/>
              <a:t>, and Stephen </a:t>
            </a:r>
            <a:r>
              <a:rPr lang="en-US" sz="2400" dirty="0" err="1"/>
              <a:t>Sharnoff</a:t>
            </a:r>
            <a:r>
              <a:rPr lang="en-US" sz="2400" dirty="0"/>
              <a:t>. </a:t>
            </a:r>
            <a:r>
              <a:rPr lang="en-US" sz="2400" i="1" dirty="0"/>
              <a:t>Lichens of North America</a:t>
            </a:r>
            <a:r>
              <a:rPr lang="en-US" sz="2400" dirty="0"/>
              <a:t>. New Haven: Yale UP, 2001. Print.</a:t>
            </a:r>
          </a:p>
          <a:p>
            <a:r>
              <a:rPr lang="en-US" sz="2400" dirty="0" smtClean="0"/>
              <a:t>"</a:t>
            </a:r>
            <a:r>
              <a:rPr lang="en-US" sz="2400" dirty="0"/>
              <a:t>Experiment Protocol | DNA Barcoding 101." </a:t>
            </a:r>
            <a:r>
              <a:rPr lang="en-US" sz="2400" i="1" dirty="0"/>
              <a:t>DNABarcoding101</a:t>
            </a:r>
            <a:r>
              <a:rPr lang="en-US" sz="2400" dirty="0"/>
              <a:t>. Cold Spring Harbor </a:t>
            </a:r>
            <a:r>
              <a:rPr lang="en-US" sz="2400" dirty="0" err="1"/>
              <a:t>Labratory</a:t>
            </a:r>
            <a:r>
              <a:rPr lang="en-US" sz="2400" dirty="0"/>
              <a:t>, 4 Apr. 2014. Web.</a:t>
            </a:r>
          </a:p>
          <a:p>
            <a:r>
              <a:rPr lang="en-US" sz="2400" dirty="0" err="1" smtClean="0"/>
              <a:t>Flenderson</a:t>
            </a:r>
            <a:r>
              <a:rPr lang="en-US" sz="2400" dirty="0"/>
              <a:t>, Michael. "Plant Science 4 U." </a:t>
            </a:r>
            <a:r>
              <a:rPr lang="en-US" sz="2400" i="1" dirty="0"/>
              <a:t>Difference between </a:t>
            </a:r>
            <a:r>
              <a:rPr lang="en-US" sz="2400" i="1" dirty="0" err="1"/>
              <a:t>Isidia</a:t>
            </a:r>
            <a:r>
              <a:rPr lang="en-US" sz="2400" i="1" dirty="0"/>
              <a:t> and </a:t>
            </a:r>
            <a:r>
              <a:rPr lang="en-US" sz="2400" i="1" dirty="0" err="1"/>
              <a:t>Soredia</a:t>
            </a:r>
            <a:r>
              <a:rPr lang="en-US" sz="2400" dirty="0"/>
              <a:t>. Plant Science 4 U</a:t>
            </a:r>
            <a:r>
              <a:rPr lang="en-US" sz="2400" dirty="0" smtClean="0"/>
              <a:t>,</a:t>
            </a:r>
            <a:r>
              <a:rPr lang="en-US" sz="2400" dirty="0"/>
              <a:t> 3 July 2013. Web.</a:t>
            </a:r>
          </a:p>
          <a:p>
            <a:r>
              <a:rPr lang="en-US" sz="2400" dirty="0" smtClean="0"/>
              <a:t>"</a:t>
            </a:r>
            <a:r>
              <a:rPr lang="en-US" sz="2400" dirty="0"/>
              <a:t>HOW TO COLLECT LICHENS." </a:t>
            </a:r>
            <a:r>
              <a:rPr lang="en-US" sz="2400" i="1" dirty="0"/>
              <a:t>HOW TO COLLECT LICHENS</a:t>
            </a:r>
            <a:r>
              <a:rPr lang="en-US" sz="2400" dirty="0"/>
              <a:t>. </a:t>
            </a:r>
            <a:r>
              <a:rPr lang="en-US" sz="2400" dirty="0" err="1"/>
              <a:t>N.p</a:t>
            </a:r>
            <a:r>
              <a:rPr lang="en-US" sz="2400" dirty="0"/>
              <a:t>., </a:t>
            </a:r>
            <a:r>
              <a:rPr lang="en-US" sz="2400" dirty="0" err="1"/>
              <a:t>n.d.</a:t>
            </a:r>
            <a:r>
              <a:rPr lang="en-US" sz="2400" dirty="0"/>
              <a:t> Web.</a:t>
            </a:r>
          </a:p>
          <a:p>
            <a:r>
              <a:rPr lang="en-US" sz="2400" dirty="0" smtClean="0"/>
              <a:t>"</a:t>
            </a:r>
            <a:r>
              <a:rPr lang="en-US" sz="2400" dirty="0"/>
              <a:t>Lichen." </a:t>
            </a:r>
            <a:r>
              <a:rPr lang="en-US" sz="2400" i="1" dirty="0"/>
              <a:t>Lichen Vocabulary</a:t>
            </a:r>
            <a:r>
              <a:rPr lang="en-US" sz="2400" dirty="0"/>
              <a:t>. Lichen of North America, 30 Nov. 2012. Web. 13 May 2016.</a:t>
            </a:r>
          </a:p>
          <a:p>
            <a:r>
              <a:rPr lang="en-US" sz="2400" dirty="0" smtClean="0"/>
              <a:t>Nash</a:t>
            </a:r>
            <a:r>
              <a:rPr lang="en-US" sz="2400" dirty="0"/>
              <a:t>, Thomas H. </a:t>
            </a:r>
            <a:r>
              <a:rPr lang="en-US" sz="2400" i="1" dirty="0"/>
              <a:t>Lichen Biology</a:t>
            </a:r>
            <a:r>
              <a:rPr lang="en-US" sz="2400" dirty="0"/>
              <a:t>. Cambridge: Cambridge UP, 1996. Print.</a:t>
            </a:r>
          </a:p>
          <a:p>
            <a:r>
              <a:rPr lang="en-US" sz="2400" dirty="0" smtClean="0"/>
              <a:t>Wickers, Nancy. "What Are Lichens?" </a:t>
            </a:r>
            <a:r>
              <a:rPr lang="en-US" sz="2400" i="1" dirty="0" smtClean="0"/>
              <a:t>Country Side Info</a:t>
            </a:r>
            <a:r>
              <a:rPr lang="en-US" sz="2400" dirty="0" smtClean="0"/>
              <a:t>. Lichen </a:t>
            </a:r>
            <a:r>
              <a:rPr lang="en-US" sz="2400" dirty="0" err="1" smtClean="0"/>
              <a:t>Informatives</a:t>
            </a:r>
            <a:r>
              <a:rPr lang="en-US" sz="2400" dirty="0" smtClean="0"/>
              <a:t>, 3 July 2010. Web. </a:t>
            </a:r>
          </a:p>
          <a:p>
            <a:pPr>
              <a:spcAft>
                <a:spcPts val="429"/>
              </a:spcAft>
            </a:pPr>
            <a:r>
              <a:rPr lang="en-US" sz="4800" b="1" dirty="0" smtClean="0"/>
              <a:t>Acknowledgements</a:t>
            </a:r>
          </a:p>
          <a:p>
            <a:pPr>
              <a:spcAft>
                <a:spcPts val="429"/>
              </a:spcAft>
            </a:pPr>
            <a:r>
              <a:rPr lang="en-US" sz="2400" dirty="0" smtClean="0"/>
              <a:t>We would like to thank the Farmingdale High School Science Department for assisting us with our research. We would also like to thank the DNA Learning Center at Cold Spring Harbor Laboratory for the use of their laboratory.</a:t>
            </a:r>
            <a:endParaRPr lang="en-US" sz="2400" dirty="0"/>
          </a:p>
        </p:txBody>
      </p:sp>
      <p:pic>
        <p:nvPicPr>
          <p:cNvPr id="1026" name="Picture 2" descr="http://www.seplessons.org/files/SEPA_Sign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1732" y="2123171"/>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BLI-logo-sm.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8016" y="962167"/>
            <a:ext cx="3399811" cy="137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004951" y="2015890"/>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https://lh4.googleusercontent.com/sEfEQInIHcLkvgq2Mm4V4l6NoBy_lUhSuOHNmPSD4TpoLkUfLBucRd_YyhP239fkjObA0WMkQrdcfUgGe8JfNqS_ZQxlJWtGVBRh4M_a4DEDIq7P9DLIG_b5KOFstluMuDY_C-zLCZi4RWhK-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6200000">
            <a:off x="16898513" y="4569489"/>
            <a:ext cx="4741335" cy="500077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4.googleusercontent.com/t0oEXOWOFwinDRJvakPzFYb24_e1ECIKDR1Gja5rdY4CIVOnHp0cbBICR-qyhkVIaMtEV7av3v_AWF6vvNNPxtZZY_PHiOlCzz_cOxYVfBRnPPgWYeY03qciJGU5RhbcfRFQBtIj3QBibXsq_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17344" y="4436857"/>
            <a:ext cx="6600077" cy="47413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144093" y="4236802"/>
            <a:ext cx="5965372" cy="400110"/>
          </a:xfrm>
          <a:prstGeom prst="rect">
            <a:avLst/>
          </a:prstGeom>
          <a:noFill/>
        </p:spPr>
        <p:txBody>
          <a:bodyPr wrap="square" rtlCol="0">
            <a:spAutoFit/>
          </a:bodyPr>
          <a:lstStyle/>
          <a:p>
            <a:r>
              <a:rPr lang="en-US" sz="2000" dirty="0" smtClean="0"/>
              <a:t>Figure 1: Gel electrophoresis results</a:t>
            </a:r>
            <a:endParaRPr lang="en-US" sz="2000" dirty="0"/>
          </a:p>
        </p:txBody>
      </p:sp>
      <p:sp>
        <p:nvSpPr>
          <p:cNvPr id="3" name="TextBox 2"/>
          <p:cNvSpPr txBox="1"/>
          <p:nvPr/>
        </p:nvSpPr>
        <p:spPr>
          <a:xfrm>
            <a:off x="23109465" y="4236802"/>
            <a:ext cx="6507956" cy="400110"/>
          </a:xfrm>
          <a:prstGeom prst="rect">
            <a:avLst/>
          </a:prstGeom>
          <a:noFill/>
        </p:spPr>
        <p:txBody>
          <a:bodyPr wrap="square" rtlCol="0">
            <a:spAutoFit/>
          </a:bodyPr>
          <a:lstStyle/>
          <a:p>
            <a:r>
              <a:rPr lang="en-US" sz="2000" dirty="0" smtClean="0"/>
              <a:t>Table 1: Lichen samples identified</a:t>
            </a:r>
            <a:endParaRPr lang="en-US" sz="2000" dirty="0"/>
          </a:p>
        </p:txBody>
      </p:sp>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1926</TotalTime>
  <Words>921</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AMNH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Danielle Hofmann</cp:lastModifiedBy>
  <cp:revision>60</cp:revision>
  <cp:lastPrinted>2016-06-06T20:41:15Z</cp:lastPrinted>
  <dcterms:created xsi:type="dcterms:W3CDTF">2011-05-13T20:15:01Z</dcterms:created>
  <dcterms:modified xsi:type="dcterms:W3CDTF">2016-06-07T18:48:08Z</dcterms:modified>
</cp:coreProperties>
</file>