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4" r:id="rId2"/>
  </p:sldIdLst>
  <p:sldSz cx="43891200" cy="32918400"/>
  <p:notesSz cx="6858000" cy="9144000"/>
  <p:defaultText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4"/>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p:scale>
          <a:sx n="15" d="100"/>
          <a:sy n="15" d="100"/>
        </p:scale>
        <p:origin x="1380" y="12"/>
      </p:cViewPr>
      <p:guideLst>
        <p:guide orient="horz" pos="18144"/>
        <p:guide orient="horz" pos="288"/>
        <p:guide pos="287"/>
        <p:guide pos="25055"/>
        <p:guide orient="horz" pos="20412"/>
        <p:guide orient="horz" pos="324"/>
        <p:guide pos="313"/>
        <p:guide pos="273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258E2-4270-493F-9960-A202D52EEBA0}" type="datetimeFigureOut">
              <a:rPr lang="en-US" smtClean="0"/>
              <a:t>5/22/2017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E3F3A-A940-4FF3-80BE-CBC6E853453D}" type="slidenum">
              <a:rPr lang="en-US" smtClean="0"/>
              <a:t>‹#›</a:t>
            </a:fld>
            <a:endParaRPr lang="en-US"/>
          </a:p>
        </p:txBody>
      </p:sp>
    </p:spTree>
    <p:extLst>
      <p:ext uri="{BB962C8B-B14F-4D97-AF65-F5344CB8AC3E}">
        <p14:creationId xmlns:p14="http://schemas.microsoft.com/office/powerpoint/2010/main" val="138640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E3F3A-A940-4FF3-80BE-CBC6E853453D}" type="slidenum">
              <a:rPr lang="en-US" smtClean="0"/>
              <a:t>1</a:t>
            </a:fld>
            <a:endParaRPr lang="en-US"/>
          </a:p>
        </p:txBody>
      </p:sp>
    </p:spTree>
    <p:extLst>
      <p:ext uri="{BB962C8B-B14F-4D97-AF65-F5344CB8AC3E}">
        <p14:creationId xmlns:p14="http://schemas.microsoft.com/office/powerpoint/2010/main" val="265749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06" indent="0" algn="ctr">
              <a:buNone/>
              <a:defRPr>
                <a:solidFill>
                  <a:schemeClr val="tx1">
                    <a:tint val="75000"/>
                  </a:schemeClr>
                </a:solidFill>
              </a:defRPr>
            </a:lvl2pPr>
            <a:lvl3pPr marL="4388811" indent="0" algn="ctr">
              <a:buNone/>
              <a:defRPr>
                <a:solidFill>
                  <a:schemeClr val="tx1">
                    <a:tint val="75000"/>
                  </a:schemeClr>
                </a:solidFill>
              </a:defRPr>
            </a:lvl3pPr>
            <a:lvl4pPr marL="6583217" indent="0" algn="ctr">
              <a:buNone/>
              <a:defRPr>
                <a:solidFill>
                  <a:schemeClr val="tx1">
                    <a:tint val="75000"/>
                  </a:schemeClr>
                </a:solidFill>
              </a:defRPr>
            </a:lvl4pPr>
            <a:lvl5pPr marL="8777623" indent="0" algn="ctr">
              <a:buNone/>
              <a:defRPr>
                <a:solidFill>
                  <a:schemeClr val="tx1">
                    <a:tint val="75000"/>
                  </a:schemeClr>
                </a:solidFill>
              </a:defRPr>
            </a:lvl5pPr>
            <a:lvl6pPr marL="10972029" indent="0" algn="ctr">
              <a:buNone/>
              <a:defRPr>
                <a:solidFill>
                  <a:schemeClr val="tx1">
                    <a:tint val="75000"/>
                  </a:schemeClr>
                </a:solidFill>
              </a:defRPr>
            </a:lvl6pPr>
            <a:lvl7pPr marL="13166434" indent="0" algn="ctr">
              <a:buNone/>
              <a:defRPr>
                <a:solidFill>
                  <a:schemeClr val="tx1">
                    <a:tint val="75000"/>
                  </a:schemeClr>
                </a:solidFill>
              </a:defRPr>
            </a:lvl7pPr>
            <a:lvl8pPr marL="15360840" indent="0" algn="ctr">
              <a:buNone/>
              <a:defRPr>
                <a:solidFill>
                  <a:schemeClr val="tx1">
                    <a:tint val="75000"/>
                  </a:schemeClr>
                </a:solidFill>
              </a:defRPr>
            </a:lvl8pPr>
            <a:lvl9pPr marL="175552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406" indent="0">
              <a:buNone/>
              <a:defRPr sz="8600">
                <a:solidFill>
                  <a:schemeClr val="tx1">
                    <a:tint val="75000"/>
                  </a:schemeClr>
                </a:solidFill>
              </a:defRPr>
            </a:lvl2pPr>
            <a:lvl3pPr marL="4388811" indent="0">
              <a:buNone/>
              <a:defRPr sz="7600">
                <a:solidFill>
                  <a:schemeClr val="tx1">
                    <a:tint val="75000"/>
                  </a:schemeClr>
                </a:solidFill>
              </a:defRPr>
            </a:lvl3pPr>
            <a:lvl4pPr marL="6583217" indent="0">
              <a:buNone/>
              <a:defRPr sz="6700">
                <a:solidFill>
                  <a:schemeClr val="tx1">
                    <a:tint val="75000"/>
                  </a:schemeClr>
                </a:solidFill>
              </a:defRPr>
            </a:lvl4pPr>
            <a:lvl5pPr marL="8777623" indent="0">
              <a:buNone/>
              <a:defRPr sz="6700">
                <a:solidFill>
                  <a:schemeClr val="tx1">
                    <a:tint val="75000"/>
                  </a:schemeClr>
                </a:solidFill>
              </a:defRPr>
            </a:lvl5pPr>
            <a:lvl6pPr marL="10972029" indent="0">
              <a:buNone/>
              <a:defRPr sz="6700">
                <a:solidFill>
                  <a:schemeClr val="tx1">
                    <a:tint val="75000"/>
                  </a:schemeClr>
                </a:solidFill>
              </a:defRPr>
            </a:lvl6pPr>
            <a:lvl7pPr marL="13166434" indent="0">
              <a:buNone/>
              <a:defRPr sz="6700">
                <a:solidFill>
                  <a:schemeClr val="tx1">
                    <a:tint val="75000"/>
                  </a:schemeClr>
                </a:solidFill>
              </a:defRPr>
            </a:lvl7pPr>
            <a:lvl8pPr marL="15360840" indent="0">
              <a:buNone/>
              <a:defRPr sz="6700">
                <a:solidFill>
                  <a:schemeClr val="tx1">
                    <a:tint val="75000"/>
                  </a:schemeClr>
                </a:solidFill>
              </a:defRPr>
            </a:lvl8pPr>
            <a:lvl9pPr marL="17555245"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4"/>
            <a:ext cx="19392902"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5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406" indent="0">
              <a:buNone/>
              <a:defRPr sz="13500"/>
            </a:lvl2pPr>
            <a:lvl3pPr marL="4388811" indent="0">
              <a:buNone/>
              <a:defRPr sz="11500"/>
            </a:lvl3pPr>
            <a:lvl4pPr marL="6583217" indent="0">
              <a:buNone/>
              <a:defRPr sz="9600"/>
            </a:lvl4pPr>
            <a:lvl5pPr marL="8777623" indent="0">
              <a:buNone/>
              <a:defRPr sz="9600"/>
            </a:lvl5pPr>
            <a:lvl6pPr marL="10972029" indent="0">
              <a:buNone/>
              <a:defRPr sz="9600"/>
            </a:lvl6pPr>
            <a:lvl7pPr marL="13166434" indent="0">
              <a:buNone/>
              <a:defRPr sz="9600"/>
            </a:lvl7pPr>
            <a:lvl8pPr marL="15360840" indent="0">
              <a:buNone/>
              <a:defRPr sz="9600"/>
            </a:lvl8pPr>
            <a:lvl9pPr marL="17555245"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82" tIns="219441" rIns="438882" bIns="219441"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882" tIns="219441" rIns="438882" bIns="2194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82" tIns="219441" rIns="438882" bIns="219441" rtlCol="0" anchor="ctr"/>
          <a:lstStyle>
            <a:lvl1pPr algn="l">
              <a:defRPr sz="5700">
                <a:solidFill>
                  <a:schemeClr val="tx1">
                    <a:tint val="75000"/>
                  </a:schemeClr>
                </a:solidFill>
              </a:defRPr>
            </a:lvl1pPr>
          </a:lstStyle>
          <a:p>
            <a:fld id="{9A8DA9FA-688F-B042-A36A-9CF7AA496E45}" type="datetimeFigureOut">
              <a:rPr lang="en-US" smtClean="0"/>
              <a:pPr/>
              <a:t>5/22/2017</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82" tIns="219441" rIns="438882" bIns="2194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82" tIns="219441" rIns="438882" bIns="219441" rtlCol="0" anchor="ctr"/>
          <a:lstStyle>
            <a:lvl1pPr algn="r">
              <a:defRPr sz="57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6" rtl="0" eaLnBrk="1" latinLnBrk="0" hangingPunct="1">
        <a:spcBef>
          <a:spcPct val="0"/>
        </a:spcBef>
        <a:buNone/>
        <a:defRPr sz="21100" kern="1200">
          <a:solidFill>
            <a:schemeClr val="tx1"/>
          </a:solidFill>
          <a:latin typeface="+mj-lt"/>
          <a:ea typeface="+mj-ea"/>
          <a:cs typeface="+mj-cs"/>
        </a:defRPr>
      </a:lvl1pPr>
    </p:titleStyle>
    <p:bodyStyle>
      <a:lvl1pPr marL="1645804" indent="-1645804" algn="l" defTabSz="2194406" rtl="0" eaLnBrk="1" latinLnBrk="0" hangingPunct="1">
        <a:spcBef>
          <a:spcPct val="20000"/>
        </a:spcBef>
        <a:buFont typeface="Arial"/>
        <a:buChar char="•"/>
        <a:defRPr sz="15400" kern="1200">
          <a:solidFill>
            <a:schemeClr val="tx1"/>
          </a:solidFill>
          <a:latin typeface="+mn-lt"/>
          <a:ea typeface="+mn-ea"/>
          <a:cs typeface="+mn-cs"/>
        </a:defRPr>
      </a:lvl1pPr>
      <a:lvl2pPr marL="3565909" indent="-1371503" algn="l" defTabSz="2194406" rtl="0" eaLnBrk="1" latinLnBrk="0" hangingPunct="1">
        <a:spcBef>
          <a:spcPct val="20000"/>
        </a:spcBef>
        <a:buFont typeface="Arial"/>
        <a:buChar char="–"/>
        <a:defRPr sz="13500" kern="1200">
          <a:solidFill>
            <a:schemeClr val="tx1"/>
          </a:solidFill>
          <a:latin typeface="+mn-lt"/>
          <a:ea typeface="+mn-ea"/>
          <a:cs typeface="+mn-cs"/>
        </a:defRPr>
      </a:lvl2pPr>
      <a:lvl3pPr marL="5486014" indent="-1097203" algn="l" defTabSz="2194406" rtl="0" eaLnBrk="1" latinLnBrk="0" hangingPunct="1">
        <a:spcBef>
          <a:spcPct val="20000"/>
        </a:spcBef>
        <a:buFont typeface="Arial"/>
        <a:buChar char="•"/>
        <a:defRPr sz="11500" kern="1200">
          <a:solidFill>
            <a:schemeClr val="tx1"/>
          </a:solidFill>
          <a:latin typeface="+mn-lt"/>
          <a:ea typeface="+mn-ea"/>
          <a:cs typeface="+mn-cs"/>
        </a:defRPr>
      </a:lvl3pPr>
      <a:lvl4pPr marL="7680421" indent="-1097203" algn="l" defTabSz="2194406" rtl="0" eaLnBrk="1" latinLnBrk="0" hangingPunct="1">
        <a:spcBef>
          <a:spcPct val="20000"/>
        </a:spcBef>
        <a:buFont typeface="Arial"/>
        <a:buChar char="–"/>
        <a:defRPr sz="9600" kern="1200">
          <a:solidFill>
            <a:schemeClr val="tx1"/>
          </a:solidFill>
          <a:latin typeface="+mn-lt"/>
          <a:ea typeface="+mn-ea"/>
          <a:cs typeface="+mn-cs"/>
        </a:defRPr>
      </a:lvl4pPr>
      <a:lvl5pPr marL="9874826" indent="-1097203" algn="l" defTabSz="2194406" rtl="0" eaLnBrk="1" latinLnBrk="0" hangingPunct="1">
        <a:spcBef>
          <a:spcPct val="20000"/>
        </a:spcBef>
        <a:buFont typeface="Arial"/>
        <a:buChar char="»"/>
        <a:defRPr sz="9600" kern="1200">
          <a:solidFill>
            <a:schemeClr val="tx1"/>
          </a:solidFill>
          <a:latin typeface="+mn-lt"/>
          <a:ea typeface="+mn-ea"/>
          <a:cs typeface="+mn-cs"/>
        </a:defRPr>
      </a:lvl5pPr>
      <a:lvl6pPr marL="12069232" indent="-1097203" algn="l" defTabSz="2194406" rtl="0" eaLnBrk="1" latinLnBrk="0" hangingPunct="1">
        <a:spcBef>
          <a:spcPct val="20000"/>
        </a:spcBef>
        <a:buFont typeface="Arial"/>
        <a:buChar char="•"/>
        <a:defRPr sz="9600" kern="1200">
          <a:solidFill>
            <a:schemeClr val="tx1"/>
          </a:solidFill>
          <a:latin typeface="+mn-lt"/>
          <a:ea typeface="+mn-ea"/>
          <a:cs typeface="+mn-cs"/>
        </a:defRPr>
      </a:lvl6pPr>
      <a:lvl7pPr marL="14263637" indent="-1097203" algn="l" defTabSz="2194406" rtl="0" eaLnBrk="1" latinLnBrk="0" hangingPunct="1">
        <a:spcBef>
          <a:spcPct val="20000"/>
        </a:spcBef>
        <a:buFont typeface="Arial"/>
        <a:buChar char="•"/>
        <a:defRPr sz="9600" kern="1200">
          <a:solidFill>
            <a:schemeClr val="tx1"/>
          </a:solidFill>
          <a:latin typeface="+mn-lt"/>
          <a:ea typeface="+mn-ea"/>
          <a:cs typeface="+mn-cs"/>
        </a:defRPr>
      </a:lvl7pPr>
      <a:lvl8pPr marL="16458043" indent="-1097203" algn="l" defTabSz="2194406" rtl="0" eaLnBrk="1" latinLnBrk="0" hangingPunct="1">
        <a:spcBef>
          <a:spcPct val="20000"/>
        </a:spcBef>
        <a:buFont typeface="Arial"/>
        <a:buChar char="•"/>
        <a:defRPr sz="9600" kern="1200">
          <a:solidFill>
            <a:schemeClr val="tx1"/>
          </a:solidFill>
          <a:latin typeface="+mn-lt"/>
          <a:ea typeface="+mn-ea"/>
          <a:cs typeface="+mn-cs"/>
        </a:defRPr>
      </a:lvl8pPr>
      <a:lvl9pPr marL="18652448" indent="-1097203" algn="l" defTabSz="219440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eave">
          <a:fgClr>
            <a:schemeClr val="accent3">
              <a:lumMod val="75000"/>
            </a:schemeClr>
          </a:fgClr>
          <a:bgClr>
            <a:schemeClr val="bg1"/>
          </a:bgClr>
        </a:pattFill>
        <a:effectLst/>
      </p:bgPr>
    </p:bg>
    <p:spTree>
      <p:nvGrpSpPr>
        <p:cNvPr id="1" name=""/>
        <p:cNvGrpSpPr/>
        <p:nvPr/>
      </p:nvGrpSpPr>
      <p:grpSpPr>
        <a:xfrm>
          <a:off x="0" y="0"/>
          <a:ext cx="0" cy="0"/>
          <a:chOff x="0" y="0"/>
          <a:chExt cx="0" cy="0"/>
        </a:xfrm>
      </p:grpSpPr>
      <p:sp>
        <p:nvSpPr>
          <p:cNvPr id="4" name="AutoShape 30"/>
          <p:cNvSpPr>
            <a:spLocks noChangeArrowheads="1"/>
          </p:cNvSpPr>
          <p:nvPr/>
        </p:nvSpPr>
        <p:spPr bwMode="auto">
          <a:xfrm>
            <a:off x="33423394" y="6096000"/>
            <a:ext cx="9882188" cy="2626995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5" name="AutoShape 29"/>
          <p:cNvSpPr>
            <a:spLocks noChangeArrowheads="1"/>
          </p:cNvSpPr>
          <p:nvPr/>
        </p:nvSpPr>
        <p:spPr bwMode="auto">
          <a:xfrm>
            <a:off x="11310256" y="6082352"/>
            <a:ext cx="21346886" cy="2626995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7" name="AutoShape 4"/>
          <p:cNvSpPr>
            <a:spLocks noChangeArrowheads="1"/>
          </p:cNvSpPr>
          <p:nvPr/>
        </p:nvSpPr>
        <p:spPr bwMode="auto">
          <a:xfrm>
            <a:off x="609600" y="6096000"/>
            <a:ext cx="9883775" cy="26269950"/>
          </a:xfrm>
          <a:prstGeom prst="rect">
            <a:avLst/>
          </a:prstGeom>
          <a:solidFill>
            <a:schemeClr val="bg1"/>
          </a:solidFill>
          <a:ln w="9525">
            <a:solidFill>
              <a:schemeClr val="tx1"/>
            </a:solidFill>
            <a:round/>
            <a:headEnd/>
            <a:tailEnd/>
          </a:ln>
          <a:effectLst/>
        </p:spPr>
        <p:txBody>
          <a:bodyPr wrap="none" anchor="ctr"/>
          <a:lstStyle/>
          <a:p>
            <a:endParaRPr lang="en-US"/>
          </a:p>
        </p:txBody>
      </p:sp>
      <p:sp>
        <p:nvSpPr>
          <p:cNvPr id="11" name="AutoShape 13"/>
          <p:cNvSpPr>
            <a:spLocks noChangeArrowheads="1"/>
          </p:cNvSpPr>
          <p:nvPr/>
        </p:nvSpPr>
        <p:spPr bwMode="auto">
          <a:xfrm>
            <a:off x="609600" y="381000"/>
            <a:ext cx="42695982" cy="5257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dirty="0"/>
              <a:t>                      </a:t>
            </a:r>
          </a:p>
          <a:p>
            <a:endParaRPr lang="en-US" dirty="0"/>
          </a:p>
        </p:txBody>
      </p:sp>
      <p:sp>
        <p:nvSpPr>
          <p:cNvPr id="12" name="Text Box 14"/>
          <p:cNvSpPr txBox="1">
            <a:spLocks noChangeArrowheads="1"/>
          </p:cNvSpPr>
          <p:nvPr/>
        </p:nvSpPr>
        <p:spPr bwMode="auto">
          <a:xfrm>
            <a:off x="6857994" y="455355"/>
            <a:ext cx="28886729" cy="2554545"/>
          </a:xfrm>
          <a:prstGeom prst="rect">
            <a:avLst/>
          </a:prstGeom>
          <a:noFill/>
          <a:ln w="9525">
            <a:noFill/>
            <a:miter lim="800000"/>
            <a:headEnd/>
            <a:tailEnd/>
          </a:ln>
          <a:effectLst/>
        </p:spPr>
        <p:txBody>
          <a:bodyPr wrap="square">
            <a:spAutoFit/>
          </a:bodyPr>
          <a:lstStyle/>
          <a:p>
            <a:pPr algn="ctr"/>
            <a:r>
              <a:rPr lang="en-US" sz="8000" b="1" dirty="0"/>
              <a:t>Does It Have Dong Quai-</a:t>
            </a:r>
            <a:r>
              <a:rPr lang="en-US" sz="8000" b="1" dirty="0" err="1"/>
              <a:t>lity</a:t>
            </a:r>
            <a:r>
              <a:rPr lang="en-US" sz="8000" b="1" dirty="0"/>
              <a:t>: DNA Barcodes of Herbal Supplements Collected in Two Different Retailers in Brooklyn, New York</a:t>
            </a:r>
            <a:endParaRPr lang="en-US" sz="8000" dirty="0"/>
          </a:p>
        </p:txBody>
      </p:sp>
      <p:sp>
        <p:nvSpPr>
          <p:cNvPr id="25" name="TextBox 24"/>
          <p:cNvSpPr txBox="1"/>
          <p:nvPr/>
        </p:nvSpPr>
        <p:spPr>
          <a:xfrm>
            <a:off x="9116466" y="4608350"/>
            <a:ext cx="24279106" cy="1025377"/>
          </a:xfrm>
          <a:prstGeom prst="rect">
            <a:avLst/>
          </a:prstGeom>
          <a:noFill/>
        </p:spPr>
        <p:txBody>
          <a:bodyPr wrap="square" lIns="101059" tIns="50530" rIns="101059" bIns="50530" rtlCol="0">
            <a:spAutoFit/>
          </a:bodyPr>
          <a:lstStyle/>
          <a:p>
            <a:pPr algn="ctr"/>
            <a:r>
              <a:rPr lang="en-US" sz="6000" baseline="30000" dirty="0"/>
              <a:t>1</a:t>
            </a:r>
            <a:r>
              <a:rPr lang="en-US" sz="6000" dirty="0"/>
              <a:t>Leon M. Goldstein High School for the Sciences</a:t>
            </a:r>
          </a:p>
        </p:txBody>
      </p:sp>
      <p:sp>
        <p:nvSpPr>
          <p:cNvPr id="26" name="TextBox 25"/>
          <p:cNvSpPr txBox="1"/>
          <p:nvPr/>
        </p:nvSpPr>
        <p:spPr>
          <a:xfrm>
            <a:off x="7507144" y="2826798"/>
            <a:ext cx="27497751" cy="1948706"/>
          </a:xfrm>
          <a:prstGeom prst="rect">
            <a:avLst/>
          </a:prstGeom>
          <a:noFill/>
        </p:spPr>
        <p:txBody>
          <a:bodyPr wrap="square" lIns="101059" tIns="50530" rIns="101059" bIns="50530" rtlCol="0">
            <a:spAutoFit/>
          </a:bodyPr>
          <a:lstStyle/>
          <a:p>
            <a:pPr algn="ctr"/>
            <a:r>
              <a:rPr lang="en-US" sz="6000" dirty="0"/>
              <a:t>Authors: Bilal Choudhry,</a:t>
            </a:r>
            <a:r>
              <a:rPr lang="en-US" sz="6000" baseline="30000" dirty="0"/>
              <a:t>1</a:t>
            </a:r>
            <a:r>
              <a:rPr lang="en-US" sz="6000" dirty="0"/>
              <a:t> Janine Golovanevskiy,</a:t>
            </a:r>
            <a:r>
              <a:rPr lang="en-US" sz="6000" baseline="30000" dirty="0"/>
              <a:t>1</a:t>
            </a:r>
            <a:r>
              <a:rPr lang="en-US" sz="6000" dirty="0"/>
              <a:t> Comeal Haider,</a:t>
            </a:r>
            <a:r>
              <a:rPr lang="en-US" sz="6000" baseline="30000" dirty="0"/>
              <a:t>1</a:t>
            </a:r>
            <a:r>
              <a:rPr lang="en-US" sz="6000" dirty="0"/>
              <a:t> and Sophia Lee</a:t>
            </a:r>
            <a:r>
              <a:rPr lang="en-US" sz="6000" baseline="30000" dirty="0"/>
              <a:t>1</a:t>
            </a:r>
            <a:endParaRPr lang="en-US" sz="6000" dirty="0"/>
          </a:p>
          <a:p>
            <a:pPr algn="ctr"/>
            <a:r>
              <a:rPr lang="en-US" sz="6000" dirty="0"/>
              <a:t>Mentors: Shubha Sarode,</a:t>
            </a:r>
            <a:r>
              <a:rPr lang="en-US" sz="6000" baseline="30000" dirty="0"/>
              <a:t>1</a:t>
            </a:r>
            <a:r>
              <a:rPr lang="en-US" sz="6000" dirty="0"/>
              <a:t> </a:t>
            </a:r>
            <a:r>
              <a:rPr lang="en-US" sz="6000" dirty="0" err="1"/>
              <a:t>Cristelia</a:t>
            </a:r>
            <a:r>
              <a:rPr lang="en-US" sz="6000" dirty="0"/>
              <a:t> Naanos</a:t>
            </a:r>
            <a:r>
              <a:rPr lang="en-US" sz="6000" baseline="30000" dirty="0"/>
              <a:t>1 </a:t>
            </a:r>
            <a:endParaRPr lang="en-US" sz="6000" dirty="0"/>
          </a:p>
        </p:txBody>
      </p:sp>
      <p:pic>
        <p:nvPicPr>
          <p:cNvPr id="27" name="Shape 243"/>
          <p:cNvPicPr preferRelativeResize="0"/>
          <p:nvPr/>
        </p:nvPicPr>
        <p:blipFill rotWithShape="1">
          <a:blip r:embed="rId3">
            <a:alphaModFix/>
          </a:blip>
          <a:srcRect/>
          <a:stretch/>
        </p:blipFill>
        <p:spPr>
          <a:xfrm>
            <a:off x="36347872" y="789711"/>
            <a:ext cx="6593157" cy="1307967"/>
          </a:xfrm>
          <a:prstGeom prst="rect">
            <a:avLst/>
          </a:prstGeom>
          <a:noFill/>
          <a:ln>
            <a:noFill/>
          </a:ln>
        </p:spPr>
      </p:pic>
      <p:pic>
        <p:nvPicPr>
          <p:cNvPr id="28" name="Picture 27"/>
          <p:cNvPicPr>
            <a:picLocks noChangeAspect="1"/>
          </p:cNvPicPr>
          <p:nvPr/>
        </p:nvPicPr>
        <p:blipFill>
          <a:blip r:embed="rId4"/>
          <a:stretch>
            <a:fillRect/>
          </a:stretch>
        </p:blipFill>
        <p:spPr>
          <a:xfrm>
            <a:off x="1057309" y="1443694"/>
            <a:ext cx="5352977" cy="3138998"/>
          </a:xfrm>
          <a:prstGeom prst="rect">
            <a:avLst/>
          </a:prstGeom>
        </p:spPr>
      </p:pic>
      <p:sp>
        <p:nvSpPr>
          <p:cNvPr id="2" name="TextBox 1"/>
          <p:cNvSpPr txBox="1"/>
          <p:nvPr/>
        </p:nvSpPr>
        <p:spPr>
          <a:xfrm>
            <a:off x="1002344" y="6441535"/>
            <a:ext cx="9012513" cy="26915060"/>
          </a:xfrm>
          <a:prstGeom prst="rect">
            <a:avLst/>
          </a:prstGeom>
          <a:noFill/>
        </p:spPr>
        <p:txBody>
          <a:bodyPr wrap="square" rtlCol="0">
            <a:spAutoFit/>
          </a:bodyPr>
          <a:lstStyle/>
          <a:p>
            <a:pPr algn="ctr"/>
            <a:r>
              <a:rPr lang="en-US" sz="8000" dirty="0"/>
              <a:t>Abstract</a:t>
            </a:r>
          </a:p>
          <a:p>
            <a:endParaRPr lang="en-US" sz="2100" dirty="0"/>
          </a:p>
          <a:p>
            <a:r>
              <a:rPr lang="en-US" sz="2400" dirty="0"/>
              <a:t>    Dong quai root is often used in Chinese herbal remedies as a way to relieve pain; it is commonly used to treat premenstrual cramps. Dong quai belongs to the same family as two very well known plant species: </a:t>
            </a:r>
            <a:r>
              <a:rPr lang="en-US" sz="2400" i="1" dirty="0"/>
              <a:t>Petroselinum </a:t>
            </a:r>
            <a:r>
              <a:rPr lang="en-US" sz="2400" i="1" dirty="0" err="1"/>
              <a:t>crispum</a:t>
            </a:r>
            <a:r>
              <a:rPr lang="en-US" sz="2400" dirty="0"/>
              <a:t> (parsley) and </a:t>
            </a:r>
            <a:r>
              <a:rPr lang="en-US" sz="2400" i="1" dirty="0" err="1"/>
              <a:t>Coriandrum</a:t>
            </a:r>
            <a:r>
              <a:rPr lang="en-US" sz="2400" i="1" dirty="0"/>
              <a:t> </a:t>
            </a:r>
            <a:r>
              <a:rPr lang="en-US" sz="2400" i="1" dirty="0" err="1"/>
              <a:t>sativum</a:t>
            </a:r>
            <a:r>
              <a:rPr lang="en-US" sz="2400" dirty="0"/>
              <a:t> (coriander). The experiment tested to see whether or not traces of dong quai could actually be found in herbal remedies that advertise its use of the root. The samples tested included two name brand drugs, parsley, coriander, and dong quai root; the gene sequences would be compared to discern what is actually used in dong quai drugs. The results indicated high percentages of genetic similarity between drug A and coriander and drug B and </a:t>
            </a:r>
            <a:r>
              <a:rPr lang="en-US" sz="2400" i="1" dirty="0"/>
              <a:t>A. sinensis</a:t>
            </a:r>
            <a:r>
              <a:rPr lang="en-US" sz="2400" dirty="0"/>
              <a:t>. This indicates that rather than using actual dong quai root in herbal remedies, drug companies often use herbs that have high genetic similarities to dong quai. Consumers that buy these products are not actually getting the herbal remedy that is advertised on the label. This begs the question: how often do drug companies omit the ingredient that is advertised on drug labels?</a:t>
            </a:r>
          </a:p>
          <a:p>
            <a:endParaRPr lang="en-US" sz="1600" dirty="0"/>
          </a:p>
          <a:p>
            <a:pPr algn="ctr"/>
            <a:r>
              <a:rPr lang="en-US" sz="8000" dirty="0"/>
              <a:t>Introduction</a:t>
            </a:r>
          </a:p>
          <a:p>
            <a:r>
              <a:rPr lang="en-US" sz="2400" i="1" dirty="0"/>
              <a:t>    Angelica sinensis</a:t>
            </a:r>
            <a:r>
              <a:rPr lang="en-US" sz="2400" dirty="0"/>
              <a:t> or the “female ginseng” (root) is a popular Asian herbal ingredient used in cooking and medicine. Its popularity dates from the Golden Age (approximately 1000 years ago) and was commonly used as a spice (Ehrlich 2015). It is native to China, but trade and commerce allowed it to grow in the eastern parts of China, Korea, and Japan. They are perennials, blooming in the months of July and August and come in “umbrella-shaped clusters of white flowers” (Ehrlich 2015, para 3). However, the part that is derived for human consumption and medicine is the thick brownish roots, which can be consumed in either powder or solid form. </a:t>
            </a:r>
          </a:p>
          <a:p>
            <a:r>
              <a:rPr lang="en-US" sz="2400" dirty="0"/>
              <a:t>    In China, the dong </a:t>
            </a:r>
            <a:r>
              <a:rPr lang="en-US" sz="2400" dirty="0" err="1"/>
              <a:t>quai’s</a:t>
            </a:r>
            <a:r>
              <a:rPr lang="en-US" sz="2400" dirty="0"/>
              <a:t> popularity comes from its versatility in medicine. One such study (Ross 2001, pg. 67-68) noted how the entire dried plant can be used for external burns, and how the hot water extract from the root, is used as an emmenagogue (a substance that increases menstrual flow) for “…menstrual disorders, amenorrhea, dysmenorrhea, constipation, cancer, sterility, </a:t>
            </a:r>
            <a:r>
              <a:rPr lang="en-US" sz="2400" dirty="0" err="1"/>
              <a:t>thromboangiitis</a:t>
            </a:r>
            <a:r>
              <a:rPr lang="en-US" sz="2400" dirty="0"/>
              <a:t> obliterans (</a:t>
            </a:r>
            <a:r>
              <a:rPr lang="en-US" sz="2400" dirty="0" err="1"/>
              <a:t>Buerger’s</a:t>
            </a:r>
            <a:r>
              <a:rPr lang="en-US" sz="2400" dirty="0"/>
              <a:t> disease) and other thrombolytic diseases” in China. In other words, one can grasp that </a:t>
            </a:r>
            <a:r>
              <a:rPr lang="en-US" sz="2400" i="1" dirty="0"/>
              <a:t>Angelica sinensis</a:t>
            </a:r>
            <a:r>
              <a:rPr lang="en-US" sz="2400" dirty="0"/>
              <a:t> has components (e.g. </a:t>
            </a:r>
            <a:r>
              <a:rPr lang="en-US" sz="2400" dirty="0" err="1"/>
              <a:t>ligustillide</a:t>
            </a:r>
            <a:r>
              <a:rPr lang="en-US" sz="2400" dirty="0"/>
              <a:t>) which allows it to be useful in traditional Chinese medicine (</a:t>
            </a:r>
            <a:r>
              <a:rPr lang="en-US" sz="2400" dirty="0" err="1"/>
              <a:t>Zuo</a:t>
            </a:r>
            <a:r>
              <a:rPr lang="en-US" sz="2400" dirty="0"/>
              <a:t> and others (2012). While Ross (2001) listed how </a:t>
            </a:r>
            <a:r>
              <a:rPr lang="en-US" sz="2400" i="1" dirty="0"/>
              <a:t>A. sinensis</a:t>
            </a:r>
            <a:r>
              <a:rPr lang="en-US" sz="2400" dirty="0"/>
              <a:t> is used to treat various gynecological, gastrointestinal, and thrombolytic disorders, there is no sufficient (and reliable) information to authenticate </a:t>
            </a:r>
            <a:r>
              <a:rPr lang="en-US" sz="2400" i="1" dirty="0"/>
              <a:t>A. </a:t>
            </a:r>
            <a:r>
              <a:rPr lang="en-US" sz="2400" i="1" dirty="0" err="1"/>
              <a:t>sinensis</a:t>
            </a:r>
            <a:r>
              <a:rPr lang="en-US" sz="2400" dirty="0" err="1"/>
              <a:t>’s</a:t>
            </a:r>
            <a:r>
              <a:rPr lang="en-US" sz="2400" dirty="0"/>
              <a:t> effects to the human body. Ulbricht (2010, pg. 299) observed the aforementioned problem by stating:</a:t>
            </a:r>
          </a:p>
          <a:p>
            <a:r>
              <a:rPr lang="en-US" sz="2400" dirty="0"/>
              <a:t>    Although dong quai has many historical and theoretical uses based on animal studies, there is little human evidence supporting the effects of dong quai for any condition. Most of the available clinical studies have either been poorly designed or reported insignificant results. Also, more have examined combination formulas containing multiple ingredients in addition to dong quai, making it difficult to determine which ingredient may cause certain effects. </a:t>
            </a:r>
          </a:p>
          <a:p>
            <a:r>
              <a:rPr lang="en-US" sz="2400" dirty="0"/>
              <a:t>    To some, this herbal ingredient seems to be the next “</a:t>
            </a:r>
            <a:r>
              <a:rPr lang="en-US" sz="2400" i="1" dirty="0"/>
              <a:t>Garcinia cambogia</a:t>
            </a:r>
            <a:r>
              <a:rPr lang="en-US" sz="2400" dirty="0"/>
              <a:t>”</a:t>
            </a:r>
            <a:r>
              <a:rPr lang="en-US" sz="2400" i="1" dirty="0"/>
              <a:t> </a:t>
            </a:r>
            <a:r>
              <a:rPr lang="en-US" sz="2400" dirty="0"/>
              <a:t>for gynecological and thrombolytic problems. When Ulbricht (2010) stated that “… examined combination formulas containing multiple ingredients in addition to dong quai,” it brings up the question whether or not pharmaceuticals worldwide are actually using </a:t>
            </a:r>
            <a:r>
              <a:rPr lang="en-US" sz="2400" i="1" dirty="0"/>
              <a:t>A. sinensis</a:t>
            </a:r>
            <a:r>
              <a:rPr lang="en-US" sz="2400" dirty="0"/>
              <a:t>. The length of the plant’s maturity and the specific cold, mountainous environment, limits the amount of </a:t>
            </a:r>
            <a:r>
              <a:rPr lang="en-US" sz="2400" i="1" dirty="0"/>
              <a:t>A. sinensis </a:t>
            </a:r>
            <a:r>
              <a:rPr lang="en-US" sz="2400" dirty="0"/>
              <a:t>being used as an ingredient. Also, due to its rarity in many Asian countries, there is a chance that </a:t>
            </a:r>
            <a:r>
              <a:rPr lang="en-US" sz="2400" i="1" dirty="0"/>
              <a:t>A. sinensis </a:t>
            </a:r>
            <a:r>
              <a:rPr lang="en-US" sz="2400" dirty="0"/>
              <a:t>is not actually the main ingredient. The primary purpose of the project is to determine if companies that sell dong quai actually contain </a:t>
            </a:r>
            <a:r>
              <a:rPr lang="en-US" sz="2400" i="1" dirty="0"/>
              <a:t>A. sinensis </a:t>
            </a:r>
            <a:r>
              <a:rPr lang="en-US" sz="2400" dirty="0"/>
              <a:t>as their main product. </a:t>
            </a:r>
          </a:p>
          <a:p>
            <a:r>
              <a:rPr lang="en-US" sz="2400" dirty="0"/>
              <a:t>    Two drugs that contain </a:t>
            </a:r>
            <a:r>
              <a:rPr lang="en-US" sz="2400" i="1" dirty="0"/>
              <a:t>A. sinensis</a:t>
            </a:r>
            <a:r>
              <a:rPr lang="en-US" sz="2400" dirty="0"/>
              <a:t> as their main ingredient and two genetic relatives of </a:t>
            </a:r>
            <a:r>
              <a:rPr lang="en-US" sz="2400" i="1" dirty="0"/>
              <a:t>A. sinensis </a:t>
            </a:r>
            <a:r>
              <a:rPr lang="en-US" sz="2400" dirty="0"/>
              <a:t>were compared using DNA barcoding. The information obtained will help determine the validity of commercialized dong quai.</a:t>
            </a:r>
          </a:p>
          <a:p>
            <a:endParaRPr lang="en-US" sz="5400" i="1" dirty="0"/>
          </a:p>
        </p:txBody>
      </p:sp>
      <p:sp>
        <p:nvSpPr>
          <p:cNvPr id="54" name="TextBox 53"/>
          <p:cNvSpPr txBox="1"/>
          <p:nvPr/>
        </p:nvSpPr>
        <p:spPr>
          <a:xfrm>
            <a:off x="11942056" y="6441535"/>
            <a:ext cx="9916457" cy="17297043"/>
          </a:xfrm>
          <a:prstGeom prst="rect">
            <a:avLst/>
          </a:prstGeom>
          <a:noFill/>
        </p:spPr>
        <p:txBody>
          <a:bodyPr wrap="square" rtlCol="0">
            <a:spAutoFit/>
          </a:bodyPr>
          <a:lstStyle/>
          <a:p>
            <a:r>
              <a:rPr lang="en-US" sz="8000" dirty="0"/>
              <a:t>Materials &amp; Methods </a:t>
            </a:r>
          </a:p>
          <a:p>
            <a:endParaRPr lang="en-US" sz="2400" dirty="0"/>
          </a:p>
          <a:p>
            <a:r>
              <a:rPr lang="en-US" sz="2400" dirty="0"/>
              <a:t>    Samples of dong quai, were obtained from various drug stores and grocery stores. Also, relatives of</a:t>
            </a:r>
            <a:r>
              <a:rPr lang="en-US" sz="2400" i="1" dirty="0"/>
              <a:t> A. sinensis </a:t>
            </a:r>
            <a:r>
              <a:rPr lang="en-US" sz="2400" dirty="0"/>
              <a:t>cilantro/coriander (</a:t>
            </a:r>
            <a:r>
              <a:rPr lang="en-US" sz="2400" i="1" dirty="0" err="1"/>
              <a:t>Coriandrum</a:t>
            </a:r>
            <a:r>
              <a:rPr lang="en-US" sz="2400" i="1" dirty="0"/>
              <a:t> </a:t>
            </a:r>
            <a:r>
              <a:rPr lang="en-US" sz="2400" i="1" dirty="0" err="1"/>
              <a:t>sativum</a:t>
            </a:r>
            <a:r>
              <a:rPr lang="en-US" sz="2400" dirty="0"/>
              <a:t>)</a:t>
            </a:r>
            <a:r>
              <a:rPr lang="en-US" sz="2400" i="1" dirty="0"/>
              <a:t> </a:t>
            </a:r>
            <a:r>
              <a:rPr lang="en-US" sz="2400" dirty="0"/>
              <a:t>and</a:t>
            </a:r>
            <a:r>
              <a:rPr lang="en-US" sz="2400" i="1" dirty="0"/>
              <a:t> </a:t>
            </a:r>
            <a:r>
              <a:rPr lang="en-US" sz="2400" dirty="0"/>
              <a:t>parsley (</a:t>
            </a:r>
            <a:r>
              <a:rPr lang="en-US" sz="2400" i="1" dirty="0"/>
              <a:t>Petroselinum </a:t>
            </a:r>
            <a:r>
              <a:rPr lang="en-US" sz="2400" i="1" dirty="0" err="1"/>
              <a:t>crispum</a:t>
            </a:r>
            <a:r>
              <a:rPr lang="en-US" sz="2400" dirty="0"/>
              <a:t>) were used to compare the relationship between commercialized dong quai and its related plant species. Each sample was entered into the Barcode Sample Database and labeled using different letters (A, B, C, and so on); photos of each container were taken and uploaded onto DNA Subway as well. In the process of extracting DNA from the samples, 10 mg of each sample were placed into their corresponding, labeled, micro tubes. 300 µL of lysis solution was then added to each tube. Pestles were used to grind the tissue and break it down further. Then, the samples were placed in a water bath, heated to 65 degrees Celsius, for ten minutes. After the ten minutes were up, all tubes were placed into a centrifuge for one minute so that the DNA was able to separate from the debris. Then, 150 </a:t>
            </a:r>
            <a:r>
              <a:rPr lang="en-US" sz="2400" dirty="0" err="1"/>
              <a:t>uL</a:t>
            </a:r>
            <a:r>
              <a:rPr lang="en-US" sz="2400" dirty="0"/>
              <a:t> of the supernatant, from each sample tube, were transferred over to sterile 1.5 mL tubes. Later, 3 </a:t>
            </a:r>
            <a:r>
              <a:rPr lang="en-US" sz="2400" dirty="0" err="1"/>
              <a:t>uL</a:t>
            </a:r>
            <a:r>
              <a:rPr lang="en-US" sz="2400" dirty="0"/>
              <a:t> of silica resin was added to each tube and mixed into the solution by pipetting the solution repeatedly. The tubes were then incubated for five minutes in a water bath set at 57 degrees Celsius. After time was up, the tubes were placed into a centrifuge for 30 seconds followed by an extraction of the remaining supernatant. Wash buffer, 500 </a:t>
            </a:r>
            <a:r>
              <a:rPr lang="en-US" sz="2400" dirty="0" err="1"/>
              <a:t>uL</a:t>
            </a:r>
            <a:r>
              <a:rPr lang="en-US" sz="2400" dirty="0"/>
              <a:t>, was mixed in with the resin to create a solution. Then the tubes were placed in the centrifuge for another 30 seconds. The supernatant in each tube was extracted and 100 </a:t>
            </a:r>
            <a:r>
              <a:rPr lang="en-US" sz="2400" dirty="0" err="1"/>
              <a:t>uL</a:t>
            </a:r>
            <a:r>
              <a:rPr lang="en-US" sz="2400" dirty="0"/>
              <a:t> of distilled water was added to each sample. All of the samples were incubated in a water bath set at 57 degrees Celsius for five minutes. Once again, the tubes were centrifuged for 30 seconds in order to separate DNA from other debris. 90 </a:t>
            </a:r>
            <a:r>
              <a:rPr lang="en-US" sz="2400" dirty="0" err="1"/>
              <a:t>uL</a:t>
            </a:r>
            <a:r>
              <a:rPr lang="en-US" sz="2400" dirty="0"/>
              <a:t> of supernatant were transferred from each tube into corresponding, empty, 1.5 mL tubes. These tubes were then to be stored on ice until the PCR machine was ready. This entire process was repeated three times. </a:t>
            </a:r>
          </a:p>
          <a:p>
            <a:r>
              <a:rPr lang="en-US" sz="2400" dirty="0"/>
              <a:t>    23 </a:t>
            </a:r>
            <a:r>
              <a:rPr lang="en-US" sz="2400" dirty="0" err="1"/>
              <a:t>uL</a:t>
            </a:r>
            <a:r>
              <a:rPr lang="en-US" sz="2400" dirty="0"/>
              <a:t> of </a:t>
            </a:r>
            <a:r>
              <a:rPr lang="en-US" sz="2400" dirty="0" err="1"/>
              <a:t>rbcL</a:t>
            </a:r>
            <a:r>
              <a:rPr lang="en-US" sz="2400" dirty="0"/>
              <a:t> primer was added to PCR tubes containing Ready-To-Go PCR beads. Then, 2 </a:t>
            </a:r>
            <a:r>
              <a:rPr lang="en-US" sz="2400" dirty="0" err="1"/>
              <a:t>uL</a:t>
            </a:r>
            <a:r>
              <a:rPr lang="en-US" sz="2400" dirty="0"/>
              <a:t> of each of the dong quai and its relative’s samples were added to their corresponding, labeled PCR tubes. The tubes were then be put into a thermal cycler where a particular protocol, specific to plants, was programmed into it.  </a:t>
            </a:r>
          </a:p>
          <a:p>
            <a:r>
              <a:rPr lang="en-US" sz="2400" dirty="0"/>
              <a:t>    All the samples were loaded into each well of the gel and their positions were recorded, the gel ran for 30 minutes at 130V. The gel was then viewed under UV light and the results were photographed.</a:t>
            </a:r>
          </a:p>
          <a:p>
            <a:r>
              <a:rPr lang="en-US" sz="2400" dirty="0"/>
              <a:t>    The actual DNA sequence of dong quai was found in an online database called BLAST. The results of the DNA processing were uploaded onto DNA Subway and were further processed so that a match could be made between the samples and those that are contained in the database.</a:t>
            </a:r>
          </a:p>
          <a:p>
            <a:endParaRPr lang="en-US" sz="5400" dirty="0"/>
          </a:p>
        </p:txBody>
      </p:sp>
      <p:sp>
        <p:nvSpPr>
          <p:cNvPr id="55" name="TextBox 54"/>
          <p:cNvSpPr txBox="1"/>
          <p:nvPr/>
        </p:nvSpPr>
        <p:spPr>
          <a:xfrm>
            <a:off x="22773343" y="6441535"/>
            <a:ext cx="9317743" cy="2985433"/>
          </a:xfrm>
          <a:prstGeom prst="rect">
            <a:avLst/>
          </a:prstGeom>
          <a:noFill/>
        </p:spPr>
        <p:txBody>
          <a:bodyPr wrap="square" rtlCol="0">
            <a:spAutoFit/>
          </a:bodyPr>
          <a:lstStyle/>
          <a:p>
            <a:pPr algn="ctr"/>
            <a:r>
              <a:rPr lang="en-US" sz="8000" dirty="0"/>
              <a:t>Results</a:t>
            </a:r>
          </a:p>
          <a:p>
            <a:endParaRPr lang="en-US" sz="5400" dirty="0"/>
          </a:p>
          <a:p>
            <a:endParaRPr lang="en-US" sz="5400" dirty="0"/>
          </a:p>
        </p:txBody>
      </p:sp>
      <p:sp>
        <p:nvSpPr>
          <p:cNvPr id="56" name="TextBox 55"/>
          <p:cNvSpPr txBox="1"/>
          <p:nvPr/>
        </p:nvSpPr>
        <p:spPr>
          <a:xfrm>
            <a:off x="33761467" y="6441535"/>
            <a:ext cx="9317743" cy="25518524"/>
          </a:xfrm>
          <a:prstGeom prst="rect">
            <a:avLst/>
          </a:prstGeom>
          <a:noFill/>
        </p:spPr>
        <p:txBody>
          <a:bodyPr wrap="square" rtlCol="0">
            <a:spAutoFit/>
          </a:bodyPr>
          <a:lstStyle/>
          <a:p>
            <a:pPr algn="ctr"/>
            <a:r>
              <a:rPr lang="en-US" sz="8000" dirty="0"/>
              <a:t>Discussion</a:t>
            </a:r>
            <a:r>
              <a:rPr lang="en-US" dirty="0"/>
              <a:t> </a:t>
            </a:r>
          </a:p>
          <a:p>
            <a:endParaRPr lang="en-US" sz="2000" dirty="0"/>
          </a:p>
          <a:p>
            <a:r>
              <a:rPr lang="en-US" sz="2500" dirty="0"/>
              <a:t>    In figures 1.1 and 1.2, the phylogenetic trees of the sample data revealed that Drug B (004) was closely related to </a:t>
            </a:r>
            <a:r>
              <a:rPr lang="en-US" sz="2500" i="1" dirty="0"/>
              <a:t>A. sinensis</a:t>
            </a:r>
            <a:r>
              <a:rPr lang="en-US" sz="2500" dirty="0"/>
              <a:t>, whereas coriander (KXB-001) and Drug A (KXB-003) were also identical because they stem from the same clade. In figure 1.3, genome analysis of the samples revealed that </a:t>
            </a:r>
            <a:r>
              <a:rPr lang="en-US" sz="2500" i="1" dirty="0"/>
              <a:t>A. sinensis</a:t>
            </a:r>
            <a:r>
              <a:rPr lang="en-US" sz="2500" dirty="0"/>
              <a:t> (8) and Drug B (7) were precisely 99.79 percent identical in terms of DNA sequences, whereas coriander (KXB-001) and Drug A (003) were a hundred percent consistent with each other in terms of DNA sequences. Unfortunately, the DNA sequencing for </a:t>
            </a:r>
            <a:r>
              <a:rPr lang="en-US" sz="2500" i="1" dirty="0"/>
              <a:t>A. sinensis</a:t>
            </a:r>
            <a:r>
              <a:rPr lang="en-US" sz="2500" dirty="0"/>
              <a:t> root (KXB-005) resulted in an error and thus no DNA analysis proceeded with the other collected DNA samples. The results displayed in the diagrams implicate that dong quai drugs (e.g. Drug A) with labels directly stating that they contain the dong quai plant, are most likely fraudulent. Drug A may not contain </a:t>
            </a:r>
            <a:r>
              <a:rPr lang="en-US" sz="2500" i="1" dirty="0"/>
              <a:t>A. sinensis</a:t>
            </a:r>
            <a:r>
              <a:rPr lang="en-US" sz="2500" dirty="0"/>
              <a:t> as their ingredient, but instead its relatives. Thus, the outcome of this experiment stimulates additional interest in the validity of ingredients contained in other commercialized products on the market. </a:t>
            </a:r>
          </a:p>
          <a:p>
            <a:pPr algn="ctr"/>
            <a:r>
              <a:rPr lang="en-US" sz="8000" dirty="0"/>
              <a:t>References</a:t>
            </a:r>
          </a:p>
          <a:p>
            <a:pPr marL="342900" indent="-342900">
              <a:lnSpc>
                <a:spcPct val="107000"/>
              </a:lnSpc>
              <a:spcAft>
                <a:spcPts val="800"/>
              </a:spcAft>
              <a:buFont typeface="Arial" panose="020B0604020202020204" pitchFamily="34" charset="0"/>
              <a:buChar char="•"/>
            </a:pPr>
            <a:r>
              <a:rPr lang="en-US" sz="2500" dirty="0">
                <a:ea typeface="Times New Roman" panose="02020603050405020304" pitchFamily="18" charset="0"/>
                <a:cs typeface="Arial" panose="020B0604020202020204" pitchFamily="34" charset="0"/>
              </a:rPr>
              <a:t>Classification for Kingdom Plantae Down to Family </a:t>
            </a:r>
            <a:r>
              <a:rPr lang="en-US" sz="2500" dirty="0" err="1">
                <a:ea typeface="Times New Roman" panose="02020603050405020304" pitchFamily="18" charset="0"/>
                <a:cs typeface="Arial" panose="020B0604020202020204" pitchFamily="34" charset="0"/>
              </a:rPr>
              <a:t>Apiaceae</a:t>
            </a:r>
            <a:r>
              <a:rPr lang="en-US" sz="2500" dirty="0">
                <a:ea typeface="Times New Roman" panose="02020603050405020304" pitchFamily="18" charset="0"/>
                <a:cs typeface="Arial" panose="020B0604020202020204" pitchFamily="34" charset="0"/>
              </a:rPr>
              <a:t> [Internet]. Amityville, NY: USDA; </a:t>
            </a:r>
            <a:r>
              <a:rPr lang="en-US" sz="2500" dirty="0" err="1">
                <a:ea typeface="Times New Roman" panose="02020603050405020304" pitchFamily="18" charset="0"/>
                <a:cs typeface="Arial" panose="020B0604020202020204" pitchFamily="34" charset="0"/>
              </a:rPr>
              <a:t>n.d</a:t>
            </a:r>
            <a:r>
              <a:rPr lang="en-US" sz="2500" dirty="0">
                <a:ea typeface="Times New Roman" panose="02020603050405020304" pitchFamily="18" charset="0"/>
                <a:cs typeface="Arial" panose="020B0604020202020204" pitchFamily="34" charset="0"/>
              </a:rPr>
              <a:t>; Available from: https://plants.usda.gov/java/ClassificationServlet?source=display&amp;classid=Apiaceae</a:t>
            </a:r>
            <a:endParaRPr lang="en-US" sz="2500" dirty="0">
              <a:ea typeface="Yu Mincho" panose="02020400000000000000" pitchFamily="18" charset="-128"/>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500" dirty="0">
                <a:ea typeface="Times New Roman" panose="02020603050405020304" pitchFamily="18" charset="0"/>
                <a:cs typeface="Arial" panose="020B0604020202020204" pitchFamily="34" charset="0"/>
              </a:rPr>
              <a:t>Ehrlich, S. D. Dong Quai [Internet]. College Park, MD: University of Maryland Medical</a:t>
            </a:r>
            <a:r>
              <a:rPr lang="en-US" sz="2500" dirty="0">
                <a:ea typeface="Yu Mincho" panose="02020400000000000000" pitchFamily="18" charset="-128"/>
                <a:cs typeface="Arial" panose="020B0604020202020204" pitchFamily="34" charset="0"/>
              </a:rPr>
              <a:t> </a:t>
            </a:r>
            <a:r>
              <a:rPr lang="en-US" sz="2500" dirty="0">
                <a:ea typeface="Times New Roman" panose="02020603050405020304" pitchFamily="18" charset="0"/>
                <a:cs typeface="Arial" panose="020B0604020202020204" pitchFamily="34" charset="0"/>
              </a:rPr>
              <a:t>Center; 2015 March 25; Available from:</a:t>
            </a:r>
            <a:r>
              <a:rPr lang="en-US" sz="2500" dirty="0">
                <a:ea typeface="Yu Mincho" panose="02020400000000000000" pitchFamily="18" charset="-128"/>
                <a:cs typeface="Arial" panose="020B0604020202020204" pitchFamily="34" charset="0"/>
              </a:rPr>
              <a:t> </a:t>
            </a:r>
            <a:r>
              <a:rPr lang="en-US" sz="2500" dirty="0">
                <a:ea typeface="Times New Roman" panose="02020603050405020304" pitchFamily="18" charset="0"/>
                <a:cs typeface="Arial" panose="020B0604020202020204" pitchFamily="34" charset="0"/>
              </a:rPr>
              <a:t>http://umm.edu/health/medical/altmed/herb/dong-quai</a:t>
            </a:r>
            <a:endParaRPr lang="en-US" sz="2500" dirty="0">
              <a:ea typeface="Yu Mincho" panose="02020400000000000000" pitchFamily="18" charset="-128"/>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500" dirty="0">
                <a:ea typeface="Times New Roman" panose="02020603050405020304" pitchFamily="18" charset="0"/>
                <a:cs typeface="Arial" panose="020B0604020202020204" pitchFamily="34" charset="0"/>
              </a:rPr>
              <a:t>Johnson, R. L., Foster, S., Dog, T. L., &amp; Kiefer, D. 2010. </a:t>
            </a:r>
            <a:r>
              <a:rPr lang="en-US" sz="2500" i="1" dirty="0">
                <a:ea typeface="Times New Roman" panose="02020603050405020304" pitchFamily="18" charset="0"/>
                <a:cs typeface="Arial" panose="020B0604020202020204" pitchFamily="34" charset="0"/>
              </a:rPr>
              <a:t>National Geographic Guide to Medicinal Herbs: The World's Most Effective Healing Plants</a:t>
            </a:r>
            <a:r>
              <a:rPr lang="en-US" sz="2500" dirty="0">
                <a:ea typeface="Times New Roman" panose="02020603050405020304" pitchFamily="18" charset="0"/>
                <a:cs typeface="Arial" panose="020B0604020202020204" pitchFamily="34" charset="0"/>
              </a:rPr>
              <a:t>. D.C.: National Geographic. 400 p. </a:t>
            </a:r>
            <a:endParaRPr lang="en-US" sz="2500" dirty="0">
              <a:ea typeface="Yu Mincho" panose="02020400000000000000" pitchFamily="18" charset="-128"/>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500" dirty="0">
                <a:ea typeface="Times New Roman" panose="02020603050405020304" pitchFamily="18" charset="0"/>
                <a:cs typeface="Arial" panose="020B0604020202020204" pitchFamily="34" charset="0"/>
              </a:rPr>
              <a:t>Ross, I. A. 2001. </a:t>
            </a:r>
            <a:r>
              <a:rPr lang="en-US" sz="2500" i="1" dirty="0">
                <a:ea typeface="Times New Roman" panose="02020603050405020304" pitchFamily="18" charset="0"/>
                <a:cs typeface="Arial" panose="020B0604020202020204" pitchFamily="34" charset="0"/>
              </a:rPr>
              <a:t>Medicinal Plants of the World, Chemical Constituents, Traditional and Modern Medicinal Uses </a:t>
            </a:r>
            <a:r>
              <a:rPr lang="en-US" sz="2500" dirty="0">
                <a:ea typeface="Times New Roman" panose="02020603050405020304" pitchFamily="18" charset="0"/>
                <a:cs typeface="Arial" panose="020B0604020202020204" pitchFamily="34" charset="0"/>
              </a:rPr>
              <a:t>(Vol. 2). New York: Humana Press. 487 p.</a:t>
            </a:r>
            <a:endParaRPr lang="en-US" sz="2500" dirty="0">
              <a:ea typeface="Yu Mincho" panose="02020400000000000000" pitchFamily="18" charset="-128"/>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500" dirty="0">
                <a:ea typeface="Times New Roman" panose="02020603050405020304" pitchFamily="18" charset="0"/>
                <a:cs typeface="Arial" panose="020B0604020202020204" pitchFamily="34" charset="0"/>
              </a:rPr>
              <a:t>Ulbricht, C. E. 2010. </a:t>
            </a:r>
            <a:r>
              <a:rPr lang="en-US" sz="2500" i="1" dirty="0">
                <a:ea typeface="Times New Roman" panose="02020603050405020304" pitchFamily="18" charset="0"/>
                <a:cs typeface="Arial" panose="020B0604020202020204" pitchFamily="34" charset="0"/>
              </a:rPr>
              <a:t>Natural Standard Herb &amp; Supplement Guide: An Evidence-Based</a:t>
            </a:r>
            <a:r>
              <a:rPr lang="en-US" sz="2500" i="1" dirty="0">
                <a:ea typeface="Yu Mincho" panose="02020400000000000000" pitchFamily="18" charset="-128"/>
                <a:cs typeface="Arial" panose="020B0604020202020204" pitchFamily="34" charset="0"/>
              </a:rPr>
              <a:t> </a:t>
            </a:r>
            <a:r>
              <a:rPr lang="en-US" sz="2500" i="1" dirty="0">
                <a:ea typeface="Times New Roman" panose="02020603050405020304" pitchFamily="18" charset="0"/>
                <a:cs typeface="Arial" panose="020B0604020202020204" pitchFamily="34" charset="0"/>
              </a:rPr>
              <a:t>Reference</a:t>
            </a:r>
            <a:r>
              <a:rPr lang="en-US" sz="2500" dirty="0">
                <a:ea typeface="Times New Roman" panose="02020603050405020304" pitchFamily="18" charset="0"/>
                <a:cs typeface="Arial" panose="020B0604020202020204" pitchFamily="34" charset="0"/>
              </a:rPr>
              <a:t>. Missouri: Elsevier/Mosby. 896 p.</a:t>
            </a:r>
            <a:endParaRPr lang="en-US" sz="2500" dirty="0">
              <a:ea typeface="Yu Mincho" panose="02020400000000000000" pitchFamily="18" charset="-128"/>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500" dirty="0" err="1">
                <a:ea typeface="Times New Roman" panose="02020603050405020304" pitchFamily="18" charset="0"/>
                <a:cs typeface="Arial" panose="020B0604020202020204" pitchFamily="34" charset="0"/>
              </a:rPr>
              <a:t>Zuo</a:t>
            </a:r>
            <a:r>
              <a:rPr lang="en-US" sz="2500" dirty="0">
                <a:ea typeface="Times New Roman" panose="02020603050405020304" pitchFamily="18" charset="0"/>
                <a:cs typeface="Arial" panose="020B0604020202020204" pitchFamily="34" charset="0"/>
              </a:rPr>
              <a:t>, A. H., Wang, L., &amp; Xiao, H. 2012. </a:t>
            </a:r>
            <a:r>
              <a:rPr lang="en-US" sz="2500" i="1" dirty="0">
                <a:ea typeface="Times New Roman" panose="02020603050405020304" pitchFamily="18" charset="0"/>
                <a:cs typeface="Arial" panose="020B0604020202020204" pitchFamily="34" charset="0"/>
              </a:rPr>
              <a:t>Research progress studies on pharmacology and</a:t>
            </a:r>
            <a:r>
              <a:rPr lang="en-US" sz="2500" i="1" dirty="0">
                <a:ea typeface="Yu Mincho" panose="02020400000000000000" pitchFamily="18" charset="-128"/>
                <a:cs typeface="Arial" panose="020B0604020202020204" pitchFamily="34" charset="0"/>
              </a:rPr>
              <a:t> </a:t>
            </a:r>
            <a:r>
              <a:rPr lang="en-US" sz="2500" i="1" dirty="0">
                <a:ea typeface="Times New Roman" panose="02020603050405020304" pitchFamily="18" charset="0"/>
                <a:cs typeface="Arial" panose="020B0604020202020204" pitchFamily="34" charset="0"/>
              </a:rPr>
              <a:t>pharmacokinetics of </a:t>
            </a:r>
            <a:r>
              <a:rPr lang="en-US" sz="2500" i="1" dirty="0" err="1">
                <a:ea typeface="Times New Roman" panose="02020603050405020304" pitchFamily="18" charset="0"/>
                <a:cs typeface="Arial" panose="020B0604020202020204" pitchFamily="34" charset="0"/>
              </a:rPr>
              <a:t>ligustilide</a:t>
            </a:r>
            <a:r>
              <a:rPr lang="en-US" sz="2500" i="1" dirty="0">
                <a:ea typeface="Times New Roman" panose="02020603050405020304" pitchFamily="18" charset="0"/>
                <a:cs typeface="Arial" panose="020B0604020202020204" pitchFamily="34" charset="0"/>
              </a:rPr>
              <a:t> </a:t>
            </a:r>
            <a:r>
              <a:rPr lang="en-US" sz="2500" dirty="0">
                <a:ea typeface="Times New Roman" panose="02020603050405020304" pitchFamily="18" charset="0"/>
                <a:cs typeface="Arial" panose="020B0604020202020204" pitchFamily="34" charset="0"/>
              </a:rPr>
              <a:t>[Abstract]. Dalian (Liaodong): Dalian Institute of Chemical Physics. Available from: PubMed; 23373200</a:t>
            </a:r>
            <a:endParaRPr lang="en-US" sz="2500" dirty="0">
              <a:ea typeface="Yu Mincho" panose="02020400000000000000" pitchFamily="18" charset="-128"/>
              <a:cs typeface="Arial" panose="020B0604020202020204" pitchFamily="34" charset="0"/>
            </a:endParaRPr>
          </a:p>
          <a:p>
            <a:endParaRPr lang="en-US" sz="500" dirty="0"/>
          </a:p>
          <a:p>
            <a:pPr algn="ctr"/>
            <a:r>
              <a:rPr lang="en-US" sz="8000" dirty="0"/>
              <a:t>Acknowledgements</a:t>
            </a:r>
          </a:p>
          <a:p>
            <a:endParaRPr lang="en-US" sz="1600" dirty="0"/>
          </a:p>
          <a:p>
            <a:r>
              <a:rPr lang="en-US" sz="3300" dirty="0"/>
              <a:t>    We would like to thank the Environmental Study Center for training Ms. </a:t>
            </a:r>
            <a:r>
              <a:rPr lang="en-US" sz="3300" dirty="0" err="1"/>
              <a:t>Sarode</a:t>
            </a:r>
            <a:r>
              <a:rPr lang="en-US" sz="3300" dirty="0"/>
              <a:t>, Bilal, and Sophia for the program. A thank you to Harlem DNA Lab for providing us materials that were necessary for the project. A special thank you to Dr. Christine </a:t>
            </a:r>
            <a:r>
              <a:rPr lang="en-US" sz="3300" dirty="0" err="1"/>
              <a:t>Marizzi</a:t>
            </a:r>
            <a:r>
              <a:rPr lang="en-US" sz="3300" dirty="0"/>
              <a:t> for overlooking the project for both groups and assisting the groups when needed. We would also like to thank Ms. </a:t>
            </a:r>
            <a:r>
              <a:rPr lang="en-US" sz="3300" dirty="0" err="1"/>
              <a:t>Naanos</a:t>
            </a:r>
            <a:r>
              <a:rPr lang="en-US" sz="3300" dirty="0"/>
              <a:t> for revising our research paper and providing constructive criticism. And finally to Ms. </a:t>
            </a:r>
            <a:r>
              <a:rPr lang="en-US" sz="3300" dirty="0" err="1"/>
              <a:t>Sarode</a:t>
            </a:r>
            <a:r>
              <a:rPr lang="en-US" sz="3300" dirty="0"/>
              <a:t>, who convinced us that we had the potential to partake in this program. </a:t>
            </a:r>
          </a:p>
          <a:p>
            <a:endParaRPr lang="en-US" sz="5400" dirty="0"/>
          </a:p>
        </p:txBody>
      </p:sp>
      <p:sp>
        <p:nvSpPr>
          <p:cNvPr id="3" name="TextBox 2"/>
          <p:cNvSpPr txBox="1"/>
          <p:nvPr/>
        </p:nvSpPr>
        <p:spPr>
          <a:xfrm>
            <a:off x="37180240" y="2757238"/>
            <a:ext cx="5184093" cy="2123658"/>
          </a:xfrm>
          <a:prstGeom prst="rect">
            <a:avLst/>
          </a:prstGeom>
          <a:noFill/>
        </p:spPr>
        <p:txBody>
          <a:bodyPr wrap="square" rtlCol="0">
            <a:spAutoFit/>
          </a:bodyPr>
          <a:lstStyle/>
          <a:p>
            <a:pPr algn="r"/>
            <a:r>
              <a:rPr lang="en-US" sz="4400" dirty="0">
                <a:cs typeface="Arial"/>
              </a:rPr>
              <a:t>Funded by the</a:t>
            </a:r>
          </a:p>
          <a:p>
            <a:pPr algn="r"/>
            <a:r>
              <a:rPr lang="en-US" sz="4400" dirty="0">
                <a:cs typeface="Arial"/>
              </a:rPr>
              <a:t>Thompson Family Foundation </a:t>
            </a:r>
          </a:p>
        </p:txBody>
      </p:sp>
      <p:pic>
        <p:nvPicPr>
          <p:cNvPr id="8" name="Picture 7"/>
          <p:cNvPicPr>
            <a:picLocks noChangeAspect="1"/>
          </p:cNvPicPr>
          <p:nvPr/>
        </p:nvPicPr>
        <p:blipFill>
          <a:blip r:embed="rId5"/>
          <a:stretch>
            <a:fillRect/>
          </a:stretch>
        </p:blipFill>
        <p:spPr>
          <a:xfrm>
            <a:off x="22141541" y="7735423"/>
            <a:ext cx="10232573" cy="5251216"/>
          </a:xfrm>
          <a:prstGeom prst="rect">
            <a:avLst/>
          </a:prstGeom>
        </p:spPr>
      </p:pic>
      <p:pic>
        <p:nvPicPr>
          <p:cNvPr id="9" name="Picture 8"/>
          <p:cNvPicPr>
            <a:picLocks noChangeAspect="1"/>
          </p:cNvPicPr>
          <p:nvPr/>
        </p:nvPicPr>
        <p:blipFill>
          <a:blip r:embed="rId6"/>
          <a:stretch>
            <a:fillRect/>
          </a:stretch>
        </p:blipFill>
        <p:spPr>
          <a:xfrm>
            <a:off x="22141541" y="13773150"/>
            <a:ext cx="9949545" cy="5360573"/>
          </a:xfrm>
          <a:prstGeom prst="rect">
            <a:avLst/>
          </a:prstGeom>
        </p:spPr>
      </p:pic>
      <p:pic>
        <p:nvPicPr>
          <p:cNvPr id="14" name="Picture 13"/>
          <p:cNvPicPr>
            <a:picLocks noChangeAspect="1"/>
          </p:cNvPicPr>
          <p:nvPr/>
        </p:nvPicPr>
        <p:blipFill>
          <a:blip r:embed="rId7"/>
          <a:stretch>
            <a:fillRect/>
          </a:stretch>
        </p:blipFill>
        <p:spPr>
          <a:xfrm>
            <a:off x="21858513" y="19133723"/>
            <a:ext cx="10515601" cy="4969268"/>
          </a:xfrm>
          <a:prstGeom prst="rect">
            <a:avLst/>
          </a:prstGeom>
        </p:spPr>
      </p:pic>
      <p:pic>
        <p:nvPicPr>
          <p:cNvPr id="15" name="Picture 14"/>
          <p:cNvPicPr>
            <a:picLocks noChangeAspect="1"/>
          </p:cNvPicPr>
          <p:nvPr/>
        </p:nvPicPr>
        <p:blipFill>
          <a:blip r:embed="rId8"/>
          <a:stretch>
            <a:fillRect/>
          </a:stretch>
        </p:blipFill>
        <p:spPr>
          <a:xfrm>
            <a:off x="21858513" y="24200242"/>
            <a:ext cx="10515601" cy="5727308"/>
          </a:xfrm>
          <a:prstGeom prst="rect">
            <a:avLst/>
          </a:prstGeom>
        </p:spPr>
      </p:pic>
      <p:pic>
        <p:nvPicPr>
          <p:cNvPr id="17" name="Picture 16"/>
          <p:cNvPicPr>
            <a:picLocks noChangeAspect="1"/>
          </p:cNvPicPr>
          <p:nvPr/>
        </p:nvPicPr>
        <p:blipFill>
          <a:blip r:embed="rId9"/>
          <a:stretch>
            <a:fillRect/>
          </a:stretch>
        </p:blipFill>
        <p:spPr>
          <a:xfrm>
            <a:off x="12420575" y="28623825"/>
            <a:ext cx="7839374" cy="3549070"/>
          </a:xfrm>
          <a:prstGeom prst="rect">
            <a:avLst/>
          </a:prstGeom>
        </p:spPr>
      </p:pic>
      <p:sp>
        <p:nvSpPr>
          <p:cNvPr id="19" name="TextBox 18"/>
          <p:cNvSpPr txBox="1"/>
          <p:nvPr/>
        </p:nvSpPr>
        <p:spPr>
          <a:xfrm>
            <a:off x="20257740" y="30398360"/>
            <a:ext cx="3451918" cy="338554"/>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Figure 1.6 Dong quai root</a:t>
            </a:r>
          </a:p>
        </p:txBody>
      </p:sp>
      <p:pic>
        <p:nvPicPr>
          <p:cNvPr id="20" name="Picture 19"/>
          <p:cNvPicPr>
            <a:picLocks noChangeAspect="1"/>
          </p:cNvPicPr>
          <p:nvPr/>
        </p:nvPicPr>
        <p:blipFill>
          <a:blip r:embed="rId10"/>
          <a:stretch>
            <a:fillRect/>
          </a:stretch>
        </p:blipFill>
        <p:spPr>
          <a:xfrm>
            <a:off x="12420574" y="23322955"/>
            <a:ext cx="7837165" cy="4855004"/>
          </a:xfrm>
          <a:prstGeom prst="rect">
            <a:avLst/>
          </a:prstGeom>
        </p:spPr>
      </p:pic>
      <p:sp>
        <p:nvSpPr>
          <p:cNvPr id="21" name="TextBox 20"/>
          <p:cNvSpPr txBox="1"/>
          <p:nvPr/>
        </p:nvSpPr>
        <p:spPr>
          <a:xfrm>
            <a:off x="12351665" y="28177959"/>
            <a:ext cx="8949693" cy="323165"/>
          </a:xfrm>
          <a:prstGeom prst="rect">
            <a:avLst/>
          </a:prstGeom>
          <a:noFill/>
        </p:spPr>
        <p:txBody>
          <a:bodyPr wrap="square" rtlCol="0">
            <a:spAutoFit/>
          </a:bodyPr>
          <a:lstStyle/>
          <a:p>
            <a:r>
              <a:rPr lang="en-US" sz="1500" i="1" dirty="0">
                <a:latin typeface="Times New Roman" panose="02020603050405020304" pitchFamily="18" charset="0"/>
                <a:cs typeface="Times New Roman" panose="02020603050405020304" pitchFamily="18" charset="0"/>
              </a:rPr>
              <a:t>Figure 1.5 Drugs that claim to have dong quai as their main ingredient. Drug A (right) and Drug B (left)</a:t>
            </a:r>
          </a:p>
        </p:txBody>
      </p:sp>
    </p:spTree>
    <p:extLst>
      <p:ext uri="{BB962C8B-B14F-4D97-AF65-F5344CB8AC3E}">
        <p14:creationId xmlns:p14="http://schemas.microsoft.com/office/powerpoint/2010/main" val="64423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1802</TotalTime>
  <Words>1718</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Yu Mincho</vt:lpstr>
      <vt:lpstr>Arial</vt:lpstr>
      <vt:lpstr>Calibri</vt:lpstr>
      <vt:lpstr>Times New Roman</vt: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Bilal Choudhry</cp:lastModifiedBy>
  <cp:revision>117</cp:revision>
  <cp:lastPrinted>2016-03-28T20:27:59Z</cp:lastPrinted>
  <dcterms:created xsi:type="dcterms:W3CDTF">2011-05-13T20:15:01Z</dcterms:created>
  <dcterms:modified xsi:type="dcterms:W3CDTF">2017-05-23T00:25:49Z</dcterms:modified>
</cp:coreProperties>
</file>