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918400" cy="21945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36" userDrawn="1">
          <p15:clr>
            <a:srgbClr val="A4A3A4"/>
          </p15:clr>
        </p15:guide>
        <p15:guide id="2" pos="10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022"/>
    <a:srgbClr val="CADEF9"/>
    <a:srgbClr val="D0E1F9"/>
    <a:srgbClr val="FFFFFF"/>
    <a:srgbClr val="DAE7FA"/>
    <a:srgbClr val="96D1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5818" autoAdjust="0"/>
  </p:normalViewPr>
  <p:slideViewPr>
    <p:cSldViewPr snapToGrid="0">
      <p:cViewPr>
        <p:scale>
          <a:sx n="30" d="100"/>
          <a:sy n="30" d="100"/>
        </p:scale>
        <p:origin x="-18" y="270"/>
      </p:cViewPr>
      <p:guideLst>
        <p:guide orient="horz" pos="6936"/>
        <p:guide pos="103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8D948-AE1F-428C-9BA6-FE6F098A15F6}" type="datetimeFigureOut">
              <a:rPr lang="en-US" smtClean="0"/>
              <a:t>6/7/2016</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67F2C-DB56-420C-AE98-F88B370244E4}" type="slidenum">
              <a:rPr lang="en-US" smtClean="0"/>
              <a:t>‹#›</a:t>
            </a:fld>
            <a:endParaRPr lang="en-US"/>
          </a:p>
        </p:txBody>
      </p:sp>
    </p:spTree>
    <p:extLst>
      <p:ext uri="{BB962C8B-B14F-4D97-AF65-F5344CB8AC3E}">
        <p14:creationId xmlns:p14="http://schemas.microsoft.com/office/powerpoint/2010/main" val="264060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67F2C-DB56-420C-AE98-F88B370244E4}" type="slidenum">
              <a:rPr lang="en-US" smtClean="0"/>
              <a:t>1</a:t>
            </a:fld>
            <a:endParaRPr lang="en-US"/>
          </a:p>
        </p:txBody>
      </p:sp>
    </p:spTree>
    <p:extLst>
      <p:ext uri="{BB962C8B-B14F-4D97-AF65-F5344CB8AC3E}">
        <p14:creationId xmlns:p14="http://schemas.microsoft.com/office/powerpoint/2010/main" val="289034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smtClean="0"/>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6A9946-3269-41E1-B849-9FAE24DFE35A}"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3529365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A9946-3269-41E1-B849-9FAE24DFE35A}"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414118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A9946-3269-41E1-B849-9FAE24DFE35A}"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183961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A9946-3269-41E1-B849-9FAE24DFE35A}"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2817703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smtClean="0"/>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6A9946-3269-41E1-B849-9FAE24DFE35A}"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223328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6A9946-3269-41E1-B849-9FAE24DFE35A}"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284626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6A9946-3269-41E1-B849-9FAE24DFE35A}"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98942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6A9946-3269-41E1-B849-9FAE24DFE35A}"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396081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A9946-3269-41E1-B849-9FAE24DFE35A}"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45794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smtClean="0"/>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A9946-3269-41E1-B849-9FAE24DFE35A}"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283402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smtClean="0"/>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A9946-3269-41E1-B849-9FAE24DFE35A}"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C62AC-BD07-413A-995D-283B22E6D16A}" type="slidenum">
              <a:rPr lang="en-US" smtClean="0"/>
              <a:t>‹#›</a:t>
            </a:fld>
            <a:endParaRPr lang="en-US"/>
          </a:p>
        </p:txBody>
      </p:sp>
    </p:spTree>
    <p:extLst>
      <p:ext uri="{BB962C8B-B14F-4D97-AF65-F5344CB8AC3E}">
        <p14:creationId xmlns:p14="http://schemas.microsoft.com/office/powerpoint/2010/main" val="65088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546A9946-3269-41E1-B849-9FAE24DFE35A}" type="datetimeFigureOut">
              <a:rPr lang="en-US" smtClean="0"/>
              <a:t>6/7/2016</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D8CC62AC-BD07-413A-995D-283B22E6D16A}" type="slidenum">
              <a:rPr lang="en-US" smtClean="0"/>
              <a:t>‹#›</a:t>
            </a:fld>
            <a:endParaRPr lang="en-US"/>
          </a:p>
        </p:txBody>
      </p:sp>
    </p:spTree>
    <p:extLst>
      <p:ext uri="{BB962C8B-B14F-4D97-AF65-F5344CB8AC3E}">
        <p14:creationId xmlns:p14="http://schemas.microsoft.com/office/powerpoint/2010/main" val="42112328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26082" y="18417678"/>
            <a:ext cx="9505507" cy="2862322"/>
          </a:xfrm>
          <a:prstGeom prst="rect">
            <a:avLst/>
          </a:prstGeom>
          <a:noFill/>
          <a:ln w="6350">
            <a:solidFill>
              <a:schemeClr val="accent5">
                <a:lumMod val="50000"/>
              </a:schemeClr>
            </a:solidFill>
          </a:ln>
        </p:spPr>
        <p:txBody>
          <a:bodyPr wrap="square" rtlCol="0">
            <a:spAutoFit/>
          </a:bodyPr>
          <a:lstStyle/>
          <a:p>
            <a:pPr indent="457200"/>
            <a:r>
              <a:rPr lang="en-US" sz="1200" b="0" i="0" u="none" strike="noStrike" dirty="0" err="1" smtClean="0">
                <a:solidFill>
                  <a:srgbClr val="333333"/>
                </a:solidFill>
                <a:effectLst/>
              </a:rPr>
              <a:t>Belnap</a:t>
            </a:r>
            <a:r>
              <a:rPr lang="en-US" sz="1200" b="0" i="0" u="none" strike="noStrike" dirty="0" smtClean="0">
                <a:solidFill>
                  <a:srgbClr val="333333"/>
                </a:solidFill>
                <a:effectLst/>
              </a:rPr>
              <a:t>, Jayne, Susan L. Phillips, and Tonya </a:t>
            </a:r>
            <a:r>
              <a:rPr lang="en-US" sz="1200" b="0" i="0" u="none" strike="noStrike" dirty="0" err="1" smtClean="0">
                <a:solidFill>
                  <a:srgbClr val="333333"/>
                </a:solidFill>
                <a:effectLst/>
              </a:rPr>
              <a:t>Troxler</a:t>
            </a:r>
            <a:r>
              <a:rPr lang="en-US" sz="1200" b="0" i="0" u="none" strike="noStrike" dirty="0" smtClean="0">
                <a:solidFill>
                  <a:srgbClr val="333333"/>
                </a:solidFill>
                <a:effectLst/>
              </a:rPr>
              <a:t>. "Soil Lichen and Moss Cover and Species </a:t>
            </a:r>
            <a:r>
              <a:rPr lang="en-US" sz="1200" b="0" i="0" u="none" strike="noStrike" dirty="0" err="1" smtClean="0">
                <a:solidFill>
                  <a:srgbClr val="333333"/>
                </a:solidFill>
                <a:effectLst/>
              </a:rPr>
              <a:t>Ricess</a:t>
            </a:r>
            <a:r>
              <a:rPr lang="en-US" sz="1200" b="0" i="0" u="none" strike="noStrike" dirty="0" smtClean="0">
                <a:solidFill>
                  <a:srgbClr val="333333"/>
                </a:solidFill>
                <a:effectLst/>
              </a:rPr>
              <a:t> </a:t>
            </a:r>
            <a:r>
              <a:rPr lang="en-US" sz="1200" b="0" i="0" u="none" strike="noStrike" dirty="0" smtClean="0">
                <a:solidFill>
                  <a:srgbClr val="333333"/>
                </a:solidFill>
                <a:effectLst/>
              </a:rPr>
              <a:t>Can Be Highly Dynamic: The Effects of Invasion by the Annual Exotic Grass </a:t>
            </a:r>
            <a:r>
              <a:rPr lang="en-US" sz="1200" b="0" i="0" u="none" strike="noStrike" dirty="0" err="1" smtClean="0">
                <a:solidFill>
                  <a:srgbClr val="333333"/>
                </a:solidFill>
                <a:effectLst/>
              </a:rPr>
              <a:t>Bromus</a:t>
            </a:r>
            <a:r>
              <a:rPr lang="en-US" sz="1200" b="0" i="0" u="none" strike="noStrike" dirty="0" smtClean="0">
                <a:solidFill>
                  <a:srgbClr val="333333"/>
                </a:solidFill>
                <a:effectLst/>
              </a:rPr>
              <a:t> </a:t>
            </a:r>
            <a:r>
              <a:rPr lang="en-US" sz="1200" b="0" i="0" u="none" strike="noStrike" dirty="0" err="1" smtClean="0">
                <a:solidFill>
                  <a:srgbClr val="333333"/>
                </a:solidFill>
                <a:effectLst/>
              </a:rPr>
              <a:t>Tectorum</a:t>
            </a:r>
            <a:r>
              <a:rPr lang="en-US" sz="1200" b="0" i="0" u="none" strike="noStrike" dirty="0" smtClean="0">
                <a:solidFill>
                  <a:srgbClr val="333333"/>
                </a:solidFill>
                <a:effectLst/>
              </a:rPr>
              <a:t>, Precipitation, and Temperature on Biological Soil Crusts in SE Utah." </a:t>
            </a:r>
            <a:r>
              <a:rPr lang="en-US" sz="1200" b="0" i="1" u="none" strike="noStrike" dirty="0" smtClean="0">
                <a:solidFill>
                  <a:srgbClr val="333333"/>
                </a:solidFill>
                <a:effectLst/>
              </a:rPr>
              <a:t>Applied Soil Ecology</a:t>
            </a:r>
            <a:r>
              <a:rPr lang="en-US" sz="1200" b="0" i="0" u="none" strike="noStrike" dirty="0" smtClean="0">
                <a:solidFill>
                  <a:srgbClr val="333333"/>
                </a:solidFill>
                <a:effectLst/>
              </a:rPr>
              <a:t> 32.1 (2006): 63-76. Web.</a:t>
            </a:r>
            <a:endParaRPr lang="en-US" sz="1200" b="0" dirty="0" smtClean="0">
              <a:effectLst/>
            </a:endParaRPr>
          </a:p>
          <a:p>
            <a:pPr indent="457200"/>
            <a:r>
              <a:rPr lang="en-US" sz="1200" b="0" i="0" u="none" strike="noStrike" dirty="0" err="1" smtClean="0">
                <a:solidFill>
                  <a:srgbClr val="333333"/>
                </a:solidFill>
                <a:effectLst/>
              </a:rPr>
              <a:t>Brodo</a:t>
            </a:r>
            <a:r>
              <a:rPr lang="en-US" sz="1200" b="0" i="0" u="none" strike="noStrike" dirty="0" smtClean="0">
                <a:solidFill>
                  <a:srgbClr val="333333"/>
                </a:solidFill>
                <a:effectLst/>
              </a:rPr>
              <a:t>, Irwin Murray. "A Study of Lichen Ecology in Central Long Island, New York." 1961. Web. 01 June 2016.</a:t>
            </a:r>
            <a:endParaRPr lang="en-US" sz="1200" b="0" dirty="0" smtClean="0">
              <a:effectLst/>
            </a:endParaRPr>
          </a:p>
          <a:p>
            <a:pPr indent="457200"/>
            <a:r>
              <a:rPr lang="en-US" sz="1200" b="0" i="0" u="none" strike="noStrike" dirty="0" smtClean="0">
                <a:solidFill>
                  <a:srgbClr val="333333"/>
                </a:solidFill>
                <a:effectLst/>
              </a:rPr>
              <a:t>"Lichens Are Surprisingly Precise Air Quality Monitors, BYU </a:t>
            </a:r>
            <a:r>
              <a:rPr lang="en-US" sz="1200" b="0" i="0" u="none" strike="noStrike" dirty="0" err="1" smtClean="0">
                <a:solidFill>
                  <a:srgbClr val="333333"/>
                </a:solidFill>
                <a:effectLst/>
              </a:rPr>
              <a:t>Father­Son</a:t>
            </a:r>
            <a:r>
              <a:rPr lang="en-US" sz="1200" b="0" i="0" u="none" strike="noStrike" dirty="0" smtClean="0">
                <a:solidFill>
                  <a:srgbClr val="333333"/>
                </a:solidFill>
                <a:effectLst/>
              </a:rPr>
              <a:t> Team Finds." Web. 01 June 2016.</a:t>
            </a:r>
            <a:endParaRPr lang="en-US" sz="1200" b="0" dirty="0" smtClean="0">
              <a:effectLst/>
            </a:endParaRPr>
          </a:p>
          <a:p>
            <a:pPr indent="457200"/>
            <a:r>
              <a:rPr lang="en-US" sz="1200" b="0" i="0" u="none" strike="noStrike" dirty="0" err="1" smtClean="0">
                <a:solidFill>
                  <a:srgbClr val="000000"/>
                </a:solidFill>
                <a:effectLst/>
              </a:rPr>
              <a:t>Löbel</a:t>
            </a:r>
            <a:r>
              <a:rPr lang="en-US" sz="1200" b="0" i="0" u="none" strike="noStrike" dirty="0" smtClean="0">
                <a:solidFill>
                  <a:srgbClr val="000000"/>
                </a:solidFill>
                <a:effectLst/>
              </a:rPr>
              <a:t>, S., </a:t>
            </a:r>
            <a:r>
              <a:rPr lang="en-US" sz="1200" b="0" i="0" u="none" strike="noStrike" dirty="0" err="1" smtClean="0">
                <a:solidFill>
                  <a:srgbClr val="000000"/>
                </a:solidFill>
                <a:effectLst/>
              </a:rPr>
              <a:t>Dengler</a:t>
            </a:r>
            <a:r>
              <a:rPr lang="en-US" sz="1200" b="0" i="0" u="none" strike="noStrike" dirty="0" smtClean="0">
                <a:solidFill>
                  <a:srgbClr val="000000"/>
                </a:solidFill>
                <a:effectLst/>
              </a:rPr>
              <a:t>, J., &amp; </a:t>
            </a:r>
            <a:r>
              <a:rPr lang="en-US" sz="1200" b="0" i="0" u="none" strike="noStrike" dirty="0" err="1" smtClean="0">
                <a:solidFill>
                  <a:srgbClr val="000000"/>
                </a:solidFill>
                <a:effectLst/>
              </a:rPr>
              <a:t>Hobohm</a:t>
            </a:r>
            <a:r>
              <a:rPr lang="en-US" sz="1200" b="0" i="0" u="none" strike="noStrike" dirty="0" smtClean="0">
                <a:solidFill>
                  <a:srgbClr val="000000"/>
                </a:solidFill>
                <a:effectLst/>
              </a:rPr>
              <a:t>, C. (2006). Species richness of vascular plants, bryophytes and lichens in dry grasslands: The effects of environment, landscape structure and competition. </a:t>
            </a:r>
            <a:r>
              <a:rPr lang="en-US" sz="1200" b="0" i="1" u="none" strike="noStrike" dirty="0" smtClean="0">
                <a:solidFill>
                  <a:srgbClr val="000000"/>
                </a:solidFill>
                <a:effectLst/>
              </a:rPr>
              <a:t>Folia </a:t>
            </a:r>
            <a:r>
              <a:rPr lang="en-US" sz="1200" b="0" i="1" u="none" strike="noStrike" dirty="0" err="1" smtClean="0">
                <a:solidFill>
                  <a:srgbClr val="000000"/>
                </a:solidFill>
                <a:effectLst/>
              </a:rPr>
              <a:t>Geobotanica</a:t>
            </a:r>
            <a:r>
              <a:rPr lang="en-US" sz="1200" b="0" i="1" u="none" strike="noStrike" dirty="0" smtClean="0">
                <a:solidFill>
                  <a:srgbClr val="000000"/>
                </a:solidFill>
                <a:effectLst/>
              </a:rPr>
              <a:t> Folia </a:t>
            </a:r>
            <a:r>
              <a:rPr lang="en-US" sz="1200" b="0" i="1" u="none" strike="noStrike" dirty="0" err="1" smtClean="0">
                <a:solidFill>
                  <a:srgbClr val="000000"/>
                </a:solidFill>
                <a:effectLst/>
              </a:rPr>
              <a:t>Geobot</a:t>
            </a:r>
            <a:r>
              <a:rPr lang="en-US" sz="1200" b="0" i="1" u="none" strike="noStrike" dirty="0" smtClean="0">
                <a:solidFill>
                  <a:srgbClr val="000000"/>
                </a:solidFill>
                <a:effectLst/>
              </a:rPr>
              <a:t>,</a:t>
            </a:r>
            <a:r>
              <a:rPr lang="en-US" sz="1200" b="0" i="0" u="none" strike="noStrike" dirty="0" smtClean="0">
                <a:solidFill>
                  <a:srgbClr val="000000"/>
                </a:solidFill>
                <a:effectLst/>
              </a:rPr>
              <a:t> </a:t>
            </a:r>
            <a:r>
              <a:rPr lang="en-US" sz="1200" b="0" i="1" u="none" strike="noStrike" dirty="0" smtClean="0">
                <a:solidFill>
                  <a:srgbClr val="000000"/>
                </a:solidFill>
                <a:effectLst/>
              </a:rPr>
              <a:t>41</a:t>
            </a:r>
            <a:r>
              <a:rPr lang="en-US" sz="1200" b="0" i="0" u="none" strike="noStrike" dirty="0" smtClean="0">
                <a:solidFill>
                  <a:srgbClr val="000000"/>
                </a:solidFill>
                <a:effectLst/>
              </a:rPr>
              <a:t>(4), 377-393. doi:10.1007/bf02806555 </a:t>
            </a:r>
            <a:endParaRPr lang="en-US" sz="1200" b="0" dirty="0" smtClean="0">
              <a:effectLst/>
            </a:endParaRPr>
          </a:p>
          <a:p>
            <a:pPr indent="457200"/>
            <a:r>
              <a:rPr lang="en-US" sz="1200" b="0" i="0" u="none" strike="noStrike" dirty="0" smtClean="0">
                <a:solidFill>
                  <a:srgbClr val="000000"/>
                </a:solidFill>
                <a:effectLst/>
              </a:rPr>
              <a:t>Nearing, G. G. (1947). </a:t>
            </a:r>
            <a:r>
              <a:rPr lang="en-US" sz="1200" b="0" i="1" u="none" strike="noStrike" dirty="0" smtClean="0">
                <a:solidFill>
                  <a:srgbClr val="000000"/>
                </a:solidFill>
                <a:effectLst/>
              </a:rPr>
              <a:t>The lichen book; handbook of the lichens of northeastern United States</a:t>
            </a:r>
            <a:r>
              <a:rPr lang="en-US" sz="1200" b="0" i="0" u="none" strike="noStrike" dirty="0" smtClean="0">
                <a:solidFill>
                  <a:srgbClr val="000000"/>
                </a:solidFill>
                <a:effectLst/>
              </a:rPr>
              <a:t>. Ridgewood, NJ. </a:t>
            </a:r>
            <a:endParaRPr lang="en-US" sz="1200" b="0" dirty="0" smtClean="0">
              <a:effectLst/>
            </a:endParaRPr>
          </a:p>
          <a:p>
            <a:pPr indent="457200"/>
            <a:r>
              <a:rPr lang="en-US" sz="1200" b="0" i="0" u="none" strike="noStrike" dirty="0" smtClean="0">
                <a:solidFill>
                  <a:srgbClr val="333333"/>
                </a:solidFill>
                <a:effectLst/>
              </a:rPr>
              <a:t>"Notes on the Lichens of Eastern New York City: Kings and Queens Counties, Long Island, New York." Web. 01 June 2016.</a:t>
            </a:r>
            <a:endParaRPr lang="en-US" sz="1200" b="0" dirty="0" smtClean="0">
              <a:effectLst/>
            </a:endParaRPr>
          </a:p>
          <a:p>
            <a:pPr indent="457200"/>
            <a:r>
              <a:rPr lang="en-US" sz="1200" b="0" i="0" u="none" strike="noStrike" dirty="0" smtClean="0">
                <a:solidFill>
                  <a:srgbClr val="333333"/>
                </a:solidFill>
                <a:effectLst/>
              </a:rPr>
              <a:t>Pennsylvania Sedge (Native and Invasive Plants). (</a:t>
            </a:r>
            <a:r>
              <a:rPr lang="en-US" sz="1200" b="0" i="0" u="none" strike="noStrike" dirty="0" err="1" smtClean="0">
                <a:solidFill>
                  <a:srgbClr val="333333"/>
                </a:solidFill>
                <a:effectLst/>
              </a:rPr>
              <a:t>n.d.</a:t>
            </a:r>
            <a:r>
              <a:rPr lang="en-US" sz="1200" b="0" i="0" u="none" strike="noStrike" dirty="0" smtClean="0">
                <a:solidFill>
                  <a:srgbClr val="333333"/>
                </a:solidFill>
                <a:effectLst/>
              </a:rPr>
              <a:t>). Retrieved June 01, 2016, from http://extension.psu.edu/plants/gardening/eco-friendly/using-natives/bee-wise-plant-natives/pennsylvania-sedge </a:t>
            </a:r>
            <a:endParaRPr lang="en-US" sz="1200" b="0" dirty="0" smtClean="0">
              <a:effectLst/>
            </a:endParaRPr>
          </a:p>
          <a:p>
            <a:pPr indent="457200"/>
            <a:r>
              <a:rPr lang="en-US" sz="1200" b="0" i="0" u="none" strike="noStrike" dirty="0" err="1" smtClean="0">
                <a:solidFill>
                  <a:srgbClr val="000000"/>
                </a:solidFill>
                <a:effectLst/>
              </a:rPr>
              <a:t>Polytrichum</a:t>
            </a:r>
            <a:r>
              <a:rPr lang="en-US" sz="1200" b="0" i="0" u="none" strike="noStrike" dirty="0" smtClean="0">
                <a:solidFill>
                  <a:srgbClr val="000000"/>
                </a:solidFill>
                <a:effectLst/>
              </a:rPr>
              <a:t> </a:t>
            </a:r>
            <a:r>
              <a:rPr lang="en-US" sz="1200" b="0" i="0" u="none" strike="noStrike" dirty="0" err="1" smtClean="0">
                <a:solidFill>
                  <a:srgbClr val="000000"/>
                </a:solidFill>
                <a:effectLst/>
              </a:rPr>
              <a:t>juniperinum</a:t>
            </a:r>
            <a:r>
              <a:rPr lang="en-US" sz="1200" b="0" i="0" u="none" strike="noStrike" dirty="0" smtClean="0">
                <a:solidFill>
                  <a:srgbClr val="000000"/>
                </a:solidFill>
                <a:effectLst/>
              </a:rPr>
              <a:t>. (2008). Retrieved June 01, 2016, from http://www.fs.fed.us/database/feis/plants/bryophyte/poljun/all.html </a:t>
            </a:r>
            <a:endParaRPr lang="en-US" sz="1200" b="0" dirty="0" smtClean="0">
              <a:effectLst/>
            </a:endParaRPr>
          </a:p>
          <a:p>
            <a:pPr indent="457200"/>
            <a:r>
              <a:rPr lang="en-US" sz="1200" b="0" i="0" u="none" strike="noStrike" dirty="0" smtClean="0">
                <a:solidFill>
                  <a:srgbClr val="000000"/>
                </a:solidFill>
                <a:effectLst/>
              </a:rPr>
              <a:t>Ryder, C. N. (2014). Result Filters. Retrieved June 01, 2016, from http://www.ncbi.nlm.nih.gov/pubmed/24415063 </a:t>
            </a:r>
            <a:endParaRPr lang="en-US" sz="1200" b="0" dirty="0" smtClean="0">
              <a:effectLst/>
            </a:endParaRPr>
          </a:p>
          <a:p>
            <a:r>
              <a:rPr lang="en-US" sz="1200" b="0" i="0" u="none" strike="noStrike" dirty="0" smtClean="0">
                <a:solidFill>
                  <a:srgbClr val="000000"/>
                </a:solidFill>
                <a:effectLst/>
              </a:rPr>
              <a:t>Wu, L. (2011). Small-Scale Vertical Distribution of Algae and Structure ... Retrieved June 1, 2016, from http://link.springer.com/content/pdf/10.1007/s00248-011-9828-5.pdf </a:t>
            </a:r>
            <a:endParaRPr lang="en-US" sz="1200" dirty="0"/>
          </a:p>
        </p:txBody>
      </p:sp>
      <p:sp>
        <p:nvSpPr>
          <p:cNvPr id="7" name="TextBox 6"/>
          <p:cNvSpPr txBox="1"/>
          <p:nvPr/>
        </p:nvSpPr>
        <p:spPr>
          <a:xfrm>
            <a:off x="22592766" y="17490532"/>
            <a:ext cx="9505507" cy="707886"/>
          </a:xfrm>
          <a:prstGeom prst="rect">
            <a:avLst/>
          </a:prstGeom>
          <a:solidFill>
            <a:srgbClr val="CADEF9"/>
          </a:solidFill>
          <a:ln>
            <a:solidFill>
              <a:schemeClr val="accent5">
                <a:lumMod val="50000"/>
              </a:schemeClr>
            </a:solidFill>
          </a:ln>
        </p:spPr>
        <p:txBody>
          <a:bodyPr wrap="square" rtlCol="0">
            <a:spAutoFit/>
          </a:bodyPr>
          <a:lstStyle/>
          <a:p>
            <a:pPr algn="ctr"/>
            <a:r>
              <a:rPr lang="en-US" sz="4000" dirty="0" smtClean="0"/>
              <a:t>References</a:t>
            </a:r>
            <a:endParaRPr lang="en-US" sz="3200" dirty="0"/>
          </a:p>
        </p:txBody>
      </p:sp>
      <p:sp>
        <p:nvSpPr>
          <p:cNvPr id="8" name="TextBox 7"/>
          <p:cNvSpPr txBox="1"/>
          <p:nvPr/>
        </p:nvSpPr>
        <p:spPr>
          <a:xfrm>
            <a:off x="11838141" y="272546"/>
            <a:ext cx="9898743" cy="1754326"/>
          </a:xfrm>
          <a:prstGeom prst="rect">
            <a:avLst/>
          </a:prstGeom>
          <a:solidFill>
            <a:srgbClr val="CADEF9"/>
          </a:solidFill>
          <a:ln>
            <a:solidFill>
              <a:schemeClr val="accent5">
                <a:lumMod val="50000"/>
              </a:schemeClr>
            </a:solidFill>
          </a:ln>
        </p:spPr>
        <p:txBody>
          <a:bodyPr wrap="square" rtlCol="0">
            <a:spAutoFit/>
          </a:bodyPr>
          <a:lstStyle/>
          <a:p>
            <a:pPr algn="ctr"/>
            <a:r>
              <a:rPr lang="en-US" sz="5400" dirty="0" smtClean="0"/>
              <a:t>The Relationship Between Lichens, Soil, and Native Species</a:t>
            </a:r>
            <a:endParaRPr lang="en-US" sz="5400" dirty="0"/>
          </a:p>
        </p:txBody>
      </p:sp>
      <p:sp>
        <p:nvSpPr>
          <p:cNvPr id="9" name="TextBox 8"/>
          <p:cNvSpPr txBox="1"/>
          <p:nvPr/>
        </p:nvSpPr>
        <p:spPr>
          <a:xfrm>
            <a:off x="11838141" y="2293632"/>
            <a:ext cx="9864574" cy="2308324"/>
          </a:xfrm>
          <a:prstGeom prst="rect">
            <a:avLst/>
          </a:prstGeom>
          <a:noFill/>
          <a:ln>
            <a:solidFill>
              <a:schemeClr val="accent5">
                <a:lumMod val="50000"/>
              </a:schemeClr>
            </a:solidFill>
          </a:ln>
        </p:spPr>
        <p:txBody>
          <a:bodyPr wrap="square" rtlCol="0">
            <a:spAutoFit/>
          </a:bodyPr>
          <a:lstStyle/>
          <a:p>
            <a:pPr algn="ctr"/>
            <a:r>
              <a:rPr lang="en-US" sz="2400" dirty="0" smtClean="0"/>
              <a:t>Authors: </a:t>
            </a:r>
            <a:r>
              <a:rPr lang="en-US" sz="2400" dirty="0" err="1" smtClean="0"/>
              <a:t>Edilynn</a:t>
            </a:r>
            <a:r>
              <a:rPr lang="en-US" sz="2400" dirty="0" smtClean="0"/>
              <a:t> Clermont, </a:t>
            </a:r>
            <a:r>
              <a:rPr lang="en-US" sz="2400" dirty="0" err="1" smtClean="0"/>
              <a:t>Nandini</a:t>
            </a:r>
            <a:r>
              <a:rPr lang="en-US" sz="2400" dirty="0" smtClean="0"/>
              <a:t> </a:t>
            </a:r>
            <a:r>
              <a:rPr lang="en-US" sz="2400" dirty="0" err="1" smtClean="0"/>
              <a:t>Jojode</a:t>
            </a:r>
            <a:r>
              <a:rPr lang="en-US" sz="2400" dirty="0" smtClean="0"/>
              <a:t>, </a:t>
            </a:r>
            <a:r>
              <a:rPr lang="en-US" sz="2400" dirty="0" err="1" smtClean="0"/>
              <a:t>Areej</a:t>
            </a:r>
            <a:r>
              <a:rPr lang="en-US" sz="2400" dirty="0" smtClean="0"/>
              <a:t> </a:t>
            </a:r>
            <a:r>
              <a:rPr lang="en-US" sz="2400" dirty="0" err="1" smtClean="0"/>
              <a:t>Moghni</a:t>
            </a:r>
            <a:r>
              <a:rPr lang="en-US" sz="2400" dirty="0" smtClean="0"/>
              <a:t>, Feyisayomi </a:t>
            </a:r>
            <a:r>
              <a:rPr lang="en-US" sz="2400" dirty="0" err="1" smtClean="0"/>
              <a:t>Otegbade</a:t>
            </a:r>
            <a:endParaRPr lang="en-US" sz="2400" dirty="0" smtClean="0"/>
          </a:p>
          <a:p>
            <a:pPr algn="ctr"/>
            <a:r>
              <a:rPr lang="en-US" sz="2400" dirty="0" smtClean="0"/>
              <a:t>Advisors: </a:t>
            </a:r>
            <a:r>
              <a:rPr lang="en-US" sz="2400" dirty="0" err="1" smtClean="0"/>
              <a:t>Ginna</a:t>
            </a:r>
            <a:r>
              <a:rPr lang="en-US" sz="2400" dirty="0" smtClean="0"/>
              <a:t> </a:t>
            </a:r>
            <a:r>
              <a:rPr lang="en-US" sz="2400" dirty="0" err="1" smtClean="0"/>
              <a:t>Gabalski</a:t>
            </a:r>
            <a:r>
              <a:rPr lang="en-US" sz="2400" dirty="0" smtClean="0"/>
              <a:t>, Sondra </a:t>
            </a:r>
            <a:r>
              <a:rPr lang="en-US" sz="2400" dirty="0" err="1" smtClean="0"/>
              <a:t>Polan</a:t>
            </a:r>
            <a:endParaRPr lang="en-US" sz="2400" dirty="0" smtClean="0"/>
          </a:p>
          <a:p>
            <a:pPr algn="ctr"/>
            <a:r>
              <a:rPr lang="en-US" sz="2400" dirty="0" smtClean="0"/>
              <a:t>East Meadow High School</a:t>
            </a:r>
          </a:p>
          <a:p>
            <a:pPr algn="ctr"/>
            <a:r>
              <a:rPr lang="en-US" sz="2400" dirty="0" smtClean="0"/>
              <a:t>Acknowledgements: Friends of Hempstead Plains, Cold Spring Harbor DNA Learning Center </a:t>
            </a:r>
            <a:endParaRPr lang="en-US" sz="2400" dirty="0"/>
          </a:p>
        </p:txBody>
      </p:sp>
      <p:sp>
        <p:nvSpPr>
          <p:cNvPr id="10" name="TextBox 9"/>
          <p:cNvSpPr txBox="1"/>
          <p:nvPr/>
        </p:nvSpPr>
        <p:spPr>
          <a:xfrm>
            <a:off x="22626083" y="1422999"/>
            <a:ext cx="9505507" cy="5170646"/>
          </a:xfrm>
          <a:prstGeom prst="rect">
            <a:avLst/>
          </a:prstGeom>
          <a:noFill/>
          <a:ln w="12700">
            <a:solidFill>
              <a:schemeClr val="accent5">
                <a:lumMod val="50000"/>
              </a:schemeClr>
            </a:solidFill>
          </a:ln>
        </p:spPr>
        <p:txBody>
          <a:bodyPr wrap="square" rtlCol="0">
            <a:spAutoFit/>
          </a:bodyPr>
          <a:lstStyle/>
          <a:p>
            <a:pPr marL="285750" indent="-285750">
              <a:buFont typeface="Arial" panose="020B0604020202020204" pitchFamily="34" charset="0"/>
              <a:buChar char="•"/>
            </a:pPr>
            <a:r>
              <a:rPr lang="en-US" sz="2400" dirty="0" smtClean="0"/>
              <a:t>We collected soil, lichen, and plant samples from the Hempstead Plains</a:t>
            </a:r>
          </a:p>
          <a:p>
            <a:pPr marL="285750" indent="-285750">
              <a:buFont typeface="Arial" panose="020B0604020202020204" pitchFamily="34" charset="0"/>
              <a:buChar char="•"/>
            </a:pPr>
            <a:r>
              <a:rPr lang="en-US" sz="2400" dirty="0" smtClean="0"/>
              <a:t>We </a:t>
            </a:r>
            <a:r>
              <a:rPr lang="en-US" sz="2400" dirty="0" smtClean="0"/>
              <a:t>isolated DNA from each sample and it required extensive adding and removing </a:t>
            </a:r>
            <a:r>
              <a:rPr lang="en-US" sz="2400" dirty="0" err="1" smtClean="0"/>
              <a:t>lysis</a:t>
            </a:r>
            <a:r>
              <a:rPr lang="en-US" sz="2400" dirty="0" smtClean="0"/>
              <a:t> solutions, various buffers, mixing and incubation periods. </a:t>
            </a:r>
          </a:p>
          <a:p>
            <a:pPr marL="285750" indent="-285750">
              <a:buFont typeface="Arial" panose="020B0604020202020204" pitchFamily="34" charset="0"/>
              <a:buChar char="•"/>
            </a:pPr>
            <a:r>
              <a:rPr lang="en-US" sz="2400" dirty="0" smtClean="0"/>
              <a:t>In order to amplify the DNA by PCR, </a:t>
            </a:r>
            <a:r>
              <a:rPr lang="en-US" sz="2400" dirty="0" err="1" smtClean="0"/>
              <a:t>rbcL</a:t>
            </a:r>
            <a:r>
              <a:rPr lang="en-US" sz="2400" dirty="0" smtClean="0"/>
              <a:t> primers were added to the plant samples. Both </a:t>
            </a:r>
            <a:r>
              <a:rPr lang="en-US" sz="2400" dirty="0" err="1" smtClean="0"/>
              <a:t>rbcL</a:t>
            </a:r>
            <a:r>
              <a:rPr lang="en-US" sz="2400" dirty="0" smtClean="0"/>
              <a:t> and ITS primers were added to the lichen samples. All samples were amplified in the thermal cycler.</a:t>
            </a:r>
          </a:p>
          <a:p>
            <a:pPr marL="285750" indent="-285750">
              <a:buFont typeface="Arial" panose="020B0604020202020204" pitchFamily="34" charset="0"/>
              <a:buChar char="•"/>
            </a:pPr>
            <a:r>
              <a:rPr lang="en-US" sz="2400" dirty="0" smtClean="0"/>
              <a:t>To analyze the PCR products by gel electrophoresis, a gel was prepared and set.</a:t>
            </a:r>
          </a:p>
          <a:p>
            <a:pPr marL="285750" indent="-285750">
              <a:buFont typeface="Arial" panose="020B0604020202020204" pitchFamily="34" charset="0"/>
              <a:buChar char="•"/>
            </a:pPr>
            <a:r>
              <a:rPr lang="en-US" sz="2400" dirty="0" smtClean="0"/>
              <a:t>The plant samples were all run together, while the lichen samples with the </a:t>
            </a:r>
            <a:r>
              <a:rPr lang="en-US" sz="2400" dirty="0" err="1" smtClean="0"/>
              <a:t>rbcL</a:t>
            </a:r>
            <a:r>
              <a:rPr lang="en-US" sz="2400" dirty="0" smtClean="0"/>
              <a:t> primer were run together and the lichen samples with the ITS primer were run together. </a:t>
            </a:r>
          </a:p>
          <a:p>
            <a:pPr marL="285750" indent="-285750">
              <a:buFont typeface="Arial" panose="020B0604020202020204" pitchFamily="34" charset="0"/>
              <a:buChar char="•"/>
            </a:pPr>
            <a:r>
              <a:rPr lang="en-US" sz="2400" dirty="0" smtClean="0"/>
              <a:t>The remaining PCR product for each sample was sent for sequencing. The results were analyzed using a database. </a:t>
            </a:r>
          </a:p>
          <a:p>
            <a:pPr marL="285750" indent="-285750">
              <a:buFont typeface="Arial" panose="020B0604020202020204" pitchFamily="34" charset="0"/>
              <a:buChar char="•"/>
            </a:pPr>
            <a:endParaRPr lang="en-US" dirty="0"/>
          </a:p>
        </p:txBody>
      </p:sp>
      <p:sp>
        <p:nvSpPr>
          <p:cNvPr id="11" name="TextBox 10"/>
          <p:cNvSpPr txBox="1"/>
          <p:nvPr/>
        </p:nvSpPr>
        <p:spPr>
          <a:xfrm>
            <a:off x="22539326" y="339574"/>
            <a:ext cx="9505507" cy="707886"/>
          </a:xfrm>
          <a:prstGeom prst="rect">
            <a:avLst/>
          </a:prstGeom>
          <a:solidFill>
            <a:srgbClr val="CADEF9"/>
          </a:solidFill>
          <a:ln w="12700">
            <a:solidFill>
              <a:schemeClr val="accent5">
                <a:lumMod val="50000"/>
              </a:schemeClr>
            </a:solidFill>
          </a:ln>
        </p:spPr>
        <p:txBody>
          <a:bodyPr wrap="square" rtlCol="0">
            <a:spAutoFit/>
          </a:bodyPr>
          <a:lstStyle/>
          <a:p>
            <a:pPr algn="ctr"/>
            <a:r>
              <a:rPr lang="en-US" sz="4000" dirty="0" smtClean="0"/>
              <a:t>Materials and Methods</a:t>
            </a:r>
            <a:endParaRPr lang="en-US" sz="4000" dirty="0"/>
          </a:p>
        </p:txBody>
      </p:sp>
      <p:sp>
        <p:nvSpPr>
          <p:cNvPr id="13" name="TextBox 12"/>
          <p:cNvSpPr txBox="1"/>
          <p:nvPr/>
        </p:nvSpPr>
        <p:spPr>
          <a:xfrm>
            <a:off x="22626083" y="10659195"/>
            <a:ext cx="9438874" cy="6740307"/>
          </a:xfrm>
          <a:prstGeom prst="rect">
            <a:avLst/>
          </a:prstGeom>
          <a:noFill/>
          <a:ln w="12700">
            <a:solidFill>
              <a:schemeClr val="accent5">
                <a:lumMod val="50000"/>
              </a:schemeClr>
            </a:solidFill>
          </a:ln>
        </p:spPr>
        <p:txBody>
          <a:bodyPr wrap="square" rtlCol="0">
            <a:spAutoFit/>
          </a:bodyPr>
          <a:lstStyle/>
          <a:p>
            <a:pPr marL="285750" indent="-285750">
              <a:buFont typeface="Arial" panose="020B0604020202020204" pitchFamily="34" charset="0"/>
              <a:buChar char="•"/>
            </a:pPr>
            <a:r>
              <a:rPr lang="en-US" sz="2400" dirty="0" smtClean="0"/>
              <a:t>In general, the results of the soil analysis showed that the PH level, soil composition, and soil classification were all similar regardless of the presence of lichens.</a:t>
            </a:r>
          </a:p>
          <a:p>
            <a:pPr marL="285750" indent="-285750">
              <a:buFont typeface="Arial" panose="020B0604020202020204" pitchFamily="34" charset="0"/>
              <a:buChar char="•"/>
            </a:pPr>
            <a:r>
              <a:rPr lang="en-US" sz="2400" dirty="0" smtClean="0"/>
              <a:t> When lichens were present, at sites 1, 6, and 9, there was a higher level of native plant species. When lichens where not present such as site 2, there was a higher majority of non-native plants indicating the possibility of a connection between the presence of lichens and the growth of native flora. </a:t>
            </a:r>
          </a:p>
          <a:p>
            <a:pPr marL="285750" indent="-285750">
              <a:buFont typeface="Arial" panose="020B0604020202020204" pitchFamily="34" charset="0"/>
              <a:buChar char="•"/>
            </a:pPr>
            <a:r>
              <a:rPr lang="en-US" sz="2400" dirty="0" smtClean="0"/>
              <a:t>The results and conclusions of this study had limitations. We could not identify all of the species that were barcoded due to a variety of factors. Some species’ DNA sequences may have been novel sequences that the dnasubway.com database did not have.</a:t>
            </a:r>
          </a:p>
          <a:p>
            <a:pPr marL="285750" indent="-285750">
              <a:buFont typeface="Arial" panose="020B0604020202020204" pitchFamily="34" charset="0"/>
              <a:buChar char="•"/>
            </a:pPr>
            <a:r>
              <a:rPr lang="en-US" sz="2400" dirty="0" smtClean="0"/>
              <a:t>We </a:t>
            </a:r>
            <a:r>
              <a:rPr lang="en-US" sz="2400" dirty="0" smtClean="0"/>
              <a:t>could have contaminated the individual test tubes, or failed to prepare the samples properly for PCR and DNA barcoding. </a:t>
            </a:r>
          </a:p>
          <a:p>
            <a:pPr marL="285750" indent="-285750">
              <a:buFont typeface="Arial" panose="020B0604020202020204" pitchFamily="34" charset="0"/>
              <a:buChar char="•"/>
            </a:pPr>
            <a:r>
              <a:rPr lang="en-US" sz="2400" dirty="0" smtClean="0"/>
              <a:t>In the future, to expand this study, samples from additional sites should be collected. The increase in data would allow for more statistical testing and analysis to be done to show more meaningful relationships in the results</a:t>
            </a:r>
            <a:r>
              <a:rPr lang="en-US" sz="2400" dirty="0" smtClean="0"/>
              <a:t>.</a:t>
            </a:r>
            <a:endParaRPr lang="en-US" sz="2400" dirty="0" smtClean="0"/>
          </a:p>
        </p:txBody>
      </p:sp>
      <p:sp>
        <p:nvSpPr>
          <p:cNvPr id="14" name="TextBox 13"/>
          <p:cNvSpPr txBox="1"/>
          <p:nvPr/>
        </p:nvSpPr>
        <p:spPr>
          <a:xfrm>
            <a:off x="22626083" y="9803899"/>
            <a:ext cx="9505506" cy="707886"/>
          </a:xfrm>
          <a:prstGeom prst="rect">
            <a:avLst/>
          </a:prstGeom>
          <a:solidFill>
            <a:srgbClr val="CADEF9"/>
          </a:solidFill>
          <a:ln w="12700">
            <a:solidFill>
              <a:schemeClr val="accent5">
                <a:lumMod val="50000"/>
              </a:schemeClr>
            </a:solidFill>
          </a:ln>
        </p:spPr>
        <p:txBody>
          <a:bodyPr wrap="square" rtlCol="0">
            <a:spAutoFit/>
          </a:bodyPr>
          <a:lstStyle/>
          <a:p>
            <a:pPr algn="ctr"/>
            <a:r>
              <a:rPr lang="en-US" sz="4000" dirty="0" smtClean="0"/>
              <a:t>Discussion</a:t>
            </a:r>
            <a:endParaRPr lang="en-US" sz="4000" dirty="0"/>
          </a:p>
        </p:txBody>
      </p:sp>
      <p:sp>
        <p:nvSpPr>
          <p:cNvPr id="15" name="TextBox 14"/>
          <p:cNvSpPr txBox="1"/>
          <p:nvPr/>
        </p:nvSpPr>
        <p:spPr>
          <a:xfrm>
            <a:off x="789908" y="6773648"/>
            <a:ext cx="9867014"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5">
                <a:lumMod val="50000"/>
              </a:schemeClr>
            </a:solidFill>
          </a:ln>
        </p:spPr>
        <p:txBody>
          <a:bodyPr wrap="square" rtlCol="0">
            <a:spAutoFit/>
          </a:bodyPr>
          <a:lstStyle/>
          <a:p>
            <a:pPr algn="ctr"/>
            <a:r>
              <a:rPr lang="en-US" sz="4000" dirty="0" smtClean="0"/>
              <a:t>Introduction</a:t>
            </a:r>
            <a:endParaRPr lang="en-US" sz="4000" dirty="0"/>
          </a:p>
        </p:txBody>
      </p:sp>
      <p:sp>
        <p:nvSpPr>
          <p:cNvPr id="16" name="TextBox 15"/>
          <p:cNvSpPr txBox="1"/>
          <p:nvPr/>
        </p:nvSpPr>
        <p:spPr>
          <a:xfrm>
            <a:off x="908612" y="319972"/>
            <a:ext cx="9831193" cy="769441"/>
          </a:xfrm>
          <a:prstGeom prst="rect">
            <a:avLst/>
          </a:prstGeom>
          <a:solidFill>
            <a:srgbClr val="CADEF9"/>
          </a:solidFill>
          <a:ln>
            <a:solidFill>
              <a:schemeClr val="accent5">
                <a:lumMod val="50000"/>
              </a:schemeClr>
            </a:solidFill>
          </a:ln>
        </p:spPr>
        <p:txBody>
          <a:bodyPr wrap="square" rtlCol="0">
            <a:spAutoFit/>
          </a:bodyPr>
          <a:lstStyle/>
          <a:p>
            <a:pPr algn="ctr"/>
            <a:r>
              <a:rPr lang="en-US" sz="4400" dirty="0" smtClean="0"/>
              <a:t>Abstract</a:t>
            </a:r>
            <a:endParaRPr lang="en-US" sz="4400" dirty="0"/>
          </a:p>
        </p:txBody>
      </p:sp>
      <p:sp>
        <p:nvSpPr>
          <p:cNvPr id="17" name="TextBox 16"/>
          <p:cNvSpPr txBox="1"/>
          <p:nvPr/>
        </p:nvSpPr>
        <p:spPr>
          <a:xfrm>
            <a:off x="11622293" y="8242332"/>
            <a:ext cx="10127713" cy="707886"/>
          </a:xfrm>
          <a:prstGeom prst="rect">
            <a:avLst/>
          </a:prstGeom>
          <a:solidFill>
            <a:srgbClr val="CADEF9"/>
          </a:solidFill>
          <a:ln w="12700">
            <a:solidFill>
              <a:schemeClr val="accent5">
                <a:lumMod val="50000"/>
              </a:schemeClr>
            </a:solidFill>
          </a:ln>
        </p:spPr>
        <p:txBody>
          <a:bodyPr wrap="square" rtlCol="0">
            <a:spAutoFit/>
          </a:bodyPr>
          <a:lstStyle/>
          <a:p>
            <a:pPr algn="ctr"/>
            <a:r>
              <a:rPr lang="en-US" sz="4000" dirty="0" smtClean="0"/>
              <a:t>Results</a:t>
            </a:r>
            <a:endParaRPr lang="en-US" sz="3200" dirty="0"/>
          </a:p>
        </p:txBody>
      </p:sp>
      <p:sp>
        <p:nvSpPr>
          <p:cNvPr id="18" name="TextBox 17"/>
          <p:cNvSpPr txBox="1"/>
          <p:nvPr/>
        </p:nvSpPr>
        <p:spPr>
          <a:xfrm>
            <a:off x="985964" y="1548129"/>
            <a:ext cx="9753841" cy="4524315"/>
          </a:xfrm>
          <a:prstGeom prst="rect">
            <a:avLst/>
          </a:prstGeom>
          <a:noFill/>
          <a:ln w="12700">
            <a:solidFill>
              <a:schemeClr val="accent5">
                <a:lumMod val="50000"/>
              </a:schemeClr>
            </a:solidFill>
          </a:ln>
        </p:spPr>
        <p:txBody>
          <a:bodyPr wrap="square" rtlCol="0">
            <a:spAutoFit/>
          </a:bodyPr>
          <a:lstStyle/>
          <a:p>
            <a:r>
              <a:rPr lang="en-US" sz="2400" dirty="0" smtClean="0"/>
              <a:t>Lichens </a:t>
            </a:r>
            <a:r>
              <a:rPr lang="en-US" sz="2400" dirty="0" smtClean="0"/>
              <a:t>have recently been observed at the Hempstead Plains in areas near native flora. We hypothesized that there will be a relationship between the presence of lichens, the composition of soil, and the presence of native plants. Plant samples, lichens, and soil were collected from four sites at Hempstead Plains. The DNA barcoding was performed at the Cold Spring Harbor DNA Learning Center in order to identify unknown lichens and plants and determine whether they are native or nonnative species. </a:t>
            </a:r>
            <a:r>
              <a:rPr lang="en-US" sz="2400" dirty="0" smtClean="0"/>
              <a:t> </a:t>
            </a:r>
            <a:r>
              <a:rPr lang="en-US" sz="2400" dirty="0"/>
              <a:t>T</a:t>
            </a:r>
            <a:r>
              <a:rPr lang="en-US" sz="2400" dirty="0" smtClean="0"/>
              <a:t>he </a:t>
            </a:r>
            <a:r>
              <a:rPr lang="en-US" sz="2400" dirty="0" smtClean="0"/>
              <a:t>results of the soil analysis showed that the </a:t>
            </a:r>
            <a:r>
              <a:rPr lang="en-US" sz="2400" dirty="0" smtClean="0"/>
              <a:t>pH </a:t>
            </a:r>
            <a:r>
              <a:rPr lang="en-US" sz="2400" dirty="0" smtClean="0"/>
              <a:t>level, soil composition, and soil classification were all similar regardless of the presence of lichens.  For the locations where lichens </a:t>
            </a:r>
            <a:r>
              <a:rPr lang="en-US" sz="2400" dirty="0" smtClean="0"/>
              <a:t>were</a:t>
            </a:r>
            <a:r>
              <a:rPr lang="en-US" sz="2400" dirty="0" smtClean="0"/>
              <a:t> </a:t>
            </a:r>
            <a:r>
              <a:rPr lang="en-US" sz="2400" dirty="0" smtClean="0"/>
              <a:t>present, there </a:t>
            </a:r>
            <a:r>
              <a:rPr lang="en-US" sz="2400" dirty="0" smtClean="0"/>
              <a:t>was</a:t>
            </a:r>
            <a:r>
              <a:rPr lang="en-US" sz="2400" dirty="0" smtClean="0"/>
              <a:t> </a:t>
            </a:r>
            <a:r>
              <a:rPr lang="en-US" sz="2400" dirty="0" smtClean="0"/>
              <a:t>a slight increase in the number of native species suggesting the possibility of a relationship.  While this does not fully support the hypothesis, further testing is indicated. </a:t>
            </a:r>
            <a:endParaRPr lang="en-US" sz="2400" dirty="0" smtClean="0"/>
          </a:p>
        </p:txBody>
      </p:sp>
      <p:sp>
        <p:nvSpPr>
          <p:cNvPr id="20" name="TextBox 19"/>
          <p:cNvSpPr txBox="1"/>
          <p:nvPr/>
        </p:nvSpPr>
        <p:spPr>
          <a:xfrm>
            <a:off x="851196" y="7889616"/>
            <a:ext cx="9860982" cy="13390383"/>
          </a:xfrm>
          <a:prstGeom prst="rect">
            <a:avLst/>
          </a:prstGeom>
          <a:noFill/>
          <a:ln w="19050">
            <a:solidFill>
              <a:schemeClr val="accent5">
                <a:lumMod val="50000"/>
              </a:schemeClr>
            </a:solidFill>
          </a:ln>
        </p:spPr>
        <p:txBody>
          <a:bodyPr wrap="square" rtlCol="0">
            <a:spAutoFit/>
          </a:bodyPr>
          <a:lstStyle/>
          <a:p>
            <a:r>
              <a:rPr lang="en-US" dirty="0" smtClean="0"/>
              <a:t>					</a:t>
            </a:r>
          </a:p>
          <a:p>
            <a:pPr marL="285750" indent="-285750">
              <a:buFont typeface="Arial" panose="020B0604020202020204" pitchFamily="34" charset="0"/>
              <a:buChar char="•"/>
            </a:pPr>
            <a:r>
              <a:rPr lang="en-US" sz="2400" dirty="0" smtClean="0"/>
              <a:t>Lichens are slow growing organisms that form a crust-like growth on the ground, and are composed of two different types of plants, a fungus and an algae or cyanobacteria.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dirty="0" smtClean="0"/>
              <a:t> </a:t>
            </a:r>
          </a:p>
          <a:p>
            <a:endParaRPr lang="en-US" dirty="0"/>
          </a:p>
          <a:p>
            <a:endParaRPr lang="en-US" dirty="0" smtClean="0"/>
          </a:p>
          <a:p>
            <a:endParaRPr lang="en-US" dirty="0"/>
          </a:p>
          <a:p>
            <a:endParaRPr lang="en-US" dirty="0" smtClean="0"/>
          </a:p>
          <a:p>
            <a:r>
              <a:rPr lang="en-US" dirty="0" smtClean="0"/>
              <a:t>                        Author Generated: Sample Lichen               Google Images: Cross Section of a Lichen</a:t>
            </a:r>
            <a:endParaRPr lang="en-US" dirty="0"/>
          </a:p>
          <a:p>
            <a:endParaRPr lang="en-US" dirty="0" smtClean="0"/>
          </a:p>
          <a:p>
            <a:pPr marL="285750" indent="-285750">
              <a:buFont typeface="Arial" panose="020B0604020202020204" pitchFamily="34" charset="0"/>
              <a:buChar char="•"/>
            </a:pPr>
            <a:r>
              <a:rPr lang="en-US" sz="2400" dirty="0" smtClean="0"/>
              <a:t>The alliance between the fungi and algae that form the lichen help colonize soil and make the soil hospitable for other plants.  </a:t>
            </a:r>
          </a:p>
          <a:p>
            <a:pPr marL="285750" indent="-285750">
              <a:buFont typeface="Arial" panose="020B0604020202020204" pitchFamily="34" charset="0"/>
              <a:buChar char="•"/>
            </a:pPr>
            <a:r>
              <a:rPr lang="en-US" sz="2400" dirty="0" smtClean="0"/>
              <a:t>The alga contributes to the food supply through photosynthesis, and the fungus protects the alga from desiccation, harmful solar radiation and provides the alga with water and inorganic nutrients.</a:t>
            </a:r>
          </a:p>
          <a:p>
            <a:pPr marL="285750" indent="-285750">
              <a:buFont typeface="Arial" panose="020B0604020202020204" pitchFamily="34" charset="0"/>
              <a:buChar char="•"/>
            </a:pPr>
            <a:r>
              <a:rPr lang="en-US" sz="2400" dirty="0" smtClean="0"/>
              <a:t> A study done by Jayne </a:t>
            </a:r>
            <a:r>
              <a:rPr lang="en-US" sz="2400" dirty="0" err="1" smtClean="0"/>
              <a:t>Belnap</a:t>
            </a:r>
            <a:r>
              <a:rPr lang="en-US" sz="2400" dirty="0" smtClean="0"/>
              <a:t> et.al investigated the effects of precipitation, invasion and temperature on the lichen cover in biological soil crusts and determined that lichen cover may decrease with invasive species. </a:t>
            </a:r>
          </a:p>
          <a:p>
            <a:pPr marL="285750" indent="-285750">
              <a:buFont typeface="Arial" panose="020B0604020202020204" pitchFamily="34" charset="0"/>
              <a:buChar char="•"/>
            </a:pPr>
            <a:r>
              <a:rPr lang="en-US" sz="2400" dirty="0" smtClean="0"/>
              <a:t>The </a:t>
            </a:r>
            <a:r>
              <a:rPr lang="en-US" sz="2400" dirty="0" smtClean="0"/>
              <a:t>Hempstead Plains at Nassau Community College is a 19 acre preserve which was established to protect the original native grassland habitat of Long Island from industrial development. </a:t>
            </a:r>
          </a:p>
          <a:p>
            <a:pPr marL="285750" indent="-285750">
              <a:buFont typeface="Arial" panose="020B0604020202020204" pitchFamily="34" charset="0"/>
              <a:buChar char="•"/>
            </a:pPr>
            <a:r>
              <a:rPr lang="en-US" sz="2400" dirty="0" smtClean="0"/>
              <a:t>Lichens were observed in close proximity to native grasses and plants.  </a:t>
            </a:r>
          </a:p>
          <a:p>
            <a:pPr marL="285750" indent="-285750">
              <a:buFont typeface="Arial" panose="020B0604020202020204" pitchFamily="34" charset="0"/>
              <a:buChar char="•"/>
            </a:pPr>
            <a:r>
              <a:rPr lang="en-US" sz="2400" dirty="0" smtClean="0"/>
              <a:t>Based on this information, our hypothesis states: If lichens are present in the soil, they could change the chemical composition of that soil, thus creating a more conducive environment to the growth of native species.</a:t>
            </a:r>
          </a:p>
          <a:p>
            <a:endParaRPr lang="en-US" sz="2400" dirty="0"/>
          </a:p>
          <a:p>
            <a:r>
              <a:rPr lang="en-US" dirty="0" smtClean="0"/>
              <a:t> </a:t>
            </a:r>
          </a:p>
          <a:p>
            <a:r>
              <a:rPr lang="en-US" b="0" dirty="0" smtClean="0">
                <a:effectLst/>
              </a:rPr>
              <a:t> </a:t>
            </a:r>
            <a:endParaRPr lang="en-US" dirty="0"/>
          </a:p>
          <a:p>
            <a:pPr marL="285750" indent="-285750">
              <a:buFont typeface="Arial" panose="020B0604020202020204" pitchFamily="34" charset="0"/>
              <a:buChar char="•"/>
            </a:pPr>
            <a:endParaRPr lang="en-US" dirty="0" smtClean="0"/>
          </a:p>
          <a:p>
            <a:endParaRPr lang="en-US" dirty="0"/>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717" y="18498046"/>
            <a:ext cx="2693370" cy="2020028"/>
          </a:xfrm>
          <a:prstGeom prst="rect">
            <a:avLst/>
          </a:prstGeom>
        </p:spPr>
      </p:pic>
      <p:pic>
        <p:nvPicPr>
          <p:cNvPr id="1026" name="Picture 2" descr="Copy of IMG_90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892" r="13793"/>
          <a:stretch/>
        </p:blipFill>
        <p:spPr bwMode="auto">
          <a:xfrm>
            <a:off x="2109138" y="9501562"/>
            <a:ext cx="3200401" cy="252888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16340417" y="10788134"/>
            <a:ext cx="237566" cy="369332"/>
          </a:xfrm>
          <a:prstGeom prst="rect">
            <a:avLst/>
          </a:prstGeom>
        </p:spPr>
        <p:txBody>
          <a:bodyPr wrap="none">
            <a:spAutoFit/>
          </a:bodyPr>
          <a:lstStyle/>
          <a:p>
            <a:r>
              <a:rPr lang="en-US" b="0" dirty="0" smtClean="0">
                <a:effectLst/>
              </a:rPr>
              <a:t> </a:t>
            </a:r>
            <a:endParaRPr lang="en-US" dirty="0"/>
          </a:p>
        </p:txBody>
      </p:sp>
      <p:pic>
        <p:nvPicPr>
          <p:cNvPr id="24" name="Picture 23" descr="ttp://nyflora.files.wordpress.com/2011/01/dsc0416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9270" y="18452605"/>
            <a:ext cx="3403770" cy="2102998"/>
          </a:xfrm>
          <a:prstGeom prst="rect">
            <a:avLst/>
          </a:prstGeom>
          <a:noFill/>
          <a:ln>
            <a:noFill/>
          </a:ln>
        </p:spPr>
      </p:pic>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4827172" y="2278902"/>
            <a:ext cx="3563285" cy="8277016"/>
          </a:xfrm>
          <a:prstGeom prst="rect">
            <a:avLst/>
          </a:prstGeom>
        </p:spPr>
      </p:pic>
      <p:sp>
        <p:nvSpPr>
          <p:cNvPr id="26" name="Rectangle 25"/>
          <p:cNvSpPr/>
          <p:nvPr/>
        </p:nvSpPr>
        <p:spPr>
          <a:xfrm>
            <a:off x="16340417" y="10788134"/>
            <a:ext cx="237566" cy="369332"/>
          </a:xfrm>
          <a:prstGeom prst="rect">
            <a:avLst/>
          </a:prstGeom>
        </p:spPr>
        <p:txBody>
          <a:bodyPr wrap="none">
            <a:spAutoFit/>
          </a:bodyPr>
          <a:lstStyle/>
          <a:p>
            <a:r>
              <a:rPr lang="en-US" b="0" dirty="0" smtClean="0">
                <a:effectLst/>
              </a:rPr>
              <a:t> </a:t>
            </a:r>
            <a:endParaRPr lang="en-US" dirty="0"/>
          </a:p>
        </p:txBody>
      </p:sp>
      <p:pic>
        <p:nvPicPr>
          <p:cNvPr id="1030" name="Picture 6" descr="Image result for lichen diagr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67972" y="9531853"/>
            <a:ext cx="3771115" cy="2433497"/>
          </a:xfrm>
          <a:prstGeom prst="rect">
            <a:avLst/>
          </a:prstGeom>
          <a:noFill/>
          <a:ln>
            <a:solidFill>
              <a:srgbClr val="1E2022"/>
            </a:solidFill>
          </a:ln>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6992481" y="7658812"/>
            <a:ext cx="4552950" cy="369332"/>
          </a:xfrm>
          <a:prstGeom prst="rect">
            <a:avLst/>
          </a:prstGeom>
          <a:noFill/>
        </p:spPr>
        <p:txBody>
          <a:bodyPr wrap="square" rtlCol="0">
            <a:spAutoFit/>
          </a:bodyPr>
          <a:lstStyle/>
          <a:p>
            <a:r>
              <a:rPr lang="en-US" dirty="0" smtClean="0"/>
              <a:t>Author Generated: Diagram of Site Locations</a:t>
            </a:r>
            <a:endParaRPr lang="en-US" dirty="0"/>
          </a:p>
        </p:txBody>
      </p:sp>
      <p:pic>
        <p:nvPicPr>
          <p:cNvPr id="1036" name="Picture 12" descr="Copy of IMG_909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88255" y="9055279"/>
            <a:ext cx="2763785" cy="18413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ichens_Fungi_EMHS_12_1_15_edit.jpg"/>
          <p:cNvPicPr>
            <a:picLocks noChangeAspect="1" noChangeArrowheads="1"/>
          </p:cNvPicPr>
          <p:nvPr/>
        </p:nvPicPr>
        <p:blipFill rotWithShape="1">
          <a:blip r:embed="rId9">
            <a:extLst>
              <a:ext uri="{28A0092B-C50C-407E-A947-70E740481C1C}">
                <a14:useLocalDpi xmlns:a14="http://schemas.microsoft.com/office/drawing/2010/main" val="0"/>
              </a:ext>
            </a:extLst>
          </a:blip>
          <a:srcRect l="71224" r="16901" b="59236"/>
          <a:stretch/>
        </p:blipFill>
        <p:spPr bwMode="auto">
          <a:xfrm>
            <a:off x="14879292" y="9102254"/>
            <a:ext cx="1190171" cy="18612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ichens_Plants_EMHS_12_1_15_edit.jpg"/>
          <p:cNvPicPr>
            <a:picLocks noChangeAspect="1" noChangeArrowheads="1"/>
          </p:cNvPicPr>
          <p:nvPr/>
        </p:nvPicPr>
        <p:blipFill rotWithShape="1">
          <a:blip r:embed="rId10">
            <a:extLst>
              <a:ext uri="{28A0092B-C50C-407E-A947-70E740481C1C}">
                <a14:useLocalDpi xmlns:a14="http://schemas.microsoft.com/office/drawing/2010/main" val="0"/>
              </a:ext>
            </a:extLst>
          </a:blip>
          <a:srcRect l="60443" t="-1944" r="27682" b="60069"/>
          <a:stretch/>
        </p:blipFill>
        <p:spPr bwMode="auto">
          <a:xfrm>
            <a:off x="15994197" y="9020079"/>
            <a:ext cx="1195067" cy="194339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creenshot (2).png"/>
          <p:cNvPicPr>
            <a:picLocks noChangeAspect="1" noChangeArrowheads="1"/>
          </p:cNvPicPr>
          <p:nvPr/>
        </p:nvPicPr>
        <p:blipFill rotWithShape="1">
          <a:blip r:embed="rId11">
            <a:extLst>
              <a:ext uri="{28A0092B-C50C-407E-A947-70E740481C1C}">
                <a14:useLocalDpi xmlns:a14="http://schemas.microsoft.com/office/drawing/2010/main" val="0"/>
              </a:ext>
            </a:extLst>
          </a:blip>
          <a:srcRect l="16374" t="22135" r="17594" b="42448"/>
          <a:stretch/>
        </p:blipFill>
        <p:spPr bwMode="auto">
          <a:xfrm>
            <a:off x="17616869" y="9166167"/>
            <a:ext cx="4133137" cy="1841373"/>
          </a:xfrm>
          <a:prstGeom prst="rect">
            <a:avLst/>
          </a:prstGeom>
          <a:noFill/>
          <a:extLst>
            <a:ext uri="{909E8E84-426E-40DD-AFC4-6F175D3DCCD1}">
              <a14:hiddenFill xmlns:a14="http://schemas.microsoft.com/office/drawing/2010/main">
                <a:solidFill>
                  <a:srgbClr val="FFFFFF"/>
                </a:solidFill>
              </a14:hiddenFill>
            </a:ext>
          </a:extLst>
        </p:spPr>
      </p:pic>
      <p:sp>
        <p:nvSpPr>
          <p:cNvPr id="29" name="Right Arrow 28"/>
          <p:cNvSpPr/>
          <p:nvPr/>
        </p:nvSpPr>
        <p:spPr>
          <a:xfrm>
            <a:off x="14382713" y="9737337"/>
            <a:ext cx="32385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17226396" y="9765766"/>
            <a:ext cx="323850"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6340417" y="10788134"/>
            <a:ext cx="237566" cy="369332"/>
          </a:xfrm>
          <a:prstGeom prst="rect">
            <a:avLst/>
          </a:prstGeom>
        </p:spPr>
        <p:txBody>
          <a:bodyPr wrap="none">
            <a:spAutoFit/>
          </a:bodyPr>
          <a:lstStyle/>
          <a:p>
            <a:r>
              <a:rPr lang="en-US" b="0" dirty="0" smtClean="0">
                <a:effectLst/>
              </a:rPr>
              <a:t> </a:t>
            </a:r>
            <a:endParaRPr lang="en-US" dirty="0"/>
          </a:p>
        </p:txBody>
      </p:sp>
      <p:sp>
        <p:nvSpPr>
          <p:cNvPr id="36" name="Rectangle 35"/>
          <p:cNvSpPr/>
          <p:nvPr/>
        </p:nvSpPr>
        <p:spPr>
          <a:xfrm>
            <a:off x="16340417" y="10788134"/>
            <a:ext cx="237566" cy="369332"/>
          </a:xfrm>
          <a:prstGeom prst="rect">
            <a:avLst/>
          </a:prstGeom>
        </p:spPr>
        <p:txBody>
          <a:bodyPr wrap="none">
            <a:spAutoFit/>
          </a:bodyPr>
          <a:lstStyle/>
          <a:p>
            <a:r>
              <a:rPr lang="en-US" dirty="0" smtClean="0"/>
              <a:t> </a:t>
            </a:r>
            <a:endParaRPr lang="en-US" dirty="0"/>
          </a:p>
        </p:txBody>
      </p:sp>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26083" y="6854938"/>
            <a:ext cx="4497296" cy="2492249"/>
          </a:xfrm>
          <a:prstGeom prst="rect">
            <a:avLst/>
          </a:prstGeom>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436698" y="6827225"/>
            <a:ext cx="4694891" cy="2464633"/>
          </a:xfrm>
          <a:prstGeom prst="rect">
            <a:avLst/>
          </a:prstGeom>
        </p:spPr>
      </p:pic>
      <p:sp>
        <p:nvSpPr>
          <p:cNvPr id="39" name="TextBox 38"/>
          <p:cNvSpPr txBox="1"/>
          <p:nvPr/>
        </p:nvSpPr>
        <p:spPr>
          <a:xfrm>
            <a:off x="22788892" y="9363615"/>
            <a:ext cx="6400800" cy="369332"/>
          </a:xfrm>
          <a:prstGeom prst="rect">
            <a:avLst/>
          </a:prstGeom>
          <a:noFill/>
        </p:spPr>
        <p:txBody>
          <a:bodyPr wrap="square" rtlCol="0">
            <a:spAutoFit/>
          </a:bodyPr>
          <a:lstStyle/>
          <a:p>
            <a:r>
              <a:rPr lang="en-US" dirty="0" smtClean="0"/>
              <a:t>Author Generated: Lichen Gel Pictures</a:t>
            </a:r>
          </a:p>
        </p:txBody>
      </p:sp>
      <p:sp>
        <p:nvSpPr>
          <p:cNvPr id="40" name="TextBox 39"/>
          <p:cNvSpPr txBox="1"/>
          <p:nvPr/>
        </p:nvSpPr>
        <p:spPr>
          <a:xfrm>
            <a:off x="12753207" y="11016383"/>
            <a:ext cx="10248900" cy="369332"/>
          </a:xfrm>
          <a:prstGeom prst="rect">
            <a:avLst/>
          </a:prstGeom>
          <a:noFill/>
        </p:spPr>
        <p:txBody>
          <a:bodyPr wrap="square" rtlCol="0">
            <a:spAutoFit/>
          </a:bodyPr>
          <a:lstStyle/>
          <a:p>
            <a:pPr algn="ctr"/>
            <a:r>
              <a:rPr lang="en-US" dirty="0" smtClean="0"/>
              <a:t> </a:t>
            </a:r>
            <a:r>
              <a:rPr lang="en-US" dirty="0" smtClean="0"/>
              <a:t>DNA Barcoding </a:t>
            </a:r>
            <a:r>
              <a:rPr lang="en-US" dirty="0" smtClean="0"/>
              <a:t>Process for sample lichen 1LE</a:t>
            </a:r>
            <a:endParaRPr lang="en-US" dirty="0"/>
          </a:p>
        </p:txBody>
      </p:sp>
      <p:graphicFrame>
        <p:nvGraphicFramePr>
          <p:cNvPr id="52" name="Table 51"/>
          <p:cNvGraphicFramePr>
            <a:graphicFrameLocks noGrp="1"/>
          </p:cNvGraphicFramePr>
          <p:nvPr>
            <p:extLst>
              <p:ext uri="{D42A27DB-BD31-4B8C-83A1-F6EECF244321}">
                <p14:modId xmlns:p14="http://schemas.microsoft.com/office/powerpoint/2010/main" val="863858294"/>
              </p:ext>
            </p:extLst>
          </p:nvPr>
        </p:nvGraphicFramePr>
        <p:xfrm>
          <a:off x="17279106" y="14881755"/>
          <a:ext cx="4305266" cy="5303520"/>
        </p:xfrm>
        <a:graphic>
          <a:graphicData uri="http://schemas.openxmlformats.org/drawingml/2006/table">
            <a:tbl>
              <a:tblPr firstRow="1" firstCol="1" bandRow="1">
                <a:tableStyleId>{3B4B98B0-60AC-42C2-AFA5-B58CD77FA1E5}</a:tableStyleId>
              </a:tblPr>
              <a:tblGrid>
                <a:gridCol w="860970"/>
                <a:gridCol w="860970"/>
                <a:gridCol w="860970"/>
                <a:gridCol w="860970"/>
                <a:gridCol w="861386"/>
              </a:tblGrid>
              <a:tr h="500710">
                <a:tc>
                  <a:txBody>
                    <a:bodyPr/>
                    <a:lstStyle/>
                    <a:p>
                      <a:pPr marL="0" marR="0">
                        <a:spcBef>
                          <a:spcPts val="0"/>
                        </a:spcBef>
                        <a:spcAft>
                          <a:spcPts val="0"/>
                        </a:spcAft>
                      </a:pPr>
                      <a:r>
                        <a:rPr lang="en-US" sz="1200" dirty="0">
                          <a:effectLst/>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Site 1</a:t>
                      </a:r>
                    </a:p>
                    <a:p>
                      <a:pPr marL="0" marR="0">
                        <a:spcBef>
                          <a:spcPts val="0"/>
                        </a:spcBef>
                        <a:spcAft>
                          <a:spcPts val="0"/>
                        </a:spcAft>
                      </a:pPr>
                      <a:r>
                        <a:rPr lang="en-US" sz="1200">
                          <a:effectLst/>
                        </a:rPr>
                        <a:t>(Native)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Site 2</a:t>
                      </a:r>
                    </a:p>
                    <a:p>
                      <a:pPr marL="0" marR="0">
                        <a:spcBef>
                          <a:spcPts val="0"/>
                        </a:spcBef>
                        <a:spcAft>
                          <a:spcPts val="0"/>
                        </a:spcAft>
                      </a:pPr>
                      <a:r>
                        <a:rPr lang="en-US" sz="1200" dirty="0">
                          <a:effectLst/>
                        </a:rPr>
                        <a:t>(Non-native)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Site 6*</a:t>
                      </a:r>
                    </a:p>
                    <a:p>
                      <a:pPr marL="0" marR="0">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Site 9</a:t>
                      </a:r>
                    </a:p>
                    <a:p>
                      <a:pPr marL="0" marR="0">
                        <a:spcBef>
                          <a:spcPts val="0"/>
                        </a:spcBef>
                        <a:spcAft>
                          <a:spcPts val="0"/>
                        </a:spcAft>
                      </a:pPr>
                      <a:r>
                        <a:rPr lang="en-US" sz="1200">
                          <a:effectLst/>
                        </a:rPr>
                        <a:t>(Native)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667614">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Average pH Level</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6.042</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6.083</a:t>
                      </a:r>
                    </a:p>
                    <a:p>
                      <a:pPr marL="0" marR="0" algn="ctr">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5.833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667614">
                <a:tc>
                  <a:txBody>
                    <a:bodyPr/>
                    <a:lstStyle/>
                    <a:p>
                      <a:pPr marL="0" marR="0" algn="ctr">
                        <a:spcBef>
                          <a:spcPts val="0"/>
                        </a:spcBef>
                        <a:spcAft>
                          <a:spcPts val="0"/>
                        </a:spcAft>
                      </a:pPr>
                      <a:r>
                        <a:rPr lang="en-US" sz="1200">
                          <a:effectLst/>
                        </a:rPr>
                        <a:t>Nitrogen</a:t>
                      </a:r>
                    </a:p>
                    <a:p>
                      <a:pPr marL="0" marR="0" algn="ctr">
                        <a:spcBef>
                          <a:spcPts val="0"/>
                        </a:spcBef>
                        <a:spcAft>
                          <a:spcPts val="0"/>
                        </a:spcAft>
                      </a:pPr>
                      <a:r>
                        <a:rPr lang="en-US" sz="1200">
                          <a:effectLst/>
                        </a:rPr>
                        <a:t>Layer 1</a:t>
                      </a:r>
                    </a:p>
                    <a:p>
                      <a:pPr marL="0" marR="0" algn="ctr">
                        <a:spcBef>
                          <a:spcPts val="0"/>
                        </a:spcBef>
                        <a:spcAft>
                          <a:spcPts val="0"/>
                        </a:spcAft>
                      </a:pPr>
                      <a:r>
                        <a:rPr lang="en-US" sz="1200">
                          <a:effectLst/>
                        </a:rPr>
                        <a:t>Layer 2</a:t>
                      </a:r>
                    </a:p>
                    <a:p>
                      <a:pPr marL="0" marR="0" algn="ctr">
                        <a:spcBef>
                          <a:spcPts val="0"/>
                        </a:spcBef>
                        <a:spcAft>
                          <a:spcPts val="0"/>
                        </a:spcAft>
                      </a:pPr>
                      <a:r>
                        <a:rPr lang="en-US" sz="1200">
                          <a:effectLst/>
                        </a:rPr>
                        <a:t>Layer 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10-20</a:t>
                      </a:r>
                    </a:p>
                    <a:p>
                      <a:pPr marL="0" marR="0" algn="ctr">
                        <a:spcBef>
                          <a:spcPts val="0"/>
                        </a:spcBef>
                        <a:spcAft>
                          <a:spcPts val="0"/>
                        </a:spcAft>
                      </a:pPr>
                      <a:r>
                        <a:rPr lang="en-US" sz="1200" dirty="0">
                          <a:effectLst/>
                        </a:rPr>
                        <a:t>20</a:t>
                      </a:r>
                    </a:p>
                    <a:p>
                      <a:pPr marL="0" marR="0" algn="ctr">
                        <a:spcBef>
                          <a:spcPts val="0"/>
                        </a:spcBef>
                        <a:spcAft>
                          <a:spcPts val="0"/>
                        </a:spcAft>
                      </a:pPr>
                      <a:r>
                        <a:rPr lang="en-US" sz="1200" dirty="0">
                          <a:effectLst/>
                        </a:rPr>
                        <a:t>20-40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80</a:t>
                      </a:r>
                    </a:p>
                    <a:p>
                      <a:pPr marL="0" marR="0" algn="ctr">
                        <a:spcBef>
                          <a:spcPts val="0"/>
                        </a:spcBef>
                        <a:spcAft>
                          <a:spcPts val="0"/>
                        </a:spcAft>
                      </a:pPr>
                      <a:r>
                        <a:rPr lang="en-US" sz="1200" dirty="0">
                          <a:effectLst/>
                        </a:rPr>
                        <a:t>40</a:t>
                      </a:r>
                    </a:p>
                    <a:p>
                      <a:pPr marL="0" marR="0" algn="ctr">
                        <a:spcBef>
                          <a:spcPts val="0"/>
                        </a:spcBef>
                        <a:spcAft>
                          <a:spcPts val="0"/>
                        </a:spcAft>
                      </a:pPr>
                      <a:r>
                        <a:rPr lang="en-US" sz="1200" dirty="0">
                          <a:effectLst/>
                        </a:rPr>
                        <a:t>20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20</a:t>
                      </a:r>
                    </a:p>
                    <a:p>
                      <a:pPr marL="0" marR="0" algn="ctr">
                        <a:spcBef>
                          <a:spcPts val="0"/>
                        </a:spcBef>
                        <a:spcAft>
                          <a:spcPts val="0"/>
                        </a:spcAft>
                      </a:pPr>
                      <a:r>
                        <a:rPr lang="en-US" sz="1200">
                          <a:effectLst/>
                        </a:rPr>
                        <a:t>40</a:t>
                      </a:r>
                    </a:p>
                    <a:p>
                      <a:pPr marL="0" marR="0" algn="ctr">
                        <a:spcBef>
                          <a:spcPts val="0"/>
                        </a:spcBef>
                        <a:spcAft>
                          <a:spcPts val="0"/>
                        </a:spcAft>
                      </a:pPr>
                      <a:r>
                        <a:rPr lang="en-US" sz="1200">
                          <a:effectLst/>
                        </a:rPr>
                        <a:t>40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834517">
                <a:tc>
                  <a:txBody>
                    <a:bodyPr/>
                    <a:lstStyle/>
                    <a:p>
                      <a:pPr marL="0" marR="0" algn="ctr">
                        <a:spcBef>
                          <a:spcPts val="0"/>
                        </a:spcBef>
                        <a:spcAft>
                          <a:spcPts val="0"/>
                        </a:spcAft>
                      </a:pPr>
                      <a:r>
                        <a:rPr lang="en-US" sz="1200" dirty="0">
                          <a:effectLst/>
                        </a:rPr>
                        <a:t>Phosphorus</a:t>
                      </a:r>
                    </a:p>
                    <a:p>
                      <a:pPr marL="0" marR="0" algn="ctr">
                        <a:spcBef>
                          <a:spcPts val="0"/>
                        </a:spcBef>
                        <a:spcAft>
                          <a:spcPts val="0"/>
                        </a:spcAft>
                      </a:pPr>
                      <a:r>
                        <a:rPr lang="en-US" sz="1200" dirty="0">
                          <a:effectLst/>
                        </a:rPr>
                        <a:t>Layer 1</a:t>
                      </a:r>
                    </a:p>
                    <a:p>
                      <a:pPr marL="0" marR="0" algn="ctr">
                        <a:spcBef>
                          <a:spcPts val="0"/>
                        </a:spcBef>
                        <a:spcAft>
                          <a:spcPts val="0"/>
                        </a:spcAft>
                      </a:pPr>
                      <a:r>
                        <a:rPr lang="en-US" sz="1200" dirty="0">
                          <a:effectLst/>
                        </a:rPr>
                        <a:t>Layer 2</a:t>
                      </a:r>
                    </a:p>
                    <a:p>
                      <a:pPr marL="0" marR="0" algn="ctr">
                        <a:spcBef>
                          <a:spcPts val="0"/>
                        </a:spcBef>
                        <a:spcAft>
                          <a:spcPts val="0"/>
                        </a:spcAft>
                      </a:pPr>
                      <a:r>
                        <a:rPr lang="en-US" sz="1200" dirty="0">
                          <a:effectLst/>
                        </a:rPr>
                        <a:t>Layer 3</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10</a:t>
                      </a:r>
                    </a:p>
                    <a:p>
                      <a:pPr marL="0" marR="0" algn="ctr">
                        <a:spcBef>
                          <a:spcPts val="0"/>
                        </a:spcBef>
                        <a:spcAft>
                          <a:spcPts val="0"/>
                        </a:spcAft>
                      </a:pPr>
                      <a:r>
                        <a:rPr lang="en-US" sz="1200">
                          <a:effectLst/>
                        </a:rPr>
                        <a:t>50</a:t>
                      </a:r>
                    </a:p>
                    <a:p>
                      <a:pPr marL="0" marR="0" algn="ctr">
                        <a:spcBef>
                          <a:spcPts val="0"/>
                        </a:spcBef>
                        <a:spcAft>
                          <a:spcPts val="0"/>
                        </a:spcAft>
                      </a:pPr>
                      <a:r>
                        <a:rPr lang="en-US" sz="1200">
                          <a:effectLst/>
                        </a:rPr>
                        <a:t>50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50</a:t>
                      </a:r>
                    </a:p>
                    <a:p>
                      <a:pPr marL="0" marR="0" algn="ctr">
                        <a:spcBef>
                          <a:spcPts val="0"/>
                        </a:spcBef>
                        <a:spcAft>
                          <a:spcPts val="0"/>
                        </a:spcAft>
                      </a:pPr>
                      <a:r>
                        <a:rPr lang="en-US" sz="1200">
                          <a:effectLst/>
                        </a:rPr>
                        <a:t>20</a:t>
                      </a:r>
                    </a:p>
                    <a:p>
                      <a:pPr marL="0" marR="0" algn="ctr">
                        <a:spcBef>
                          <a:spcPts val="0"/>
                        </a:spcBef>
                        <a:spcAft>
                          <a:spcPts val="0"/>
                        </a:spcAft>
                      </a:pPr>
                      <a:r>
                        <a:rPr lang="en-US" sz="1200">
                          <a:effectLst/>
                        </a:rPr>
                        <a:t>20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20</a:t>
                      </a:r>
                    </a:p>
                    <a:p>
                      <a:pPr marL="0" marR="0" algn="ctr">
                        <a:spcBef>
                          <a:spcPts val="0"/>
                        </a:spcBef>
                        <a:spcAft>
                          <a:spcPts val="0"/>
                        </a:spcAft>
                      </a:pPr>
                      <a:r>
                        <a:rPr lang="en-US" sz="1200" dirty="0">
                          <a:effectLst/>
                        </a:rPr>
                        <a:t>20</a:t>
                      </a:r>
                    </a:p>
                    <a:p>
                      <a:pPr marL="0" marR="0" algn="ctr">
                        <a:spcBef>
                          <a:spcPts val="0"/>
                        </a:spcBef>
                        <a:spcAft>
                          <a:spcPts val="0"/>
                        </a:spcAft>
                      </a:pPr>
                      <a:r>
                        <a:rPr lang="en-US" sz="1200" dirty="0">
                          <a:effectLst/>
                        </a:rPr>
                        <a:t>20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1001420">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Potassium</a:t>
                      </a:r>
                    </a:p>
                    <a:p>
                      <a:pPr marL="0" marR="0" algn="ctr">
                        <a:spcBef>
                          <a:spcPts val="0"/>
                        </a:spcBef>
                        <a:spcAft>
                          <a:spcPts val="0"/>
                        </a:spcAft>
                      </a:pPr>
                      <a:r>
                        <a:rPr lang="en-US" sz="1200">
                          <a:effectLst/>
                        </a:rPr>
                        <a:t>Layer 1</a:t>
                      </a:r>
                    </a:p>
                    <a:p>
                      <a:pPr marL="0" marR="0" algn="ctr">
                        <a:spcBef>
                          <a:spcPts val="0"/>
                        </a:spcBef>
                        <a:spcAft>
                          <a:spcPts val="0"/>
                        </a:spcAft>
                      </a:pPr>
                      <a:r>
                        <a:rPr lang="en-US" sz="1200">
                          <a:effectLst/>
                        </a:rPr>
                        <a:t>Layer 2</a:t>
                      </a:r>
                    </a:p>
                    <a:p>
                      <a:pPr marL="0" marR="0" algn="ctr">
                        <a:spcBef>
                          <a:spcPts val="0"/>
                        </a:spcBef>
                        <a:spcAft>
                          <a:spcPts val="0"/>
                        </a:spcAft>
                      </a:pPr>
                      <a:r>
                        <a:rPr lang="en-US" sz="1200">
                          <a:effectLst/>
                        </a:rPr>
                        <a:t>Layer 3</a:t>
                      </a:r>
                    </a:p>
                    <a:p>
                      <a:pPr marL="0" marR="0" algn="ctr">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 </a:t>
                      </a:r>
                    </a:p>
                    <a:p>
                      <a:pPr marL="0" marR="0" algn="ctr">
                        <a:spcBef>
                          <a:spcPts val="0"/>
                        </a:spcBef>
                        <a:spcAft>
                          <a:spcPts val="0"/>
                        </a:spcAft>
                      </a:pPr>
                      <a:r>
                        <a:rPr lang="en-US" sz="1200">
                          <a:effectLst/>
                        </a:rPr>
                        <a:t>600</a:t>
                      </a:r>
                    </a:p>
                    <a:p>
                      <a:pPr marL="0" marR="0" algn="ctr">
                        <a:spcBef>
                          <a:spcPts val="0"/>
                        </a:spcBef>
                        <a:spcAft>
                          <a:spcPts val="0"/>
                        </a:spcAft>
                      </a:pPr>
                      <a:r>
                        <a:rPr lang="en-US" sz="1200">
                          <a:effectLst/>
                        </a:rPr>
                        <a:t>600</a:t>
                      </a:r>
                    </a:p>
                    <a:p>
                      <a:pPr marL="0" marR="0" algn="ctr">
                        <a:spcBef>
                          <a:spcPts val="0"/>
                        </a:spcBef>
                        <a:spcAft>
                          <a:spcPts val="0"/>
                        </a:spcAft>
                      </a:pPr>
                      <a:r>
                        <a:rPr lang="en-US" sz="1200">
                          <a:effectLst/>
                        </a:rPr>
                        <a:t>400</a:t>
                      </a:r>
                    </a:p>
                    <a:p>
                      <a:pPr marL="0" marR="0" algn="ctr">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400</a:t>
                      </a:r>
                    </a:p>
                    <a:p>
                      <a:pPr marL="0" marR="0" algn="ctr">
                        <a:spcBef>
                          <a:spcPts val="0"/>
                        </a:spcBef>
                        <a:spcAft>
                          <a:spcPts val="0"/>
                        </a:spcAft>
                      </a:pPr>
                      <a:r>
                        <a:rPr lang="en-US" sz="1200" dirty="0">
                          <a:effectLst/>
                        </a:rPr>
                        <a:t>400</a:t>
                      </a:r>
                    </a:p>
                    <a:p>
                      <a:pPr marL="0" marR="0" algn="ctr">
                        <a:spcBef>
                          <a:spcPts val="0"/>
                        </a:spcBef>
                        <a:spcAft>
                          <a:spcPts val="0"/>
                        </a:spcAft>
                      </a:pPr>
                      <a:r>
                        <a:rPr lang="en-US" sz="1200" dirty="0">
                          <a:effectLst/>
                        </a:rPr>
                        <a:t>50</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(N/A)</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600</a:t>
                      </a:r>
                    </a:p>
                    <a:p>
                      <a:pPr marL="0" marR="0" algn="ctr">
                        <a:spcBef>
                          <a:spcPts val="0"/>
                        </a:spcBef>
                        <a:spcAft>
                          <a:spcPts val="0"/>
                        </a:spcAft>
                      </a:pPr>
                      <a:r>
                        <a:rPr lang="en-US" sz="1200" dirty="0">
                          <a:effectLst/>
                        </a:rPr>
                        <a:t>400</a:t>
                      </a:r>
                    </a:p>
                    <a:p>
                      <a:pPr marL="0" marR="0" algn="ctr">
                        <a:spcBef>
                          <a:spcPts val="0"/>
                        </a:spcBef>
                        <a:spcAft>
                          <a:spcPts val="0"/>
                        </a:spcAft>
                      </a:pPr>
                      <a:r>
                        <a:rPr lang="en-US" sz="1200" dirty="0">
                          <a:effectLst/>
                        </a:rPr>
                        <a:t>400</a:t>
                      </a:r>
                    </a:p>
                    <a:p>
                      <a:pPr marL="0" marR="0" algn="ctr">
                        <a:spcBef>
                          <a:spcPts val="0"/>
                        </a:spcBef>
                        <a:spcAft>
                          <a:spcPts val="0"/>
                        </a:spcAft>
                      </a:pPr>
                      <a:r>
                        <a:rPr lang="en-US" sz="1200" dirty="0">
                          <a:effectLst/>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500710">
                <a:tc>
                  <a:txBody>
                    <a:bodyPr/>
                    <a:lstStyle/>
                    <a:p>
                      <a:pPr marL="0" marR="0" algn="ctr">
                        <a:spcBef>
                          <a:spcPts val="0"/>
                        </a:spcBef>
                        <a:spcAft>
                          <a:spcPts val="0"/>
                        </a:spcAft>
                      </a:pPr>
                      <a:r>
                        <a:rPr lang="en-US" sz="1200">
                          <a:effectLst/>
                        </a:rPr>
                        <a:t>Classification of soil type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Silt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Silt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Silt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667614">
                <a:tc>
                  <a:txBody>
                    <a:bodyPr/>
                    <a:lstStyle/>
                    <a:p>
                      <a:pPr marL="0" marR="0" algn="ctr">
                        <a:spcBef>
                          <a:spcPts val="0"/>
                        </a:spcBef>
                        <a:spcAft>
                          <a:spcPts val="0"/>
                        </a:spcAft>
                      </a:pPr>
                      <a:r>
                        <a:rPr lang="en-US" sz="1200">
                          <a:effectLst/>
                        </a:rPr>
                        <a:t>Lichens present and native plants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Yes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No</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(N/A)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No</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53" name="Rectangle 31"/>
          <p:cNvSpPr>
            <a:spLocks noChangeArrowheads="1"/>
          </p:cNvSpPr>
          <p:nvPr/>
        </p:nvSpPr>
        <p:spPr bwMode="auto">
          <a:xfrm>
            <a:off x="17616869" y="14420416"/>
            <a:ext cx="390029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TABLE 1 SOIL ANALYSIS </a:t>
            </a:r>
            <a:endParaRPr kumimoji="0" lang="en-US" altLang="en-US" sz="3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4" name="Table 53"/>
          <p:cNvGraphicFramePr>
            <a:graphicFrameLocks noGrp="1"/>
          </p:cNvGraphicFramePr>
          <p:nvPr>
            <p:extLst>
              <p:ext uri="{D42A27DB-BD31-4B8C-83A1-F6EECF244321}">
                <p14:modId xmlns:p14="http://schemas.microsoft.com/office/powerpoint/2010/main" val="1105371267"/>
              </p:ext>
            </p:extLst>
          </p:nvPr>
        </p:nvGraphicFramePr>
        <p:xfrm>
          <a:off x="16729040" y="20428091"/>
          <a:ext cx="5295007" cy="1310640"/>
        </p:xfrm>
        <a:graphic>
          <a:graphicData uri="http://schemas.openxmlformats.org/drawingml/2006/table">
            <a:tbl>
              <a:tblPr firstRow="1" firstCol="1" bandRow="1">
                <a:tableStyleId>{3B4B98B0-60AC-42C2-AFA5-B58CD77FA1E5}</a:tableStyleId>
              </a:tblPr>
              <a:tblGrid>
                <a:gridCol w="653523"/>
                <a:gridCol w="1160371"/>
                <a:gridCol w="1160371"/>
                <a:gridCol w="1160371"/>
                <a:gridCol w="1160371"/>
              </a:tblGrid>
              <a:tr h="180122">
                <a:tc gridSpan="5">
                  <a:txBody>
                    <a:bodyPr/>
                    <a:lstStyle/>
                    <a:p>
                      <a:pPr marL="0" marR="0" algn="ctr">
                        <a:spcBef>
                          <a:spcPts val="0"/>
                        </a:spcBef>
                        <a:spcAft>
                          <a:spcPts val="0"/>
                        </a:spcAft>
                      </a:pPr>
                      <a:r>
                        <a:rPr lang="en-US" sz="1400" dirty="0">
                          <a:effectLst/>
                        </a:rPr>
                        <a:t>Parts Per Million Equivalency Chart- Luster Leaf Products, INC</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4391">
                <a:tc>
                  <a:txBody>
                    <a:bodyPr/>
                    <a:lstStyle/>
                    <a:p>
                      <a:pPr marL="0" marR="0">
                        <a:spcBef>
                          <a:spcPts val="0"/>
                        </a:spcBef>
                        <a:spcAft>
                          <a:spcPts val="0"/>
                        </a:spcAft>
                      </a:pPr>
                      <a:r>
                        <a:rPr lang="en-US" sz="1200">
                          <a:effectLst/>
                        </a:rPr>
                        <a:t>Nitrogen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10 → Deficient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20 →  Adequate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40 →   Sufficient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80 →    Surplus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08781">
                <a:tc>
                  <a:txBody>
                    <a:bodyPr/>
                    <a:lstStyle/>
                    <a:p>
                      <a:pPr marL="0" marR="0">
                        <a:spcBef>
                          <a:spcPts val="0"/>
                        </a:spcBef>
                        <a:spcAft>
                          <a:spcPts val="0"/>
                        </a:spcAft>
                      </a:pPr>
                      <a:r>
                        <a:rPr lang="en-US" sz="1200">
                          <a:effectLst/>
                        </a:rPr>
                        <a:t>Phosphorus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10 → Deficient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20 →  Adequate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50 →   Sufficient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100 →  Surplus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08781">
                <a:tc>
                  <a:txBody>
                    <a:bodyPr/>
                    <a:lstStyle/>
                    <a:p>
                      <a:pPr marL="0" marR="0">
                        <a:spcBef>
                          <a:spcPts val="0"/>
                        </a:spcBef>
                        <a:spcAft>
                          <a:spcPts val="0"/>
                        </a:spcAft>
                      </a:pPr>
                      <a:r>
                        <a:rPr lang="en-US" sz="1200">
                          <a:effectLst/>
                        </a:rPr>
                        <a:t>Potassium</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50 → Deficient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400→ Adequate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600 → Sufficient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900 →  Surplus</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55" name="Rectangle 32"/>
          <p:cNvSpPr>
            <a:spLocks noChangeArrowheads="1"/>
          </p:cNvSpPr>
          <p:nvPr/>
        </p:nvSpPr>
        <p:spPr bwMode="auto">
          <a:xfrm>
            <a:off x="11141862" y="18123301"/>
            <a:ext cx="33381128" cy="65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6" name="Table 55"/>
          <p:cNvGraphicFramePr>
            <a:graphicFrameLocks noGrp="1"/>
          </p:cNvGraphicFramePr>
          <p:nvPr>
            <p:extLst>
              <p:ext uri="{D42A27DB-BD31-4B8C-83A1-F6EECF244321}">
                <p14:modId xmlns:p14="http://schemas.microsoft.com/office/powerpoint/2010/main" val="1820045701"/>
              </p:ext>
            </p:extLst>
          </p:nvPr>
        </p:nvGraphicFramePr>
        <p:xfrm>
          <a:off x="11651869" y="12436506"/>
          <a:ext cx="4731131" cy="2850189"/>
        </p:xfrm>
        <a:graphic>
          <a:graphicData uri="http://schemas.openxmlformats.org/drawingml/2006/table">
            <a:tbl>
              <a:tblPr firstRow="1" firstCol="1" bandRow="1">
                <a:tableStyleId>{3B4B98B0-60AC-42C2-AFA5-B58CD77FA1E5}</a:tableStyleId>
              </a:tblPr>
              <a:tblGrid>
                <a:gridCol w="744663"/>
                <a:gridCol w="1030647"/>
                <a:gridCol w="1925174"/>
                <a:gridCol w="1030647"/>
              </a:tblGrid>
              <a:tr h="156271">
                <a:tc>
                  <a:txBody>
                    <a:bodyPr/>
                    <a:lstStyle/>
                    <a:p>
                      <a:pPr marL="0" marR="0" algn="l">
                        <a:spcBef>
                          <a:spcPts val="0"/>
                        </a:spcBef>
                        <a:spcAft>
                          <a:spcPts val="0"/>
                        </a:spcAft>
                      </a:pPr>
                      <a:r>
                        <a:rPr lang="en-US" sz="1100" dirty="0">
                          <a:effectLst/>
                        </a:rPr>
                        <a:t> Site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Sample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Identification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Native or non-native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39574">
                <a:tc>
                  <a:txBody>
                    <a:bodyPr/>
                    <a:lstStyle/>
                    <a:p>
                      <a:pPr marL="0" marR="0" algn="l">
                        <a:spcBef>
                          <a:spcPts val="0"/>
                        </a:spcBef>
                        <a:spcAft>
                          <a:spcPts val="0"/>
                        </a:spcAft>
                      </a:pPr>
                      <a:r>
                        <a:rPr lang="en-US" sz="1100">
                          <a:effectLst/>
                        </a:rPr>
                        <a:t>1LA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NPN-01</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err="1">
                          <a:effectLst/>
                        </a:rPr>
                        <a:t>Cladonia</a:t>
                      </a:r>
                      <a:r>
                        <a:rPr lang="en-US" sz="1100" dirty="0">
                          <a:effectLst/>
                        </a:rPr>
                        <a:t> </a:t>
                      </a:r>
                      <a:r>
                        <a:rPr lang="en-US" sz="1100" dirty="0" err="1">
                          <a:effectLst/>
                        </a:rPr>
                        <a:t>rangiferina</a:t>
                      </a:r>
                      <a:r>
                        <a:rPr lang="en-US" sz="1100" dirty="0">
                          <a:effectLst/>
                        </a:rPr>
                        <a:t> (Reindeer Lichen)</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39574">
                <a:tc>
                  <a:txBody>
                    <a:bodyPr/>
                    <a:lstStyle/>
                    <a:p>
                      <a:pPr marL="0" marR="0" algn="l">
                        <a:spcBef>
                          <a:spcPts val="0"/>
                        </a:spcBef>
                        <a:spcAft>
                          <a:spcPts val="0"/>
                        </a:spcAft>
                      </a:pPr>
                      <a:r>
                        <a:rPr lang="en-US" sz="1100">
                          <a:effectLst/>
                        </a:rPr>
                        <a:t>1LB</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NPN-02</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Cladonia asahinae (Pixie Cup Lichen)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39574">
                <a:tc>
                  <a:txBody>
                    <a:bodyPr/>
                    <a:lstStyle/>
                    <a:p>
                      <a:pPr marL="0" marR="0" algn="l">
                        <a:spcBef>
                          <a:spcPts val="0"/>
                        </a:spcBef>
                        <a:spcAft>
                          <a:spcPts val="0"/>
                        </a:spcAft>
                      </a:pPr>
                      <a:r>
                        <a:rPr lang="en-US" sz="1100">
                          <a:effectLst/>
                        </a:rPr>
                        <a:t>1LC</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NPN-03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Potentially Cetraria aurescens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Native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39574">
                <a:tc>
                  <a:txBody>
                    <a:bodyPr/>
                    <a:lstStyle/>
                    <a:p>
                      <a:pPr marL="0" marR="0" algn="l">
                        <a:spcBef>
                          <a:spcPts val="0"/>
                        </a:spcBef>
                        <a:spcAft>
                          <a:spcPts val="0"/>
                        </a:spcAft>
                      </a:pPr>
                      <a:r>
                        <a:rPr lang="en-US" sz="1100">
                          <a:effectLst/>
                        </a:rPr>
                        <a:t>1LD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NPN-04</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Polypogon fugax, or treubouxia irregularis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Both non-native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72056">
                <a:tc>
                  <a:txBody>
                    <a:bodyPr/>
                    <a:lstStyle/>
                    <a:p>
                      <a:pPr marL="0" marR="0" algn="l">
                        <a:spcBef>
                          <a:spcPts val="0"/>
                        </a:spcBef>
                        <a:spcAft>
                          <a:spcPts val="0"/>
                        </a:spcAft>
                      </a:pPr>
                      <a:r>
                        <a:rPr lang="en-US" sz="1100">
                          <a:effectLst/>
                        </a:rPr>
                        <a:t>1LE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NPN-05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Trebouxia irregularis or Asterochloris glomerata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Both non-native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39574">
                <a:tc>
                  <a:txBody>
                    <a:bodyPr/>
                    <a:lstStyle/>
                    <a:p>
                      <a:pPr marL="0" marR="0" algn="l">
                        <a:spcBef>
                          <a:spcPts val="0"/>
                        </a:spcBef>
                        <a:spcAft>
                          <a:spcPts val="0"/>
                        </a:spcAft>
                      </a:pPr>
                      <a:r>
                        <a:rPr lang="en-US" sz="1100">
                          <a:effectLst/>
                        </a:rPr>
                        <a:t>1F</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NPN-06</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Unknown, still investigating</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59361">
                <a:tc>
                  <a:txBody>
                    <a:bodyPr/>
                    <a:lstStyle/>
                    <a:p>
                      <a:pPr marL="0" marR="0" algn="l">
                        <a:spcBef>
                          <a:spcPts val="0"/>
                        </a:spcBef>
                        <a:spcAft>
                          <a:spcPts val="0"/>
                        </a:spcAft>
                      </a:pPr>
                      <a:r>
                        <a:rPr lang="en-US" sz="1100">
                          <a:effectLst/>
                        </a:rPr>
                        <a:t>1G</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NPN-07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Little Bluestem, Schizachyrium scoparium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a:effectLst/>
                        </a:rPr>
                        <a:t>Native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239574">
                <a:tc>
                  <a:txBody>
                    <a:bodyPr/>
                    <a:lstStyle/>
                    <a:p>
                      <a:pPr marL="0" marR="0" algn="l">
                        <a:spcBef>
                          <a:spcPts val="0"/>
                        </a:spcBef>
                        <a:spcAft>
                          <a:spcPts val="0"/>
                        </a:spcAft>
                      </a:pPr>
                      <a:r>
                        <a:rPr lang="en-US" sz="1100">
                          <a:effectLst/>
                        </a:rPr>
                        <a:t>1H</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smtClean="0">
                          <a:effectLst/>
                        </a:rPr>
                        <a:t>NPN-08</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Pennsylvania Sedge, </a:t>
                      </a:r>
                      <a:r>
                        <a:rPr lang="en-US" sz="1100" dirty="0" err="1">
                          <a:effectLst/>
                        </a:rPr>
                        <a:t>Carex</a:t>
                      </a:r>
                      <a:r>
                        <a:rPr lang="en-US" sz="1100" dirty="0">
                          <a:effectLst/>
                        </a:rPr>
                        <a:t> </a:t>
                      </a:r>
                      <a:r>
                        <a:rPr lang="en-US" sz="1100" dirty="0" err="1">
                          <a:effectLst/>
                        </a:rPr>
                        <a:t>pensylvanica</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100" dirty="0">
                          <a:effectLst/>
                        </a:rPr>
                        <a:t>Native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
        <p:nvSpPr>
          <p:cNvPr id="61" name="Rectangle 34"/>
          <p:cNvSpPr>
            <a:spLocks noChangeArrowheads="1"/>
          </p:cNvSpPr>
          <p:nvPr/>
        </p:nvSpPr>
        <p:spPr bwMode="auto">
          <a:xfrm>
            <a:off x="11946594" y="11031917"/>
            <a:ext cx="15888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Sample</a:t>
            </a:r>
            <a:r>
              <a:rPr kumimoji="0" lang="en-US" altLang="en-US" sz="1800" b="0" i="0" u="none" strike="noStrike" cap="none" normalizeH="0" dirty="0" smtClean="0">
                <a:ln>
                  <a:noFill/>
                </a:ln>
                <a:solidFill>
                  <a:schemeClr val="tx1"/>
                </a:solidFill>
                <a:effectLst/>
                <a:latin typeface="Calibri" panose="020F0502020204030204" pitchFamily="34" charset="0"/>
              </a:rPr>
              <a:t> Lichen </a:t>
            </a:r>
            <a:endParaRPr kumimoji="0" lang="en-US" altLang="en-US" sz="1800" b="0" i="0" u="none" strike="noStrike" cap="none" normalizeH="0" baseline="0" dirty="0" smtClean="0">
              <a:ln>
                <a:noFill/>
              </a:ln>
              <a:solidFill>
                <a:schemeClr val="tx1"/>
              </a:solidFill>
              <a:effectLst/>
              <a:latin typeface="Calibri" panose="020F0502020204030204" pitchFamily="34" charset="0"/>
            </a:endParaRPr>
          </a:p>
        </p:txBody>
      </p:sp>
      <p:sp>
        <p:nvSpPr>
          <p:cNvPr id="71" name="Text Box 9"/>
          <p:cNvSpPr txBox="1"/>
          <p:nvPr/>
        </p:nvSpPr>
        <p:spPr>
          <a:xfrm>
            <a:off x="13515058" y="11991392"/>
            <a:ext cx="1157604" cy="521045"/>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Site 1</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2" name="Rectangle 36"/>
          <p:cNvSpPr>
            <a:spLocks noChangeArrowheads="1"/>
          </p:cNvSpPr>
          <p:nvPr/>
        </p:nvSpPr>
        <p:spPr bwMode="auto">
          <a:xfrm>
            <a:off x="11951532" y="12828822"/>
            <a:ext cx="32918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 name="Table 62"/>
          <p:cNvGraphicFramePr>
            <a:graphicFrameLocks noGrp="1"/>
          </p:cNvGraphicFramePr>
          <p:nvPr>
            <p:extLst>
              <p:ext uri="{D42A27DB-BD31-4B8C-83A1-F6EECF244321}">
                <p14:modId xmlns:p14="http://schemas.microsoft.com/office/powerpoint/2010/main" val="3977060507"/>
              </p:ext>
            </p:extLst>
          </p:nvPr>
        </p:nvGraphicFramePr>
        <p:xfrm>
          <a:off x="17193048" y="12399278"/>
          <a:ext cx="4387777" cy="1779270"/>
        </p:xfrm>
        <a:graphic>
          <a:graphicData uri="http://schemas.openxmlformats.org/drawingml/2006/table">
            <a:tbl>
              <a:tblPr firstRow="1" firstCol="1" bandRow="1">
                <a:tableStyleId>{3B4B98B0-60AC-42C2-AFA5-B58CD77FA1E5}</a:tableStyleId>
              </a:tblPr>
              <a:tblGrid>
                <a:gridCol w="408063"/>
                <a:gridCol w="922311"/>
                <a:gridCol w="1742825"/>
                <a:gridCol w="1314578"/>
              </a:tblGrid>
              <a:tr h="149971">
                <a:tc>
                  <a:txBody>
                    <a:bodyPr/>
                    <a:lstStyle/>
                    <a:p>
                      <a:pPr marL="0" marR="0" algn="l">
                        <a:spcBef>
                          <a:spcPts val="0"/>
                        </a:spcBef>
                        <a:spcAft>
                          <a:spcPts val="0"/>
                        </a:spcAft>
                      </a:pPr>
                      <a:r>
                        <a:rPr lang="en-US" sz="1200" dirty="0">
                          <a:effectLst/>
                        </a:rPr>
                        <a:t>Site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Sample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Identification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Native/Non-Native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r>
              <a:tr h="149971">
                <a:tc>
                  <a:txBody>
                    <a:bodyPr/>
                    <a:lstStyle/>
                    <a:p>
                      <a:pPr marL="0" marR="0" algn="ctr">
                        <a:spcBef>
                          <a:spcPts val="0"/>
                        </a:spcBef>
                        <a:spcAft>
                          <a:spcPts val="0"/>
                        </a:spcAft>
                      </a:pPr>
                      <a:r>
                        <a:rPr lang="en-US" sz="1200">
                          <a:effectLst/>
                        </a:rPr>
                        <a:t>2A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not in database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Mugwort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Invasive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r>
              <a:tr h="149971">
                <a:tc>
                  <a:txBody>
                    <a:bodyPr/>
                    <a:lstStyle/>
                    <a:p>
                      <a:pPr marL="0" marR="0" algn="ctr">
                        <a:spcBef>
                          <a:spcPts val="0"/>
                        </a:spcBef>
                        <a:spcAft>
                          <a:spcPts val="0"/>
                        </a:spcAft>
                      </a:pPr>
                      <a:r>
                        <a:rPr lang="en-US" sz="1200">
                          <a:effectLst/>
                        </a:rPr>
                        <a:t>2B</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not in database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dirty="0">
                          <a:effectLst/>
                        </a:rPr>
                        <a:t>Cypress </a:t>
                      </a:r>
                      <a:r>
                        <a:rPr lang="en-US" sz="1200" dirty="0" err="1">
                          <a:effectLst/>
                        </a:rPr>
                        <a:t>Sburge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Invasive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r>
              <a:tr h="149971">
                <a:tc>
                  <a:txBody>
                    <a:bodyPr/>
                    <a:lstStyle/>
                    <a:p>
                      <a:pPr marL="0" marR="0" algn="ctr">
                        <a:spcBef>
                          <a:spcPts val="0"/>
                        </a:spcBef>
                        <a:spcAft>
                          <a:spcPts val="0"/>
                        </a:spcAft>
                      </a:pPr>
                      <a:r>
                        <a:rPr lang="en-US" sz="1200">
                          <a:effectLst/>
                        </a:rPr>
                        <a:t>2C</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NPN-020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Chrysanthemum maximum</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Naturalized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r>
              <a:tr h="149971">
                <a:tc>
                  <a:txBody>
                    <a:bodyPr/>
                    <a:lstStyle/>
                    <a:p>
                      <a:pPr marL="0" marR="0" algn="ctr">
                        <a:spcBef>
                          <a:spcPts val="0"/>
                        </a:spcBef>
                        <a:spcAft>
                          <a:spcPts val="0"/>
                        </a:spcAft>
                      </a:pPr>
                      <a:r>
                        <a:rPr lang="en-US" sz="1200">
                          <a:effectLst/>
                        </a:rPr>
                        <a:t>2D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NPN-021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Error</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algn="l"/>
                      <a:endParaRPr lang="en-US" sz="1200">
                        <a:effectLst/>
                        <a:latin typeface="Cambria" panose="02040503050406030204" pitchFamily="18" charset="0"/>
                      </a:endParaRPr>
                    </a:p>
                  </a:txBody>
                  <a:tcPr marL="9525" marR="9525" marT="9525" marB="9525" anchor="ctr"/>
                </a:tc>
              </a:tr>
              <a:tr h="149971">
                <a:tc>
                  <a:txBody>
                    <a:bodyPr/>
                    <a:lstStyle/>
                    <a:p>
                      <a:pPr marL="0" marR="0" algn="ctr">
                        <a:spcBef>
                          <a:spcPts val="0"/>
                        </a:spcBef>
                        <a:spcAft>
                          <a:spcPts val="0"/>
                        </a:spcAft>
                      </a:pPr>
                      <a:r>
                        <a:rPr lang="en-US" sz="1200">
                          <a:effectLst/>
                        </a:rPr>
                        <a:t>2E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NPN-022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Unknown, Still investigating</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algn="l"/>
                      <a:endParaRPr lang="en-US" sz="1200">
                        <a:effectLst/>
                        <a:latin typeface="Cambria" panose="02040503050406030204" pitchFamily="18" charset="0"/>
                      </a:endParaRPr>
                    </a:p>
                  </a:txBody>
                  <a:tcPr marL="0" marR="0" marT="0" marB="0" anchor="ctr"/>
                </a:tc>
              </a:tr>
              <a:tr h="149971">
                <a:tc>
                  <a:txBody>
                    <a:bodyPr/>
                    <a:lstStyle/>
                    <a:p>
                      <a:pPr marL="0" marR="0" algn="ctr">
                        <a:spcBef>
                          <a:spcPts val="0"/>
                        </a:spcBef>
                        <a:spcAft>
                          <a:spcPts val="0"/>
                        </a:spcAft>
                      </a:pPr>
                      <a:r>
                        <a:rPr lang="en-US" sz="1200">
                          <a:effectLst/>
                        </a:rPr>
                        <a:t>2F</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NPN-023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dirty="0" err="1">
                          <a:effectLst/>
                        </a:rPr>
                        <a:t>Rudbeckia</a:t>
                      </a:r>
                      <a:r>
                        <a:rPr lang="en-US" sz="1200" dirty="0">
                          <a:effectLst/>
                        </a:rPr>
                        <a:t> </a:t>
                      </a:r>
                      <a:r>
                        <a:rPr lang="en-US" sz="1200" dirty="0" err="1">
                          <a:effectLst/>
                        </a:rPr>
                        <a:t>hirta</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dirty="0">
                          <a:effectLst/>
                        </a:rPr>
                        <a:t>Native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b"/>
                </a:tc>
              </a:tr>
            </a:tbl>
          </a:graphicData>
        </a:graphic>
      </p:graphicFrame>
      <p:sp>
        <p:nvSpPr>
          <p:cNvPr id="64" name="Rectangle 38"/>
          <p:cNvSpPr>
            <a:spLocks noChangeArrowheads="1"/>
          </p:cNvSpPr>
          <p:nvPr/>
        </p:nvSpPr>
        <p:spPr bwMode="auto">
          <a:xfrm>
            <a:off x="24358325" y="12096750"/>
            <a:ext cx="8473524" cy="28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5" name="Text Box 15"/>
          <p:cNvSpPr txBox="1"/>
          <p:nvPr/>
        </p:nvSpPr>
        <p:spPr>
          <a:xfrm>
            <a:off x="19103129" y="11919235"/>
            <a:ext cx="1829928" cy="476254"/>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4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Site 2</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65" name="Rectangle 40"/>
          <p:cNvSpPr>
            <a:spLocks noChangeArrowheads="1"/>
          </p:cNvSpPr>
          <p:nvPr/>
        </p:nvSpPr>
        <p:spPr bwMode="auto">
          <a:xfrm>
            <a:off x="24358325" y="12553950"/>
            <a:ext cx="8473524" cy="28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9" name="Table 68"/>
          <p:cNvGraphicFramePr>
            <a:graphicFrameLocks noGrp="1"/>
          </p:cNvGraphicFramePr>
          <p:nvPr>
            <p:extLst>
              <p:ext uri="{D42A27DB-BD31-4B8C-83A1-F6EECF244321}">
                <p14:modId xmlns:p14="http://schemas.microsoft.com/office/powerpoint/2010/main" val="165397330"/>
              </p:ext>
            </p:extLst>
          </p:nvPr>
        </p:nvGraphicFramePr>
        <p:xfrm>
          <a:off x="11608379" y="16050235"/>
          <a:ext cx="4755876" cy="3375660"/>
        </p:xfrm>
        <a:graphic>
          <a:graphicData uri="http://schemas.openxmlformats.org/drawingml/2006/table">
            <a:tbl>
              <a:tblPr firstRow="1" firstCol="1" bandRow="1">
                <a:tableStyleId>{3B4B98B0-60AC-42C2-AFA5-B58CD77FA1E5}</a:tableStyleId>
              </a:tblPr>
              <a:tblGrid>
                <a:gridCol w="1188969"/>
                <a:gridCol w="1188969"/>
                <a:gridCol w="1188969"/>
                <a:gridCol w="1188969"/>
              </a:tblGrid>
              <a:tr h="295602">
                <a:tc>
                  <a:txBody>
                    <a:bodyPr/>
                    <a:lstStyle/>
                    <a:p>
                      <a:pPr marL="0" marR="0" algn="ctr">
                        <a:spcBef>
                          <a:spcPts val="0"/>
                        </a:spcBef>
                        <a:spcAft>
                          <a:spcPts val="0"/>
                        </a:spcAft>
                      </a:pPr>
                      <a:r>
                        <a:rPr lang="en-US" sz="1200" dirty="0">
                          <a:effectLst/>
                        </a:rPr>
                        <a:t> Site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Sample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Identification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dirty="0">
                          <a:effectLst/>
                        </a:rPr>
                        <a:t>Native or Non-Native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r>
              <a:tr h="582747">
                <a:tc>
                  <a:txBody>
                    <a:bodyPr/>
                    <a:lstStyle/>
                    <a:p>
                      <a:pPr marL="0" marR="0" algn="ctr">
                        <a:spcBef>
                          <a:spcPts val="0"/>
                        </a:spcBef>
                        <a:spcAft>
                          <a:spcPts val="0"/>
                        </a:spcAft>
                      </a:pPr>
                      <a:r>
                        <a:rPr lang="en-US" sz="1200">
                          <a:effectLst/>
                        </a:rPr>
                        <a:t>6LA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NPN-09</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dirty="0" err="1">
                          <a:effectLst/>
                        </a:rPr>
                        <a:t>Cladonia</a:t>
                      </a:r>
                      <a:r>
                        <a:rPr lang="en-US" sz="1200" dirty="0">
                          <a:effectLst/>
                        </a:rPr>
                        <a:t> </a:t>
                      </a:r>
                      <a:r>
                        <a:rPr lang="en-US" sz="1200" dirty="0" err="1">
                          <a:effectLst/>
                        </a:rPr>
                        <a:t>gracilis</a:t>
                      </a:r>
                      <a:r>
                        <a:rPr lang="en-US" sz="1200" dirty="0">
                          <a:effectLst/>
                        </a:rPr>
                        <a:t> or </a:t>
                      </a:r>
                      <a:r>
                        <a:rPr lang="en-US" sz="1200" dirty="0" err="1">
                          <a:effectLst/>
                        </a:rPr>
                        <a:t>Polytrichium</a:t>
                      </a:r>
                      <a:r>
                        <a:rPr lang="en-US" sz="1200" dirty="0">
                          <a:effectLst/>
                        </a:rPr>
                        <a:t> </a:t>
                      </a:r>
                      <a:r>
                        <a:rPr lang="en-US" sz="1200" dirty="0" err="1">
                          <a:effectLst/>
                        </a:rPr>
                        <a:t>Juniperium</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dirty="0">
                          <a:effectLst/>
                        </a:rPr>
                        <a:t>Both Native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r>
              <a:tr h="440758">
                <a:tc>
                  <a:txBody>
                    <a:bodyPr/>
                    <a:lstStyle/>
                    <a:p>
                      <a:pPr marL="0" marR="0" algn="ctr">
                        <a:spcBef>
                          <a:spcPts val="0"/>
                        </a:spcBef>
                        <a:spcAft>
                          <a:spcPts val="0"/>
                        </a:spcAft>
                      </a:pPr>
                      <a:r>
                        <a:rPr lang="en-US" sz="1200">
                          <a:effectLst/>
                        </a:rPr>
                        <a:t>6B</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NPN-010</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Most likely Common Dandelion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r>
              <a:tr h="440758">
                <a:tc>
                  <a:txBody>
                    <a:bodyPr/>
                    <a:lstStyle/>
                    <a:p>
                      <a:pPr marL="0" marR="0" algn="ctr">
                        <a:spcBef>
                          <a:spcPts val="0"/>
                        </a:spcBef>
                        <a:spcAft>
                          <a:spcPts val="0"/>
                        </a:spcAft>
                      </a:pPr>
                      <a:r>
                        <a:rPr lang="en-US" sz="1200">
                          <a:effectLst/>
                        </a:rPr>
                        <a:t>6C</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NPN-011</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Pennsylvania Sedge, Carex pensylvanica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r>
              <a:tr h="298769">
                <a:tc>
                  <a:txBody>
                    <a:bodyPr/>
                    <a:lstStyle/>
                    <a:p>
                      <a:pPr marL="0" marR="0" algn="ctr">
                        <a:spcBef>
                          <a:spcPts val="0"/>
                        </a:spcBef>
                        <a:spcAft>
                          <a:spcPts val="0"/>
                        </a:spcAft>
                      </a:pPr>
                      <a:r>
                        <a:rPr lang="en-US" sz="1200">
                          <a:effectLst/>
                        </a:rPr>
                        <a:t>6D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NPN-012</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Andropogon Virginicus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r>
              <a:tr h="298769">
                <a:tc>
                  <a:txBody>
                    <a:bodyPr/>
                    <a:lstStyle/>
                    <a:p>
                      <a:pPr marL="0" marR="0" algn="ctr">
                        <a:spcBef>
                          <a:spcPts val="0"/>
                        </a:spcBef>
                        <a:spcAft>
                          <a:spcPts val="0"/>
                        </a:spcAft>
                      </a:pPr>
                      <a:r>
                        <a:rPr lang="en-US" sz="1200">
                          <a:effectLst/>
                        </a:rPr>
                        <a:t>6LE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NPN-013</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Unknown, still investigating</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l">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r>
              <a:tr h="369763">
                <a:tc>
                  <a:txBody>
                    <a:bodyPr/>
                    <a:lstStyle/>
                    <a:p>
                      <a:pPr marL="0" marR="0" algn="ctr">
                        <a:spcBef>
                          <a:spcPts val="0"/>
                        </a:spcBef>
                        <a:spcAft>
                          <a:spcPts val="0"/>
                        </a:spcAft>
                      </a:pPr>
                      <a:r>
                        <a:rPr lang="en-US" sz="1200">
                          <a:effectLst/>
                        </a:rPr>
                        <a:t>6LF</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dirty="0">
                          <a:effectLst/>
                        </a:rPr>
                        <a:t>NPN-014</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a:effectLst/>
                        </a:rPr>
                        <a:t>Leucobryum Glaucum (plant)</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c>
                  <a:txBody>
                    <a:bodyPr/>
                    <a:lstStyle/>
                    <a:p>
                      <a:pPr marL="0" marR="0" algn="ctr">
                        <a:spcBef>
                          <a:spcPts val="0"/>
                        </a:spcBef>
                        <a:spcAft>
                          <a:spcPts val="0"/>
                        </a:spcAft>
                      </a:pPr>
                      <a:r>
                        <a:rPr lang="en-US" sz="1200" dirty="0">
                          <a:effectLst/>
                        </a:rPr>
                        <a:t>Native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28575" marR="28575" marT="19050" marB="19050" anchor="b"/>
                </a:tc>
              </a:tr>
            </a:tbl>
          </a:graphicData>
        </a:graphic>
      </p:graphicFrame>
      <p:sp>
        <p:nvSpPr>
          <p:cNvPr id="81" name="Text Box 17"/>
          <p:cNvSpPr txBox="1"/>
          <p:nvPr/>
        </p:nvSpPr>
        <p:spPr>
          <a:xfrm>
            <a:off x="13030815" y="15539773"/>
            <a:ext cx="1911005" cy="492588"/>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Site</a:t>
            </a:r>
            <a:r>
              <a:rPr lang="en-US" sz="24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6</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graphicFrame>
        <p:nvGraphicFramePr>
          <p:cNvPr id="70" name="Table 69"/>
          <p:cNvGraphicFramePr>
            <a:graphicFrameLocks noGrp="1"/>
          </p:cNvGraphicFramePr>
          <p:nvPr>
            <p:extLst>
              <p:ext uri="{D42A27DB-BD31-4B8C-83A1-F6EECF244321}">
                <p14:modId xmlns:p14="http://schemas.microsoft.com/office/powerpoint/2010/main" val="2623091503"/>
              </p:ext>
            </p:extLst>
          </p:nvPr>
        </p:nvGraphicFramePr>
        <p:xfrm>
          <a:off x="11657753" y="20033232"/>
          <a:ext cx="4801447" cy="1798320"/>
        </p:xfrm>
        <a:graphic>
          <a:graphicData uri="http://schemas.openxmlformats.org/drawingml/2006/table">
            <a:tbl>
              <a:tblPr firstRow="1" firstCol="1" bandRow="1">
                <a:tableStyleId>{3B4B98B0-60AC-42C2-AFA5-B58CD77FA1E5}</a:tableStyleId>
              </a:tblPr>
              <a:tblGrid>
                <a:gridCol w="446534"/>
                <a:gridCol w="1009264"/>
                <a:gridCol w="1907135"/>
                <a:gridCol w="1438514"/>
              </a:tblGrid>
              <a:tr h="0">
                <a:tc>
                  <a:txBody>
                    <a:bodyPr/>
                    <a:lstStyle/>
                    <a:p>
                      <a:pPr marL="0" marR="0" algn="l">
                        <a:spcBef>
                          <a:spcPts val="0"/>
                        </a:spcBef>
                        <a:spcAft>
                          <a:spcPts val="0"/>
                        </a:spcAft>
                      </a:pPr>
                      <a:r>
                        <a:rPr lang="en-US" sz="1200">
                          <a:effectLst/>
                        </a:rPr>
                        <a:t>Site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Sample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Identification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Native/Non-Native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r>
              <a:tr h="0">
                <a:tc>
                  <a:txBody>
                    <a:bodyPr/>
                    <a:lstStyle/>
                    <a:p>
                      <a:pPr marL="0" marR="0" algn="ctr">
                        <a:spcBef>
                          <a:spcPts val="0"/>
                        </a:spcBef>
                        <a:spcAft>
                          <a:spcPts val="0"/>
                        </a:spcAft>
                      </a:pPr>
                      <a:r>
                        <a:rPr lang="en-US" sz="1200">
                          <a:effectLst/>
                        </a:rPr>
                        <a:t>9LA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NPN-018</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Unknown lichen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Invasive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r>
              <a:tr h="0">
                <a:tc>
                  <a:txBody>
                    <a:bodyPr/>
                    <a:lstStyle/>
                    <a:p>
                      <a:pPr marL="0" marR="0" algn="ctr">
                        <a:spcBef>
                          <a:spcPts val="0"/>
                        </a:spcBef>
                        <a:spcAft>
                          <a:spcPts val="0"/>
                        </a:spcAft>
                      </a:pPr>
                      <a:r>
                        <a:rPr lang="en-US" sz="1200">
                          <a:effectLst/>
                        </a:rPr>
                        <a:t>9LB</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NPN-019</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Uncultured Fungus</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Invasive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r>
              <a:tr h="0">
                <a:tc>
                  <a:txBody>
                    <a:bodyPr/>
                    <a:lstStyle/>
                    <a:p>
                      <a:pPr marL="0" marR="0" algn="ctr">
                        <a:spcBef>
                          <a:spcPts val="0"/>
                        </a:spcBef>
                        <a:spcAft>
                          <a:spcPts val="0"/>
                        </a:spcAft>
                      </a:pPr>
                      <a:r>
                        <a:rPr lang="en-US" sz="1200">
                          <a:effectLst/>
                        </a:rPr>
                        <a:t>9C</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NPN-015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Unknown, Still investigating</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Native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r>
              <a:tr h="0">
                <a:tc>
                  <a:txBody>
                    <a:bodyPr/>
                    <a:lstStyle/>
                    <a:p>
                      <a:pPr marL="0" marR="0" algn="ctr">
                        <a:spcBef>
                          <a:spcPts val="0"/>
                        </a:spcBef>
                        <a:spcAft>
                          <a:spcPts val="0"/>
                        </a:spcAft>
                      </a:pPr>
                      <a:r>
                        <a:rPr lang="en-US" sz="1200">
                          <a:effectLst/>
                        </a:rPr>
                        <a:t>9D</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NPN-016</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polytrichum juniperinum</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ctr"/>
                </a:tc>
              </a:tr>
              <a:tr h="0">
                <a:tc>
                  <a:txBody>
                    <a:bodyPr/>
                    <a:lstStyle/>
                    <a:p>
                      <a:pPr marL="0" marR="0" algn="ctr">
                        <a:spcBef>
                          <a:spcPts val="0"/>
                        </a:spcBef>
                        <a:spcAft>
                          <a:spcPts val="0"/>
                        </a:spcAft>
                      </a:pPr>
                      <a:r>
                        <a:rPr lang="en-US" sz="1200">
                          <a:effectLst/>
                        </a:rPr>
                        <a:t>9E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NPN-017</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Unknown, Still investigating</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Unknown</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tr>
              <a:tr h="0">
                <a:tc>
                  <a:txBody>
                    <a:bodyPr/>
                    <a:lstStyle/>
                    <a:p>
                      <a:pPr algn="l"/>
                      <a:endParaRPr lang="en-US" sz="1200">
                        <a:effectLst/>
                        <a:latin typeface="Cambria" panose="02040503050406030204" pitchFamily="18" charset="0"/>
                      </a:endParaRPr>
                    </a:p>
                  </a:txBody>
                  <a:tcPr marL="9525" marR="9525" marT="9525" marB="9525" anchor="b"/>
                </a:tc>
                <a:tc>
                  <a:txBody>
                    <a:bodyPr/>
                    <a:lstStyle/>
                    <a:p>
                      <a:pPr marL="0" marR="0" algn="ctr">
                        <a:spcBef>
                          <a:spcPts val="0"/>
                        </a:spcBef>
                        <a:spcAft>
                          <a:spcPts val="0"/>
                        </a:spcAft>
                      </a:pPr>
                      <a:r>
                        <a:rPr lang="en-US" sz="1200">
                          <a:effectLst/>
                        </a:rPr>
                        <a:t>NPN-024</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Agalinis acuta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Native</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b"/>
                </a:tc>
              </a:tr>
              <a:tr h="0">
                <a:tc>
                  <a:txBody>
                    <a:bodyPr/>
                    <a:lstStyle/>
                    <a:p>
                      <a:pPr marL="0" marR="0" algn="ctr">
                        <a:spcBef>
                          <a:spcPts val="0"/>
                        </a:spcBef>
                        <a:spcAft>
                          <a:spcPts val="0"/>
                        </a:spcAft>
                      </a:pPr>
                      <a:r>
                        <a:rPr lang="en-US" sz="12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NPN-025</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a:effectLst/>
                        </a:rPr>
                        <a:t>Agalinis paupercaula or Agalinis purpurea</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9525" marR="9525" marT="9525" marB="9525" anchor="b"/>
                </a:tc>
                <a:tc>
                  <a:txBody>
                    <a:bodyPr/>
                    <a:lstStyle/>
                    <a:p>
                      <a:pPr marL="0" marR="0" algn="ctr">
                        <a:spcBef>
                          <a:spcPts val="0"/>
                        </a:spcBef>
                        <a:spcAft>
                          <a:spcPts val="0"/>
                        </a:spcAft>
                      </a:pPr>
                      <a:r>
                        <a:rPr lang="en-US" sz="1200" dirty="0">
                          <a:effectLst/>
                        </a:rPr>
                        <a:t>Native</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b"/>
                </a:tc>
              </a:tr>
            </a:tbl>
          </a:graphicData>
        </a:graphic>
      </p:graphicFrame>
      <p:sp>
        <p:nvSpPr>
          <p:cNvPr id="83" name="Text Box 18"/>
          <p:cNvSpPr txBox="1"/>
          <p:nvPr/>
        </p:nvSpPr>
        <p:spPr>
          <a:xfrm>
            <a:off x="13245899" y="19588039"/>
            <a:ext cx="1695921" cy="232446"/>
          </a:xfrm>
          <a:prstGeom prst="rect">
            <a:avLst/>
          </a:prstGeom>
          <a:noFill/>
          <a:ln>
            <a:noFill/>
          </a:ln>
          <a:effectLst/>
          <a:extLst>
            <a:ext uri="{C572A759-6A51-4108-AA02-DFA0A04FC94B}">
              <ma14:wrappingTextBox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2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Site</a:t>
            </a:r>
            <a:r>
              <a:rPr lang="en-US" sz="24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 9</a:t>
            </a:r>
            <a:endParaRPr lang="en-US" sz="20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extBox 2"/>
          <p:cNvSpPr txBox="1"/>
          <p:nvPr/>
        </p:nvSpPr>
        <p:spPr>
          <a:xfrm>
            <a:off x="2080008" y="20518074"/>
            <a:ext cx="4197709" cy="369332"/>
          </a:xfrm>
          <a:prstGeom prst="rect">
            <a:avLst/>
          </a:prstGeom>
          <a:noFill/>
        </p:spPr>
        <p:txBody>
          <a:bodyPr wrap="square" rtlCol="0">
            <a:spAutoFit/>
          </a:bodyPr>
          <a:lstStyle/>
          <a:p>
            <a:r>
              <a:rPr lang="en-US" dirty="0" smtClean="0"/>
              <a:t>Source: Google Images </a:t>
            </a:r>
            <a:endParaRPr lang="en-US" dirty="0"/>
          </a:p>
        </p:txBody>
      </p:sp>
      <p:sp>
        <p:nvSpPr>
          <p:cNvPr id="4" name="TextBox 3"/>
          <p:cNvSpPr txBox="1"/>
          <p:nvPr/>
        </p:nvSpPr>
        <p:spPr>
          <a:xfrm>
            <a:off x="5952752" y="20602891"/>
            <a:ext cx="4347110" cy="369332"/>
          </a:xfrm>
          <a:prstGeom prst="rect">
            <a:avLst/>
          </a:prstGeom>
          <a:noFill/>
        </p:spPr>
        <p:txBody>
          <a:bodyPr wrap="square" rtlCol="0">
            <a:spAutoFit/>
          </a:bodyPr>
          <a:lstStyle/>
          <a:p>
            <a:r>
              <a:rPr lang="en-US" dirty="0" smtClean="0"/>
              <a:t>Author Generated: Site 6 location</a:t>
            </a:r>
            <a:endParaRPr lang="en-US" dirty="0"/>
          </a:p>
        </p:txBody>
      </p:sp>
      <p:sp>
        <p:nvSpPr>
          <p:cNvPr id="57" name="TextBox 56"/>
          <p:cNvSpPr txBox="1"/>
          <p:nvPr/>
        </p:nvSpPr>
        <p:spPr>
          <a:xfrm>
            <a:off x="27584905" y="9347187"/>
            <a:ext cx="6400800" cy="369332"/>
          </a:xfrm>
          <a:prstGeom prst="rect">
            <a:avLst/>
          </a:prstGeom>
          <a:noFill/>
        </p:spPr>
        <p:txBody>
          <a:bodyPr wrap="square" rtlCol="0">
            <a:spAutoFit/>
          </a:bodyPr>
          <a:lstStyle/>
          <a:p>
            <a:r>
              <a:rPr lang="en-US" dirty="0" smtClean="0"/>
              <a:t>Author Generated: </a:t>
            </a:r>
            <a:r>
              <a:rPr lang="en-US" dirty="0" smtClean="0"/>
              <a:t>Plant</a:t>
            </a:r>
            <a:r>
              <a:rPr lang="en-US" dirty="0" smtClean="0"/>
              <a:t> </a:t>
            </a:r>
            <a:r>
              <a:rPr lang="en-US" dirty="0" smtClean="0"/>
              <a:t>Gel Pictures</a:t>
            </a:r>
          </a:p>
        </p:txBody>
      </p:sp>
    </p:spTree>
    <p:extLst>
      <p:ext uri="{BB962C8B-B14F-4D97-AF65-F5344CB8AC3E}">
        <p14:creationId xmlns:p14="http://schemas.microsoft.com/office/powerpoint/2010/main" val="1246490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TotalTime>
  <Words>1212</Words>
  <Application>Microsoft Office PowerPoint</Application>
  <PresentationFormat>Custom</PresentationFormat>
  <Paragraphs>309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MS Mincho</vt:lpstr>
      <vt:lpstr>Arial</vt:lpstr>
      <vt:lpstr>Calibri</vt:lpstr>
      <vt:lpstr>Calibri Light</vt:lpstr>
      <vt:lpstr>Cambria</vt:lpstr>
      <vt:lpstr>Times New Roman</vt:lpstr>
      <vt:lpstr>Office Theme</vt:lpstr>
      <vt:lpstr>PowerPoint Presentation</vt:lpstr>
    </vt:vector>
  </TitlesOfParts>
  <Company>East Meadow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Otegbade, Feyisayomi</dc:creator>
  <cp:lastModifiedBy>Gabalski, Ginna S</cp:lastModifiedBy>
  <cp:revision>16</cp:revision>
  <dcterms:created xsi:type="dcterms:W3CDTF">2016-06-06T18:33:59Z</dcterms:created>
  <dcterms:modified xsi:type="dcterms:W3CDTF">2016-06-07T13:34:09Z</dcterms:modified>
</cp:coreProperties>
</file>