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674944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135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A98C"/>
        </a:solidFill>
        <a:effectLst/>
      </p:bgPr>
    </p:bg>
    <p:spTree>
      <p:nvGrpSpPr>
        <p:cNvPr id="1" name="Shape 53"/>
        <p:cNvGrpSpPr/>
        <p:nvPr/>
      </p:nvGrpSpPr>
      <p:grpSpPr>
        <a:xfrm>
          <a:off x="0" y="0"/>
          <a:ext cx="0" cy="0"/>
          <a:chOff x="0" y="0"/>
          <a:chExt cx="0" cy="0"/>
        </a:xfrm>
      </p:grpSpPr>
      <p:sp>
        <p:nvSpPr>
          <p:cNvPr id="54" name="Shape 54"/>
          <p:cNvSpPr txBox="1"/>
          <p:nvPr/>
        </p:nvSpPr>
        <p:spPr>
          <a:xfrm>
            <a:off x="4162025" y="2932150"/>
            <a:ext cx="3417000" cy="1773600"/>
          </a:xfrm>
          <a:prstGeom prst="rect">
            <a:avLst/>
          </a:prstGeom>
          <a:solidFill>
            <a:srgbClr val="EAD1DC"/>
          </a:solidFill>
          <a:ln>
            <a:noFill/>
          </a:ln>
        </p:spPr>
        <p:txBody>
          <a:bodyPr lIns="91425" tIns="91425" rIns="91425" bIns="91425" anchor="t" anchorCtr="0">
            <a:noAutofit/>
          </a:bodyPr>
          <a:lstStyle/>
          <a:p>
            <a:pPr lvl="0">
              <a:spcBef>
                <a:spcPts val="0"/>
              </a:spcBef>
              <a:buNone/>
            </a:pPr>
            <a:endParaRPr/>
          </a:p>
        </p:txBody>
      </p:sp>
      <p:pic>
        <p:nvPicPr>
          <p:cNvPr id="55" name="Shape 55"/>
          <p:cNvPicPr preferRelativeResize="0"/>
          <p:nvPr/>
        </p:nvPicPr>
        <p:blipFill>
          <a:blip r:embed="rId3">
            <a:alphaModFix/>
          </a:blip>
          <a:stretch>
            <a:fillRect/>
          </a:stretch>
        </p:blipFill>
        <p:spPr>
          <a:xfrm>
            <a:off x="4081625" y="2846150"/>
            <a:ext cx="3547050" cy="1895174"/>
          </a:xfrm>
          <a:prstGeom prst="rect">
            <a:avLst/>
          </a:prstGeom>
          <a:noFill/>
          <a:ln>
            <a:noFill/>
          </a:ln>
        </p:spPr>
      </p:pic>
      <p:sp>
        <p:nvSpPr>
          <p:cNvPr id="56" name="Shape 56"/>
          <p:cNvSpPr txBox="1"/>
          <p:nvPr/>
        </p:nvSpPr>
        <p:spPr>
          <a:xfrm>
            <a:off x="2020800" y="-161275"/>
            <a:ext cx="5503500" cy="490200"/>
          </a:xfrm>
          <a:prstGeom prst="rect">
            <a:avLst/>
          </a:prstGeom>
          <a:noFill/>
          <a:ln>
            <a:noFill/>
          </a:ln>
        </p:spPr>
        <p:txBody>
          <a:bodyPr lIns="91425" tIns="91425" rIns="91425" bIns="91425" anchor="t" anchorCtr="0">
            <a:noAutofit/>
          </a:bodyPr>
          <a:lstStyle/>
          <a:p>
            <a:pPr lvl="0" algn="ctr" rtl="0">
              <a:spcBef>
                <a:spcPts val="0"/>
              </a:spcBef>
              <a:buNone/>
            </a:pPr>
            <a:r>
              <a:rPr lang="en" sz="3000" b="1"/>
              <a:t>Shinnecock Bay Crabs</a:t>
            </a:r>
          </a:p>
          <a:p>
            <a:pPr lvl="0" algn="ctr">
              <a:spcBef>
                <a:spcPts val="0"/>
              </a:spcBef>
              <a:buNone/>
            </a:pPr>
            <a:r>
              <a:rPr lang="en" sz="3000" b="1"/>
              <a:t>and Biodiversity</a:t>
            </a:r>
          </a:p>
        </p:txBody>
      </p:sp>
      <p:sp>
        <p:nvSpPr>
          <p:cNvPr id="57" name="Shape 57"/>
          <p:cNvSpPr txBox="1"/>
          <p:nvPr/>
        </p:nvSpPr>
        <p:spPr>
          <a:xfrm>
            <a:off x="0" y="734050"/>
            <a:ext cx="1880400" cy="4315500"/>
          </a:xfrm>
          <a:prstGeom prst="rect">
            <a:avLst/>
          </a:prstGeom>
          <a:solidFill>
            <a:srgbClr val="FCE5CD"/>
          </a:solidFill>
          <a:ln>
            <a:noFill/>
          </a:ln>
        </p:spPr>
        <p:txBody>
          <a:bodyPr lIns="91425" tIns="91425" rIns="91425" bIns="91425" anchor="t" anchorCtr="0">
            <a:noAutofit/>
          </a:bodyPr>
          <a:lstStyle/>
          <a:p>
            <a:pPr lvl="0" rtl="0">
              <a:spcBef>
                <a:spcPts val="0"/>
              </a:spcBef>
              <a:buNone/>
            </a:pPr>
            <a:endParaRPr sz="600" b="1" u="sng">
              <a:solidFill>
                <a:schemeClr val="dk1"/>
              </a:solidFill>
            </a:endParaRPr>
          </a:p>
          <a:p>
            <a:pPr lvl="0">
              <a:spcBef>
                <a:spcPts val="0"/>
              </a:spcBef>
              <a:buClr>
                <a:schemeClr val="dk1"/>
              </a:buClr>
              <a:buSzPct val="157142"/>
              <a:buFont typeface="Arial"/>
              <a:buNone/>
            </a:pPr>
            <a:r>
              <a:rPr lang="en" sz="700" b="1" u="sng">
                <a:solidFill>
                  <a:schemeClr val="dk1"/>
                </a:solidFill>
              </a:rPr>
              <a:t>Abstract:</a:t>
            </a:r>
          </a:p>
          <a:p>
            <a:pPr lvl="0" rtl="0">
              <a:spcBef>
                <a:spcPts val="0"/>
              </a:spcBef>
              <a:buNone/>
            </a:pPr>
            <a:r>
              <a:rPr lang="en" sz="600">
                <a:solidFill>
                  <a:schemeClr val="dk1"/>
                </a:solidFill>
              </a:rPr>
              <a:t>The birth of this project of an exploration in biodiversity began on an excursion to the Shinnecock Bay to collect samples of the organisms that happen to inhabit that region of Long Island. The question that was the birthing factor for the meticulous research done towards the development of this project was “Are the current residents of the Shinnecock bay biodiverse in their microecosystem?” From this, the objectives of the projects were based: Barcode the crab specimens collected in Shinnecock bay and compare them to previously barcoded crabs in the Shinnecock bay area to determine, approximately, an idea of the biodiversity of the region.</a:t>
            </a:r>
            <a:r>
              <a:rPr lang="en" sz="600" b="1" u="sng">
                <a:solidFill>
                  <a:schemeClr val="dk1"/>
                </a:solidFill>
              </a:rPr>
              <a:t/>
            </a:r>
            <a:br>
              <a:rPr lang="en" sz="600" b="1" u="sng">
                <a:solidFill>
                  <a:schemeClr val="dk1"/>
                </a:solidFill>
              </a:rPr>
            </a:br>
            <a:endParaRPr lang="en" sz="600" b="1" u="sng">
              <a:solidFill>
                <a:schemeClr val="dk1"/>
              </a:solidFill>
            </a:endParaRPr>
          </a:p>
          <a:p>
            <a:pPr lvl="0" rtl="0">
              <a:spcBef>
                <a:spcPts val="0"/>
              </a:spcBef>
              <a:buNone/>
            </a:pPr>
            <a:endParaRPr sz="600" b="1" u="sng">
              <a:solidFill>
                <a:schemeClr val="dk1"/>
              </a:solidFill>
            </a:endParaRPr>
          </a:p>
          <a:p>
            <a:pPr lvl="0" rtl="0">
              <a:spcBef>
                <a:spcPts val="0"/>
              </a:spcBef>
              <a:buNone/>
            </a:pPr>
            <a:r>
              <a:rPr lang="en" sz="700" b="1" u="sng">
                <a:solidFill>
                  <a:schemeClr val="dk1"/>
                </a:solidFill>
              </a:rPr>
              <a:t>Introduction</a:t>
            </a:r>
          </a:p>
          <a:p>
            <a:pPr lvl="0" rtl="0">
              <a:lnSpc>
                <a:spcPct val="115000"/>
              </a:lnSpc>
              <a:spcBef>
                <a:spcPts val="0"/>
              </a:spcBef>
              <a:buClr>
                <a:schemeClr val="dk1"/>
              </a:buClr>
              <a:buSzPct val="183333"/>
              <a:buFont typeface="Arial"/>
              <a:buNone/>
            </a:pPr>
            <a:r>
              <a:rPr lang="en" sz="600">
                <a:solidFill>
                  <a:schemeClr val="dk1"/>
                </a:solidFill>
              </a:rPr>
              <a:t>Shinnecock Bay contains a vast variety of many different species of crabs. Whether they are greatly or only slightly different is a mystery. Biodiversity is the variety of life in a habitat or ecosystem. Two perceptively similar looking crabs may be completely different species, and two crabs that appear different from one another could be the same species. The current objective is to see if the specimens are diverse in regards to the similarity of their genetic makeup to each other and other crabs in the area. If it is determined that they are indeed diverse than an approximate representation of the biodiversity of the Shinnecock bay area can be made.</a:t>
            </a:r>
          </a:p>
          <a:p>
            <a:pPr lvl="0" rtl="0">
              <a:spcBef>
                <a:spcPts val="0"/>
              </a:spcBef>
              <a:buClr>
                <a:schemeClr val="dk1"/>
              </a:buClr>
              <a:buFont typeface="Arial"/>
              <a:buNone/>
            </a:pPr>
            <a:endParaRPr sz="600" b="1" u="sng">
              <a:solidFill>
                <a:schemeClr val="dk1"/>
              </a:solidFill>
            </a:endParaRPr>
          </a:p>
          <a:p>
            <a:pPr lvl="0">
              <a:spcBef>
                <a:spcPts val="0"/>
              </a:spcBef>
              <a:buClr>
                <a:schemeClr val="dk1"/>
              </a:buClr>
              <a:buFont typeface="Arial"/>
              <a:buNone/>
            </a:pPr>
            <a:endParaRPr sz="600" b="1" u="sng">
              <a:solidFill>
                <a:schemeClr val="dk1"/>
              </a:solidFill>
            </a:endParaRPr>
          </a:p>
          <a:p>
            <a:pPr lvl="0" rtl="0">
              <a:spcBef>
                <a:spcPts val="0"/>
              </a:spcBef>
              <a:buClr>
                <a:schemeClr val="dk1"/>
              </a:buClr>
              <a:buSzPct val="157142"/>
              <a:buFont typeface="Arial"/>
              <a:buNone/>
            </a:pPr>
            <a:r>
              <a:rPr lang="en" sz="700" b="1" u="sng">
                <a:solidFill>
                  <a:schemeClr val="dk1"/>
                </a:solidFill>
              </a:rPr>
              <a:t>Objectives</a:t>
            </a:r>
          </a:p>
          <a:p>
            <a:pPr lvl="0" rtl="0">
              <a:spcBef>
                <a:spcPts val="0"/>
              </a:spcBef>
              <a:buClr>
                <a:schemeClr val="dk1"/>
              </a:buClr>
              <a:buSzPct val="183333"/>
              <a:buFont typeface="Arial"/>
              <a:buNone/>
            </a:pPr>
            <a:r>
              <a:rPr lang="en" sz="600">
                <a:solidFill>
                  <a:schemeClr val="dk1"/>
                </a:solidFill>
              </a:rPr>
              <a:t>Barcode the crab specimens we have collected in Shinnecock bay and compare them to previously barcoded crabs in the Shinnecock bay area to determine the biodiversity.</a:t>
            </a:r>
          </a:p>
          <a:p>
            <a:pPr lvl="0" rtl="0">
              <a:lnSpc>
                <a:spcPct val="115000"/>
              </a:lnSpc>
              <a:spcBef>
                <a:spcPts val="0"/>
              </a:spcBef>
              <a:buClr>
                <a:schemeClr val="dk1"/>
              </a:buClr>
              <a:buFont typeface="Arial"/>
              <a:buNone/>
            </a:pPr>
            <a:endParaRPr sz="600">
              <a:solidFill>
                <a:schemeClr val="dk1"/>
              </a:solidFill>
            </a:endParaRPr>
          </a:p>
          <a:p>
            <a:pPr lvl="0" rtl="0">
              <a:lnSpc>
                <a:spcPct val="115000"/>
              </a:lnSpc>
              <a:spcBef>
                <a:spcPts val="0"/>
              </a:spcBef>
              <a:buClr>
                <a:schemeClr val="dk1"/>
              </a:buClr>
              <a:buFont typeface="Arial"/>
              <a:buNone/>
            </a:pPr>
            <a:endParaRPr sz="600" b="1" u="sng">
              <a:solidFill>
                <a:schemeClr val="dk1"/>
              </a:solidFill>
            </a:endParaRPr>
          </a:p>
        </p:txBody>
      </p:sp>
      <p:sp>
        <p:nvSpPr>
          <p:cNvPr id="58" name="Shape 58"/>
          <p:cNvSpPr txBox="1"/>
          <p:nvPr/>
        </p:nvSpPr>
        <p:spPr>
          <a:xfrm>
            <a:off x="3745862" y="1211875"/>
            <a:ext cx="1755600" cy="401100"/>
          </a:xfrm>
          <a:prstGeom prst="rect">
            <a:avLst/>
          </a:prstGeom>
          <a:noFill/>
          <a:ln>
            <a:noFill/>
          </a:ln>
        </p:spPr>
        <p:txBody>
          <a:bodyPr lIns="91425" tIns="91425" rIns="91425" bIns="91425" anchor="t" anchorCtr="0">
            <a:noAutofit/>
          </a:bodyPr>
          <a:lstStyle/>
          <a:p>
            <a:pPr lvl="0" algn="ctr" rtl="0">
              <a:spcBef>
                <a:spcPts val="0"/>
              </a:spcBef>
              <a:buNone/>
            </a:pPr>
            <a:r>
              <a:rPr lang="en" b="1" u="sng"/>
              <a:t>RESULTS</a:t>
            </a:r>
          </a:p>
          <a:p>
            <a:pPr lvl="0" algn="ctr" rtl="0">
              <a:spcBef>
                <a:spcPts val="0"/>
              </a:spcBef>
              <a:buNone/>
            </a:pPr>
            <a:endParaRPr b="1" u="sng"/>
          </a:p>
        </p:txBody>
      </p:sp>
      <p:sp>
        <p:nvSpPr>
          <p:cNvPr id="59" name="Shape 59"/>
          <p:cNvSpPr txBox="1"/>
          <p:nvPr/>
        </p:nvSpPr>
        <p:spPr>
          <a:xfrm>
            <a:off x="7664700" y="615125"/>
            <a:ext cx="1479300" cy="4438200"/>
          </a:xfrm>
          <a:prstGeom prst="rect">
            <a:avLst/>
          </a:prstGeom>
          <a:solidFill>
            <a:srgbClr val="FCE5CD"/>
          </a:solidFill>
          <a:ln w="9525" cap="flat" cmpd="sng">
            <a:solidFill>
              <a:srgbClr val="A2C4C9"/>
            </a:solidFill>
            <a:prstDash val="solid"/>
            <a:round/>
            <a:headEnd type="none" w="med" len="med"/>
            <a:tailEnd type="none" w="med" len="med"/>
          </a:ln>
        </p:spPr>
        <p:txBody>
          <a:bodyPr lIns="91425" tIns="91425" rIns="91425" bIns="91425" anchor="t" anchorCtr="0">
            <a:noAutofit/>
          </a:bodyPr>
          <a:lstStyle/>
          <a:p>
            <a:pPr lvl="0">
              <a:spcBef>
                <a:spcPts val="0"/>
              </a:spcBef>
              <a:buClr>
                <a:schemeClr val="dk1"/>
              </a:buClr>
              <a:buSzPct val="157142"/>
              <a:buFont typeface="Arial"/>
              <a:buNone/>
            </a:pPr>
            <a:r>
              <a:rPr lang="en" sz="700" b="1" u="sng">
                <a:solidFill>
                  <a:schemeClr val="dk1"/>
                </a:solidFill>
              </a:rPr>
              <a:t>Discussion:</a:t>
            </a:r>
          </a:p>
          <a:p>
            <a:pPr lvl="0">
              <a:spcBef>
                <a:spcPts val="0"/>
              </a:spcBef>
              <a:buClr>
                <a:schemeClr val="dk1"/>
              </a:buClr>
              <a:buSzPct val="183333"/>
              <a:buFont typeface="Arial"/>
              <a:buNone/>
            </a:pPr>
            <a:r>
              <a:rPr lang="en" sz="600">
                <a:solidFill>
                  <a:schemeClr val="dk1"/>
                </a:solidFill>
              </a:rPr>
              <a:t>With these crabs we will figure out whether the crabs in Shinnecock are genetically diverse or similar, whether or not these crabs are invasive and whether or not they significantly help or hurt our environment, along with the food chain .</a:t>
            </a:r>
          </a:p>
          <a:p>
            <a:pPr lvl="0">
              <a:spcBef>
                <a:spcPts val="0"/>
              </a:spcBef>
              <a:buNone/>
            </a:pPr>
            <a:endParaRPr sz="600" b="1" u="sng"/>
          </a:p>
          <a:p>
            <a:pPr lvl="0" rtl="0">
              <a:spcBef>
                <a:spcPts val="0"/>
              </a:spcBef>
              <a:buNone/>
            </a:pPr>
            <a:r>
              <a:rPr lang="en" sz="700" b="1" u="sng"/>
              <a:t>Methods</a:t>
            </a:r>
          </a:p>
          <a:p>
            <a:pPr lvl="0">
              <a:spcBef>
                <a:spcPts val="0"/>
              </a:spcBef>
              <a:buNone/>
            </a:pPr>
            <a:r>
              <a:rPr lang="en" sz="600" u="sng">
                <a:solidFill>
                  <a:schemeClr val="dk1"/>
                </a:solidFill>
              </a:rPr>
              <a:t>Collect the crabs:</a:t>
            </a:r>
            <a:r>
              <a:rPr lang="en" sz="600">
                <a:solidFill>
                  <a:schemeClr val="dk1"/>
                </a:solidFill>
              </a:rPr>
              <a:t> On October …….2015 my team went out to the peconic river and using the Stony Brook research vessel, troweled to get 13 crabs.</a:t>
            </a:r>
            <a:br>
              <a:rPr lang="en" sz="600">
                <a:solidFill>
                  <a:schemeClr val="dk1"/>
                </a:solidFill>
              </a:rPr>
            </a:br>
            <a:r>
              <a:rPr lang="en" sz="600">
                <a:solidFill>
                  <a:schemeClr val="dk1"/>
                </a:solidFill>
              </a:rPr>
              <a:t/>
            </a:r>
            <a:br>
              <a:rPr lang="en" sz="600">
                <a:solidFill>
                  <a:schemeClr val="dk1"/>
                </a:solidFill>
              </a:rPr>
            </a:br>
            <a:r>
              <a:rPr lang="en" sz="600" u="sng">
                <a:solidFill>
                  <a:schemeClr val="dk1"/>
                </a:solidFill>
              </a:rPr>
              <a:t>Obtaining DNA:</a:t>
            </a:r>
            <a:r>
              <a:rPr lang="en" sz="600">
                <a:solidFill>
                  <a:schemeClr val="dk1"/>
                </a:solidFill>
              </a:rPr>
              <a:t> with the help of BNL. the DNA from the crabs was sampled through PCR and gel electrophoresis. PCR was used to multiply a specific gene and the gel electrophoresis was used to show specific strands of DNA and RNA.</a:t>
            </a:r>
            <a:br>
              <a:rPr lang="en" sz="600">
                <a:solidFill>
                  <a:schemeClr val="dk1"/>
                </a:solidFill>
              </a:rPr>
            </a:br>
            <a:r>
              <a:rPr lang="en" sz="600">
                <a:solidFill>
                  <a:schemeClr val="dk1"/>
                </a:solidFill>
              </a:rPr>
              <a:t/>
            </a:r>
            <a:br>
              <a:rPr lang="en" sz="600">
                <a:solidFill>
                  <a:schemeClr val="dk1"/>
                </a:solidFill>
              </a:rPr>
            </a:br>
            <a:r>
              <a:rPr lang="en" sz="600">
                <a:solidFill>
                  <a:schemeClr val="dk1"/>
                </a:solidFill>
              </a:rPr>
              <a:t/>
            </a:r>
            <a:br>
              <a:rPr lang="en" sz="600">
                <a:solidFill>
                  <a:schemeClr val="dk1"/>
                </a:solidFill>
              </a:rPr>
            </a:br>
            <a:r>
              <a:rPr lang="en" sz="600" u="sng">
                <a:solidFill>
                  <a:schemeClr val="dk1"/>
                </a:solidFill>
              </a:rPr>
              <a:t>Processing the results: </a:t>
            </a:r>
            <a:r>
              <a:rPr lang="en" sz="600">
                <a:solidFill>
                  <a:schemeClr val="dk1"/>
                </a:solidFill>
              </a:rPr>
              <a:t>After the gel was processed by experts, the data was compared with other known species on DNA Subway. The results were that the species of crab is the common mud crab</a:t>
            </a:r>
            <a:br>
              <a:rPr lang="en" sz="600">
                <a:solidFill>
                  <a:schemeClr val="dk1"/>
                </a:solidFill>
              </a:rPr>
            </a:br>
            <a:endParaRPr lang="en" sz="600">
              <a:solidFill>
                <a:schemeClr val="dk1"/>
              </a:solidFill>
            </a:endParaRPr>
          </a:p>
          <a:p>
            <a:pPr lvl="0">
              <a:spcBef>
                <a:spcPts val="0"/>
              </a:spcBef>
              <a:buNone/>
            </a:pPr>
            <a:endParaRPr sz="600">
              <a:solidFill>
                <a:schemeClr val="dk1"/>
              </a:solidFill>
            </a:endParaRPr>
          </a:p>
          <a:p>
            <a:pPr lvl="0">
              <a:spcBef>
                <a:spcPts val="0"/>
              </a:spcBef>
              <a:buNone/>
            </a:pPr>
            <a:r>
              <a:rPr lang="en" sz="700" b="1" u="sng">
                <a:solidFill>
                  <a:schemeClr val="dk1"/>
                </a:solidFill>
              </a:rPr>
              <a:t>References:</a:t>
            </a:r>
          </a:p>
          <a:p>
            <a:pPr lvl="0">
              <a:spcBef>
                <a:spcPts val="0"/>
              </a:spcBef>
              <a:buNone/>
            </a:pPr>
            <a:r>
              <a:rPr lang="en" sz="600"/>
              <a:t>-"Gel Electrophoresis | Biotech Learning Hub." Biotechnology Learning Hub RSS. N.p., n.d. Web. 23 May 2016. </a:t>
            </a:r>
            <a:br>
              <a:rPr lang="en" sz="600"/>
            </a:br>
            <a:r>
              <a:rPr lang="en" sz="600"/>
              <a:t>-” PCR: How We Copy DNA ." What Is PCR? N.p., n.d. Web. 23 May 2016.</a:t>
            </a:r>
            <a:br>
              <a:rPr lang="en" sz="600"/>
            </a:br>
            <a:r>
              <a:rPr lang="en" sz="600"/>
              <a:t>-Https://www.dnalc.org</a:t>
            </a:r>
            <a:br>
              <a:rPr lang="en" sz="600"/>
            </a:br>
            <a:r>
              <a:rPr lang="en" sz="600">
                <a:highlight>
                  <a:srgbClr val="FFE7AF"/>
                </a:highlight>
              </a:rPr>
              <a:t/>
            </a:r>
            <a:br>
              <a:rPr lang="en" sz="600">
                <a:highlight>
                  <a:srgbClr val="FFE7AF"/>
                </a:highlight>
              </a:rPr>
            </a:br>
            <a:endParaRPr lang="en" sz="600">
              <a:highlight>
                <a:srgbClr val="FFE7AF"/>
              </a:highlight>
            </a:endParaRPr>
          </a:p>
        </p:txBody>
      </p:sp>
      <p:pic>
        <p:nvPicPr>
          <p:cNvPr id="60" name="Shape 60"/>
          <p:cNvPicPr preferRelativeResize="0"/>
          <p:nvPr/>
        </p:nvPicPr>
        <p:blipFill>
          <a:blip r:embed="rId4">
            <a:alphaModFix/>
          </a:blip>
          <a:stretch>
            <a:fillRect/>
          </a:stretch>
        </p:blipFill>
        <p:spPr>
          <a:xfrm>
            <a:off x="4081614" y="1570724"/>
            <a:ext cx="1509983" cy="912625"/>
          </a:xfrm>
          <a:prstGeom prst="rect">
            <a:avLst/>
          </a:prstGeom>
          <a:noFill/>
          <a:ln>
            <a:noFill/>
          </a:ln>
        </p:spPr>
      </p:pic>
      <p:sp>
        <p:nvSpPr>
          <p:cNvPr id="61" name="Shape 61"/>
          <p:cNvSpPr txBox="1"/>
          <p:nvPr/>
        </p:nvSpPr>
        <p:spPr>
          <a:xfrm>
            <a:off x="2862975" y="783300"/>
            <a:ext cx="3521400" cy="698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r>
              <a:rPr lang="en" sz="800" b="1">
                <a:solidFill>
                  <a:schemeClr val="dk1"/>
                </a:solidFill>
              </a:rPr>
              <a:t>School:  Eastport South Manor Junior-senior High School</a:t>
            </a:r>
            <a:r>
              <a:rPr lang="en" sz="800" b="1" baseline="30000">
                <a:solidFill>
                  <a:schemeClr val="dk1"/>
                </a:solidFill>
              </a:rPr>
              <a:t>1</a:t>
            </a:r>
          </a:p>
          <a:p>
            <a:pPr marL="0" marR="0" lvl="0" indent="0" algn="ctr" rtl="0">
              <a:lnSpc>
                <a:spcPct val="100000"/>
              </a:lnSpc>
              <a:spcBef>
                <a:spcPts val="0"/>
              </a:spcBef>
              <a:spcAft>
                <a:spcPts val="0"/>
              </a:spcAft>
              <a:buNone/>
            </a:pPr>
            <a:r>
              <a:rPr lang="en" sz="800" b="1">
                <a:solidFill>
                  <a:schemeClr val="dk1"/>
                </a:solidFill>
              </a:rPr>
              <a:t>Authors: Ian Fabricatore</a:t>
            </a:r>
            <a:r>
              <a:rPr lang="en" sz="800" b="1" baseline="30000">
                <a:solidFill>
                  <a:schemeClr val="dk1"/>
                </a:solidFill>
              </a:rPr>
              <a:t>1</a:t>
            </a:r>
            <a:r>
              <a:rPr lang="en" sz="800" b="1">
                <a:solidFill>
                  <a:schemeClr val="dk1"/>
                </a:solidFill>
              </a:rPr>
              <a:t>, Mark Pace</a:t>
            </a:r>
            <a:r>
              <a:rPr lang="en" sz="800" b="1" baseline="30000">
                <a:solidFill>
                  <a:schemeClr val="dk1"/>
                </a:solidFill>
              </a:rPr>
              <a:t>1</a:t>
            </a:r>
            <a:r>
              <a:rPr lang="en" sz="800" b="1">
                <a:solidFill>
                  <a:schemeClr val="dk1"/>
                </a:solidFill>
              </a:rPr>
              <a:t>, Eric Moran</a:t>
            </a:r>
            <a:r>
              <a:rPr lang="en" sz="800" b="1" baseline="30000">
                <a:solidFill>
                  <a:schemeClr val="dk1"/>
                </a:solidFill>
              </a:rPr>
              <a:t>1</a:t>
            </a:r>
          </a:p>
          <a:p>
            <a:pPr marL="0" marR="0" lvl="0" indent="0" algn="ctr" rtl="0">
              <a:lnSpc>
                <a:spcPct val="100000"/>
              </a:lnSpc>
              <a:spcBef>
                <a:spcPts val="0"/>
              </a:spcBef>
              <a:spcAft>
                <a:spcPts val="0"/>
              </a:spcAft>
              <a:buNone/>
            </a:pPr>
            <a:r>
              <a:rPr lang="en" sz="800" b="1">
                <a:solidFill>
                  <a:schemeClr val="dk1"/>
                </a:solidFill>
              </a:rPr>
              <a:t>Teacher: James Ostensen</a:t>
            </a:r>
            <a:r>
              <a:rPr lang="en" sz="800" b="1" baseline="30000">
                <a:solidFill>
                  <a:schemeClr val="dk1"/>
                </a:solidFill>
              </a:rPr>
              <a:t>1</a:t>
            </a:r>
            <a:r>
              <a:rPr lang="en" sz="800" b="1">
                <a:solidFill>
                  <a:schemeClr val="dk1"/>
                </a:solidFill>
              </a:rPr>
              <a:t>, Robert Bolen</a:t>
            </a:r>
            <a:r>
              <a:rPr lang="en" sz="800" b="1" baseline="30000">
                <a:solidFill>
                  <a:schemeClr val="dk1"/>
                </a:solidFill>
              </a:rPr>
              <a:t>1</a:t>
            </a:r>
          </a:p>
        </p:txBody>
      </p:sp>
      <p:pic>
        <p:nvPicPr>
          <p:cNvPr id="62" name="Shape 62"/>
          <p:cNvPicPr preferRelativeResize="0"/>
          <p:nvPr/>
        </p:nvPicPr>
        <p:blipFill>
          <a:blip r:embed="rId5">
            <a:alphaModFix/>
          </a:blip>
          <a:stretch>
            <a:fillRect/>
          </a:stretch>
        </p:blipFill>
        <p:spPr>
          <a:xfrm>
            <a:off x="1924400" y="3101475"/>
            <a:ext cx="2272248" cy="1536650"/>
          </a:xfrm>
          <a:prstGeom prst="rect">
            <a:avLst/>
          </a:prstGeom>
          <a:noFill/>
          <a:ln>
            <a:noFill/>
          </a:ln>
        </p:spPr>
      </p:pic>
      <p:pic>
        <p:nvPicPr>
          <p:cNvPr id="63" name="Shape 63"/>
          <p:cNvPicPr preferRelativeResize="0"/>
          <p:nvPr/>
        </p:nvPicPr>
        <p:blipFill rotWithShape="1">
          <a:blip r:embed="rId6">
            <a:alphaModFix/>
          </a:blip>
          <a:srcRect/>
          <a:stretch/>
        </p:blipFill>
        <p:spPr>
          <a:xfrm>
            <a:off x="0" y="0"/>
            <a:ext cx="1880400" cy="783300"/>
          </a:xfrm>
          <a:prstGeom prst="rect">
            <a:avLst/>
          </a:prstGeom>
          <a:noFill/>
          <a:ln>
            <a:noFill/>
          </a:ln>
        </p:spPr>
      </p:pic>
      <p:pic>
        <p:nvPicPr>
          <p:cNvPr id="64" name="Shape 64"/>
          <p:cNvPicPr preferRelativeResize="0"/>
          <p:nvPr/>
        </p:nvPicPr>
        <p:blipFill rotWithShape="1">
          <a:blip r:embed="rId7">
            <a:alphaModFix/>
          </a:blip>
          <a:srcRect/>
          <a:stretch/>
        </p:blipFill>
        <p:spPr>
          <a:xfrm>
            <a:off x="7664700" y="328925"/>
            <a:ext cx="1479300" cy="286200"/>
          </a:xfrm>
          <a:prstGeom prst="rect">
            <a:avLst/>
          </a:prstGeom>
          <a:noFill/>
          <a:ln>
            <a:noFill/>
          </a:ln>
        </p:spPr>
      </p:pic>
      <p:pic>
        <p:nvPicPr>
          <p:cNvPr id="65" name="Shape 65"/>
          <p:cNvPicPr preferRelativeResize="0"/>
          <p:nvPr/>
        </p:nvPicPr>
        <p:blipFill rotWithShape="1">
          <a:blip r:embed="rId8">
            <a:alphaModFix/>
          </a:blip>
          <a:srcRect/>
          <a:stretch/>
        </p:blipFill>
        <p:spPr>
          <a:xfrm>
            <a:off x="7664700" y="-12450"/>
            <a:ext cx="1076400" cy="341400"/>
          </a:xfrm>
          <a:prstGeom prst="rect">
            <a:avLst/>
          </a:prstGeom>
          <a:noFill/>
          <a:ln>
            <a:noFill/>
          </a:ln>
        </p:spPr>
      </p:pic>
      <p:pic>
        <p:nvPicPr>
          <p:cNvPr id="66" name="Shape 66"/>
          <p:cNvPicPr preferRelativeResize="0"/>
          <p:nvPr/>
        </p:nvPicPr>
        <p:blipFill rotWithShape="1">
          <a:blip r:embed="rId9">
            <a:alphaModFix/>
          </a:blip>
          <a:srcRect/>
          <a:stretch/>
        </p:blipFill>
        <p:spPr>
          <a:xfrm>
            <a:off x="8741100" y="-12550"/>
            <a:ext cx="402900" cy="341400"/>
          </a:xfrm>
          <a:prstGeom prst="rect">
            <a:avLst/>
          </a:prstGeom>
          <a:noFill/>
          <a:ln>
            <a:noFill/>
          </a:ln>
        </p:spPr>
      </p:pic>
      <p:pic>
        <p:nvPicPr>
          <p:cNvPr id="67" name="Shape 67"/>
          <p:cNvPicPr preferRelativeResize="0"/>
          <p:nvPr/>
        </p:nvPicPr>
        <p:blipFill>
          <a:blip r:embed="rId10">
            <a:alphaModFix/>
          </a:blip>
          <a:stretch>
            <a:fillRect/>
          </a:stretch>
        </p:blipFill>
        <p:spPr>
          <a:xfrm>
            <a:off x="1924403" y="1570724"/>
            <a:ext cx="2113209" cy="912625"/>
          </a:xfrm>
          <a:prstGeom prst="rect">
            <a:avLst/>
          </a:prstGeom>
          <a:noFill/>
          <a:ln>
            <a:noFill/>
          </a:ln>
        </p:spPr>
      </p:pic>
      <p:sp>
        <p:nvSpPr>
          <p:cNvPr id="68" name="Shape 68"/>
          <p:cNvSpPr txBox="1"/>
          <p:nvPr/>
        </p:nvSpPr>
        <p:spPr>
          <a:xfrm>
            <a:off x="4678739" y="2261629"/>
            <a:ext cx="948000" cy="1254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83333"/>
              <a:buFont typeface="Arial"/>
              <a:buNone/>
            </a:pPr>
            <a:r>
              <a:rPr lang="en" sz="600">
                <a:solidFill>
                  <a:srgbClr val="222222"/>
                </a:solidFill>
                <a:highlight>
                  <a:srgbClr val="FFFFFF"/>
                </a:highlight>
              </a:rPr>
              <a:t>40.8426° N, 72.4762° W</a:t>
            </a:r>
          </a:p>
        </p:txBody>
      </p:sp>
      <p:sp>
        <p:nvSpPr>
          <p:cNvPr id="69" name="Shape 69"/>
          <p:cNvSpPr txBox="1"/>
          <p:nvPr/>
        </p:nvSpPr>
        <p:spPr>
          <a:xfrm>
            <a:off x="1854973" y="2433650"/>
            <a:ext cx="2182799" cy="490200"/>
          </a:xfrm>
          <a:prstGeom prst="rect">
            <a:avLst/>
          </a:prstGeom>
          <a:noFill/>
          <a:ln>
            <a:noFill/>
          </a:ln>
        </p:spPr>
        <p:txBody>
          <a:bodyPr lIns="91425" tIns="91425" rIns="91425" bIns="91425" anchor="t" anchorCtr="0">
            <a:noAutofit/>
          </a:bodyPr>
          <a:lstStyle/>
          <a:p>
            <a:pPr lvl="0">
              <a:spcBef>
                <a:spcPts val="0"/>
              </a:spcBef>
              <a:buNone/>
            </a:pPr>
            <a:r>
              <a:rPr lang="en" sz="600"/>
              <a:t>Figure 1 contains the results from a program developed by the group to analyze the genomes of the crabs. These results are exact reference matches to the human genome and are indicative of common ancestry as it shows genetic relationship between crabs and humans which has been deduced to be result</a:t>
            </a:r>
          </a:p>
        </p:txBody>
      </p:sp>
      <p:sp>
        <p:nvSpPr>
          <p:cNvPr id="70" name="Shape 70"/>
          <p:cNvSpPr/>
          <p:nvPr/>
        </p:nvSpPr>
        <p:spPr>
          <a:xfrm>
            <a:off x="4647148" y="1778750"/>
            <a:ext cx="378900" cy="3171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1" name="Shape 71"/>
          <p:cNvCxnSpPr>
            <a:stCxn id="68" idx="0"/>
            <a:endCxn id="70" idx="5"/>
          </p:cNvCxnSpPr>
          <p:nvPr/>
        </p:nvCxnSpPr>
        <p:spPr>
          <a:xfrm rot="10800000">
            <a:off x="4970639" y="2049529"/>
            <a:ext cx="182100" cy="212100"/>
          </a:xfrm>
          <a:prstGeom prst="straightConnector1">
            <a:avLst/>
          </a:prstGeom>
          <a:noFill/>
          <a:ln w="9525" cap="flat" cmpd="sng">
            <a:solidFill>
              <a:schemeClr val="dk2"/>
            </a:solidFill>
            <a:prstDash val="solid"/>
            <a:round/>
            <a:headEnd type="none" w="lg" len="lg"/>
            <a:tailEnd type="triangle" w="lg" len="lg"/>
          </a:ln>
        </p:spPr>
      </p:cxnSp>
      <p:sp>
        <p:nvSpPr>
          <p:cNvPr id="72" name="Shape 72"/>
          <p:cNvSpPr txBox="1"/>
          <p:nvPr/>
        </p:nvSpPr>
        <p:spPr>
          <a:xfrm>
            <a:off x="1924412" y="4638125"/>
            <a:ext cx="2113200" cy="225000"/>
          </a:xfrm>
          <a:prstGeom prst="rect">
            <a:avLst/>
          </a:prstGeom>
          <a:noFill/>
          <a:ln>
            <a:noFill/>
          </a:ln>
        </p:spPr>
        <p:txBody>
          <a:bodyPr lIns="91425" tIns="91425" rIns="91425" bIns="91425" anchor="t" anchorCtr="0">
            <a:noAutofit/>
          </a:bodyPr>
          <a:lstStyle/>
          <a:p>
            <a:pPr lvl="0">
              <a:spcBef>
                <a:spcPts val="0"/>
              </a:spcBef>
              <a:buNone/>
            </a:pPr>
            <a:r>
              <a:rPr lang="en" sz="600"/>
              <a:t>Figure 4  is the results of our gel electrophoresis under UV light.</a:t>
            </a:r>
          </a:p>
        </p:txBody>
      </p:sp>
      <p:sp>
        <p:nvSpPr>
          <p:cNvPr id="73" name="Shape 73"/>
          <p:cNvSpPr txBox="1"/>
          <p:nvPr/>
        </p:nvSpPr>
        <p:spPr>
          <a:xfrm>
            <a:off x="4162024" y="4638125"/>
            <a:ext cx="3417000" cy="415200"/>
          </a:xfrm>
          <a:prstGeom prst="rect">
            <a:avLst/>
          </a:prstGeom>
          <a:noFill/>
          <a:ln>
            <a:noFill/>
          </a:ln>
        </p:spPr>
        <p:txBody>
          <a:bodyPr lIns="91425" tIns="91425" rIns="91425" bIns="91425" anchor="t" anchorCtr="0">
            <a:noAutofit/>
          </a:bodyPr>
          <a:lstStyle/>
          <a:p>
            <a:pPr lvl="0">
              <a:spcBef>
                <a:spcPts val="0"/>
              </a:spcBef>
              <a:buNone/>
            </a:pPr>
            <a:r>
              <a:rPr lang="en" sz="600"/>
              <a:t>Figure 5  is the result of the PHYLIP NJ phylogenetic tree as enumerated and graphed by DNA Subway’s online tools for genetic sequence analysis.</a:t>
            </a:r>
          </a:p>
        </p:txBody>
      </p:sp>
      <p:sp>
        <p:nvSpPr>
          <p:cNvPr id="74" name="Shape 74"/>
          <p:cNvSpPr txBox="1"/>
          <p:nvPr/>
        </p:nvSpPr>
        <p:spPr>
          <a:xfrm>
            <a:off x="4258675" y="2430954"/>
            <a:ext cx="1384200" cy="238800"/>
          </a:xfrm>
          <a:prstGeom prst="rect">
            <a:avLst/>
          </a:prstGeom>
          <a:noFill/>
          <a:ln>
            <a:noFill/>
          </a:ln>
        </p:spPr>
        <p:txBody>
          <a:bodyPr lIns="91425" tIns="91425" rIns="91425" bIns="91425" anchor="t" anchorCtr="0">
            <a:noAutofit/>
          </a:bodyPr>
          <a:lstStyle/>
          <a:p>
            <a:pPr lvl="0">
              <a:spcBef>
                <a:spcPts val="0"/>
              </a:spcBef>
              <a:buNone/>
            </a:pPr>
            <a:r>
              <a:rPr lang="en" sz="600"/>
              <a:t>Figure 2, containing the geographic coordinates of the area explored, is were the samples were obtained</a:t>
            </a:r>
          </a:p>
        </p:txBody>
      </p:sp>
      <p:pic>
        <p:nvPicPr>
          <p:cNvPr id="75" name="Shape 75"/>
          <p:cNvPicPr preferRelativeResize="0"/>
          <p:nvPr/>
        </p:nvPicPr>
        <p:blipFill>
          <a:blip r:embed="rId11">
            <a:alphaModFix/>
          </a:blip>
          <a:stretch>
            <a:fillRect/>
          </a:stretch>
        </p:blipFill>
        <p:spPr>
          <a:xfrm>
            <a:off x="5642875" y="1570725"/>
            <a:ext cx="1880400" cy="912624"/>
          </a:xfrm>
          <a:prstGeom prst="rect">
            <a:avLst/>
          </a:prstGeom>
          <a:noFill/>
          <a:ln>
            <a:noFill/>
          </a:ln>
        </p:spPr>
      </p:pic>
      <p:sp>
        <p:nvSpPr>
          <p:cNvPr id="76" name="Shape 76"/>
          <p:cNvSpPr txBox="1"/>
          <p:nvPr/>
        </p:nvSpPr>
        <p:spPr>
          <a:xfrm>
            <a:off x="5591600" y="2430950"/>
            <a:ext cx="1917300" cy="415200"/>
          </a:xfrm>
          <a:prstGeom prst="rect">
            <a:avLst/>
          </a:prstGeom>
          <a:noFill/>
          <a:ln>
            <a:noFill/>
          </a:ln>
        </p:spPr>
        <p:txBody>
          <a:bodyPr lIns="91425" tIns="91425" rIns="91425" bIns="91425" anchor="t" anchorCtr="0">
            <a:noAutofit/>
          </a:bodyPr>
          <a:lstStyle/>
          <a:p>
            <a:pPr lvl="0">
              <a:spcBef>
                <a:spcPts val="0"/>
              </a:spcBef>
              <a:buNone/>
            </a:pPr>
            <a:r>
              <a:rPr lang="en" sz="600"/>
              <a:t>Figure 3 is a barcode comparison of the sequenced samples and information in the BLAST database which shows no novel differences in o between the samples</a:t>
            </a:r>
          </a:p>
        </p:txBody>
      </p:sp>
      <p:sp>
        <p:nvSpPr>
          <p:cNvPr id="77" name="Shape 77"/>
          <p:cNvSpPr txBox="1"/>
          <p:nvPr/>
        </p:nvSpPr>
        <p:spPr>
          <a:xfrm>
            <a:off x="2072675" y="3101475"/>
            <a:ext cx="2272200" cy="944400"/>
          </a:xfrm>
          <a:prstGeom prst="rect">
            <a:avLst/>
          </a:prstGeom>
          <a:noFill/>
          <a:ln>
            <a:noFill/>
          </a:ln>
        </p:spPr>
        <p:txBody>
          <a:bodyPr lIns="91425" tIns="91425" rIns="91425" bIns="91425" anchor="t" anchorCtr="0">
            <a:noAutofit/>
          </a:bodyPr>
          <a:lstStyle/>
          <a:p>
            <a:pPr lvl="0">
              <a:spcBef>
                <a:spcPts val="0"/>
              </a:spcBef>
              <a:buNone/>
            </a:pPr>
            <a:r>
              <a:rPr lang="en">
                <a:solidFill>
                  <a:srgbClr val="6AA84F"/>
                </a:solidFill>
              </a:rPr>
              <a:t>Sample 1,2,3,4,</a:t>
            </a:r>
          </a:p>
          <a:p>
            <a:pPr lvl="0">
              <a:spcBef>
                <a:spcPts val="0"/>
              </a:spcBef>
              <a:buNone/>
            </a:pPr>
            <a:endParaRPr>
              <a:solidFill>
                <a:srgbClr val="6AA84F"/>
              </a:solidFill>
            </a:endParaRPr>
          </a:p>
          <a:p>
            <a:pPr lvl="0">
              <a:spcBef>
                <a:spcPts val="0"/>
              </a:spcBef>
              <a:buNone/>
            </a:pPr>
            <a:endParaRPr>
              <a:solidFill>
                <a:srgbClr val="6AA84F"/>
              </a:solidFill>
            </a:endParaRPr>
          </a:p>
          <a:p>
            <a:pPr lvl="0" rtl="0">
              <a:spcBef>
                <a:spcPts val="0"/>
              </a:spcBef>
              <a:buNone/>
            </a:pPr>
            <a:r>
              <a:rPr lang="en">
                <a:solidFill>
                  <a:srgbClr val="6AA84F"/>
                </a:solidFill>
              </a:rPr>
              <a:t>		11,12,13</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365</Words>
  <Application>Microsoft Office PowerPoint</Application>
  <PresentationFormat>On-screen Show (16:9)</PresentationFormat>
  <Paragraphs>34</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Ostensen, James</dc:creator>
  <cp:lastModifiedBy>Ostensen, James</cp:lastModifiedBy>
  <cp:revision>1</cp:revision>
  <dcterms:modified xsi:type="dcterms:W3CDTF">2016-06-08T15:41:30Z</dcterms:modified>
</cp:coreProperties>
</file>