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9144000" cy="6858000"/>
  <p:embeddedFontLst>
    <p:embeddedFont>
      <p:font typeface="Merriweather"/>
      <p:regular r:id="rId7"/>
      <p:bold r:id="rId8"/>
      <p:italic r:id="rId9"/>
      <p:boldItalic r:id="rId10"/>
    </p:embeddedFont>
    <p:embeddedFont>
      <p:font typeface="Alegreya"/>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F70476D-EC56-47DB-AFEE-391506BEF35A}">
  <a:tblStyle styleId="{8F70476D-EC56-47DB-AFEE-391506BEF35A}" styleName="Table_0">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font" Target="fonts/Alegreya-regular.fntdata"/><Relationship Id="rId10" Type="http://schemas.openxmlformats.org/officeDocument/2006/relationships/font" Target="fonts/Merriweather-boldItalic.fntdata"/><Relationship Id="rId13" Type="http://schemas.openxmlformats.org/officeDocument/2006/relationships/font" Target="fonts/Alegreya-italic.fntdata"/><Relationship Id="rId12" Type="http://schemas.openxmlformats.org/officeDocument/2006/relationships/font" Target="fonts/Alegrey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Merriweather-italic.fntdata"/><Relationship Id="rId14" Type="http://schemas.openxmlformats.org/officeDocument/2006/relationships/font" Target="fonts/Alegrey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erriweather-regular.fntdata"/><Relationship Id="rId8" Type="http://schemas.openxmlformats.org/officeDocument/2006/relationships/font" Target="fonts/Merriweath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914400" y="3257550"/>
            <a:ext cx="7315200" cy="3086099"/>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09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1"/>
            <a:ext cx="27980641" cy="470407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4937760" y="12435839"/>
            <a:ext cx="23042880" cy="5608319"/>
          </a:xfrm>
          <a:prstGeom prst="rect">
            <a:avLst/>
          </a:prstGeom>
          <a:noFill/>
          <a:ln>
            <a:noFill/>
          </a:ln>
        </p:spPr>
        <p:txBody>
          <a:bodyPr anchorCtr="0" anchor="t" bIns="91425" lIns="91425" rIns="91425" tIns="91425"/>
          <a:lstStyle>
            <a:lvl1pPr indent="0" lvl="0" marL="0" marR="0" rtl="0" algn="ctr">
              <a:spcBef>
                <a:spcPts val="2200"/>
              </a:spcBef>
              <a:buClr>
                <a:srgbClr val="888888"/>
              </a:buClr>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buClr>
                <a:srgbClr val="888888"/>
              </a:buClr>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9217661" y="-2451097"/>
            <a:ext cx="14483080" cy="29626559"/>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3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119119" y="-594356"/>
            <a:ext cx="18724880" cy="216712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2600325" y="14102081"/>
            <a:ext cx="27980641" cy="435864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137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2600325" y="9301482"/>
            <a:ext cx="27980641" cy="4800599"/>
          </a:xfrm>
          <a:prstGeom prst="rect">
            <a:avLst/>
          </a:prstGeom>
          <a:noFill/>
          <a:ln>
            <a:noFill/>
          </a:ln>
        </p:spPr>
        <p:txBody>
          <a:bodyPr anchorCtr="0" anchor="b" bIns="91425" lIns="91425" rIns="91425" tIns="91425"/>
          <a:lstStyle>
            <a:lvl1pPr indent="0" lvl="0" marL="0" marR="0" rtl="0" algn="l">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1pPr>
            <a:lvl2pPr indent="-5145" lvl="1" marL="1567245" marR="0" rtl="0" algn="l">
              <a:spcBef>
                <a:spcPts val="1220"/>
              </a:spcBef>
              <a:buClr>
                <a:srgbClr val="888888"/>
              </a:buClr>
              <a:buFont typeface="Arial"/>
              <a:buNone/>
              <a:defRPr b="0" i="0" sz="6100" u="none" cap="none" strike="noStrike">
                <a:solidFill>
                  <a:srgbClr val="888888"/>
                </a:solidFill>
                <a:latin typeface="Calibri"/>
                <a:ea typeface="Calibri"/>
                <a:cs typeface="Calibri"/>
                <a:sym typeface="Calibri"/>
              </a:defRPr>
            </a:lvl2pPr>
            <a:lvl3pPr indent="-10288" lvl="2" marL="3134489" marR="0" rtl="0" algn="l">
              <a:spcBef>
                <a:spcPts val="1080"/>
              </a:spcBef>
              <a:buClr>
                <a:srgbClr val="888888"/>
              </a:buClr>
              <a:buFont typeface="Arial"/>
              <a:buNone/>
              <a:defRPr b="0" i="0" sz="5400" u="none" cap="none" strike="noStrike">
                <a:solidFill>
                  <a:srgbClr val="888888"/>
                </a:solidFill>
                <a:latin typeface="Calibri"/>
                <a:ea typeface="Calibri"/>
                <a:cs typeface="Calibri"/>
                <a:sym typeface="Calibri"/>
              </a:defRPr>
            </a:lvl3pPr>
            <a:lvl4pPr indent="-2733" lvl="3" marL="4701734"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4pPr>
            <a:lvl5pPr indent="-7877" lvl="4" marL="6268978"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5pPr>
            <a:lvl6pPr indent="-323" lvl="5" marL="7836223"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6pPr>
            <a:lvl7pPr indent="-5467" lvl="6" marL="9403467"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7pPr>
            <a:lvl8pPr indent="-10611" lvl="7" marL="10970712"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8pPr>
            <a:lvl9pPr indent="-3055" lvl="8" marL="12537956"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1645919"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1645921" y="4912362"/>
            <a:ext cx="14544676"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0"/>
            <a:ext cx="14544676"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2"/>
            <a:ext cx="14550390"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0"/>
            <a:ext cx="14550390"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645922" y="873759"/>
            <a:ext cx="10829926" cy="371855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2870179" y="873762"/>
            <a:ext cx="18402299" cy="18729961"/>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1"/>
            <a:ext cx="10829926" cy="15011401"/>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rIns="91425" tIns="91425"/>
          <a:lstStyle>
            <a:lvl1pPr indent="0" lvl="0" marL="0" marR="0" rtl="0" algn="l">
              <a:spcBef>
                <a:spcPts val="2200"/>
              </a:spcBef>
              <a:buClr>
                <a:schemeClr val="dk1"/>
              </a:buClr>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buClr>
                <a:schemeClr val="dk1"/>
              </a:buClr>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image" Target="../media/image03.jpg"/><Relationship Id="rId5" Type="http://schemas.openxmlformats.org/officeDocument/2006/relationships/image" Target="../media/image01.jpg"/><Relationship Id="rId6" Type="http://schemas.openxmlformats.org/officeDocument/2006/relationships/image" Target="../media/image00.png"/><Relationship Id="rId7" Type="http://schemas.openxmlformats.org/officeDocument/2006/relationships/image" Target="../media/image05.png"/><Relationship Id="rId8"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4635451" y="328381"/>
            <a:ext cx="23647500" cy="2104200"/>
          </a:xfrm>
          <a:prstGeom prst="rect">
            <a:avLst/>
          </a:prstGeom>
          <a:noFill/>
          <a:ln>
            <a:noFill/>
          </a:ln>
        </p:spPr>
        <p:txBody>
          <a:bodyPr anchorCtr="0" anchor="t" bIns="36075" lIns="72175" rIns="72175" tIns="36075">
            <a:noAutofit/>
          </a:bodyPr>
          <a:lstStyle/>
          <a:p>
            <a:pPr indent="0" lvl="0" marL="0" marR="0" rtl="0" algn="ctr">
              <a:spcBef>
                <a:spcPts val="0"/>
              </a:spcBef>
              <a:buClr>
                <a:srgbClr val="000000"/>
              </a:buClr>
              <a:buSzPct val="25000"/>
              <a:buFont typeface="Arial"/>
              <a:buNone/>
            </a:pPr>
            <a:r>
              <a:rPr lang="en-US" sz="6000">
                <a:latin typeface="Merriweather"/>
                <a:ea typeface="Merriweather"/>
                <a:cs typeface="Merriweather"/>
                <a:sym typeface="Merriweather"/>
              </a:rPr>
              <a:t>Examining the Biodiversity of Plankton in a High Nutrient Load Coastal Bay System</a:t>
            </a:r>
          </a:p>
        </p:txBody>
      </p:sp>
      <p:sp>
        <p:nvSpPr>
          <p:cNvPr id="85" name="Shape 85"/>
          <p:cNvSpPr txBox="1"/>
          <p:nvPr/>
        </p:nvSpPr>
        <p:spPr>
          <a:xfrm>
            <a:off x="7733362" y="1878124"/>
            <a:ext cx="18375300" cy="2104200"/>
          </a:xfrm>
          <a:prstGeom prst="rect">
            <a:avLst/>
          </a:prstGeom>
          <a:noFill/>
          <a:ln>
            <a:noFill/>
          </a:ln>
        </p:spPr>
        <p:txBody>
          <a:bodyPr anchorCtr="0" anchor="t" bIns="36075" lIns="72175" rIns="72175" tIns="36075">
            <a:noAutofit/>
          </a:bodyPr>
          <a:lstStyle/>
          <a:p>
            <a:pPr indent="0" lvl="0" marL="0" marR="0" rtl="0" algn="l">
              <a:spcBef>
                <a:spcPts val="0"/>
              </a:spcBef>
              <a:buNone/>
            </a:pPr>
            <a:r>
              <a:t/>
            </a:r>
            <a:endParaRPr/>
          </a:p>
          <a:p>
            <a:pPr indent="0" lvl="0" marL="0" marR="0" rtl="0">
              <a:spcBef>
                <a:spcPts val="0"/>
              </a:spcBef>
              <a:buSzPct val="25000"/>
              <a:buNone/>
            </a:pPr>
            <a:r>
              <a:rPr lang="en-US" sz="4300">
                <a:latin typeface="Calibri"/>
                <a:ea typeface="Calibri"/>
                <a:cs typeface="Calibri"/>
                <a:sym typeface="Calibri"/>
              </a:rPr>
              <a:t>          </a:t>
            </a:r>
            <a:r>
              <a:rPr lang="en-US" sz="4300">
                <a:latin typeface="Merriweather"/>
                <a:ea typeface="Merriweather"/>
                <a:cs typeface="Merriweather"/>
                <a:sym typeface="Merriweather"/>
              </a:rPr>
              <a:t> </a:t>
            </a:r>
            <a:r>
              <a:rPr lang="en-US" sz="3600">
                <a:latin typeface="Merriweather"/>
                <a:ea typeface="Merriweather"/>
                <a:cs typeface="Merriweather"/>
                <a:sym typeface="Merriweather"/>
              </a:rPr>
              <a:t>Alyscia Batista, Paige Carpenter, Aleisha Degillo, Dmytro Vremenko</a:t>
            </a:r>
            <a:br>
              <a:rPr lang="en-US" sz="3600">
                <a:latin typeface="Merriweather"/>
                <a:ea typeface="Merriweather"/>
                <a:cs typeface="Merriweather"/>
                <a:sym typeface="Merriweather"/>
              </a:rPr>
            </a:br>
            <a:r>
              <a:rPr lang="en-US" sz="3600">
                <a:latin typeface="Merriweather"/>
                <a:ea typeface="Merriweather"/>
                <a:cs typeface="Merriweather"/>
                <a:sym typeface="Merriweather"/>
              </a:rPr>
              <a:t>										                   Mr Onufrock </a:t>
            </a:r>
          </a:p>
          <a:p>
            <a:pPr indent="0" lvl="0" marL="0" marR="0" rtl="0">
              <a:spcBef>
                <a:spcPts val="0"/>
              </a:spcBef>
              <a:buSzPct val="25000"/>
              <a:buNone/>
            </a:pPr>
            <a:r>
              <a:rPr lang="en-US" sz="3600">
                <a:latin typeface="Merriweather"/>
                <a:ea typeface="Merriweather"/>
                <a:cs typeface="Merriweather"/>
                <a:sym typeface="Merriweather"/>
              </a:rPr>
              <a:t>						  					Long Beach Senior High School	</a:t>
            </a:r>
          </a:p>
          <a:p>
            <a:pPr indent="0" lvl="0" marL="0" marR="0" rtl="0" algn="l">
              <a:spcBef>
                <a:spcPts val="0"/>
              </a:spcBef>
              <a:buSzPct val="25000"/>
              <a:buNone/>
            </a:pPr>
            <a:br>
              <a:rPr lang="en-US" sz="3600">
                <a:latin typeface="Calibri"/>
                <a:ea typeface="Calibri"/>
                <a:cs typeface="Calibri"/>
                <a:sym typeface="Calibri"/>
              </a:rPr>
            </a:br>
          </a:p>
          <a:p>
            <a:pPr indent="0" lvl="0" marL="0" marR="0" rtl="0" algn="l">
              <a:spcBef>
                <a:spcPts val="0"/>
              </a:spcBef>
              <a:buNone/>
            </a:pPr>
            <a:r>
              <a:t/>
            </a:r>
            <a:endParaRPr/>
          </a:p>
        </p:txBody>
      </p:sp>
      <p:sp>
        <p:nvSpPr>
          <p:cNvPr id="86" name="Shape 86"/>
          <p:cNvSpPr txBox="1"/>
          <p:nvPr/>
        </p:nvSpPr>
        <p:spPr>
          <a:xfrm>
            <a:off x="17095100" y="5617985"/>
            <a:ext cx="14494746" cy="650719"/>
          </a:xfrm>
          <a:prstGeom prst="rect">
            <a:avLst/>
          </a:prstGeom>
          <a:noFill/>
          <a:ln>
            <a:noFill/>
          </a:ln>
        </p:spPr>
        <p:txBody>
          <a:bodyPr anchorCtr="0" anchor="t" bIns="32650" lIns="65300" rIns="65300" tIns="32650">
            <a:noAutofit/>
          </a:bodyPr>
          <a:lstStyle/>
          <a:p>
            <a:pPr indent="0" lvl="0" marL="0" marR="0" rtl="0" algn="l">
              <a:spcBef>
                <a:spcPts val="0"/>
              </a:spcBef>
              <a:buNone/>
            </a:pPr>
            <a:r>
              <a:t/>
            </a:r>
            <a:endParaRPr sz="3800">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b="0" l="0" r="0" t="0"/>
          <a:stretch/>
        </p:blipFill>
        <p:spPr>
          <a:xfrm>
            <a:off x="27255084" y="1736867"/>
            <a:ext cx="3945300" cy="695700"/>
          </a:xfrm>
          <a:prstGeom prst="rect">
            <a:avLst/>
          </a:prstGeom>
          <a:noFill/>
          <a:ln>
            <a:noFill/>
          </a:ln>
        </p:spPr>
      </p:pic>
      <p:sp>
        <p:nvSpPr>
          <p:cNvPr id="88" name="Shape 88"/>
          <p:cNvSpPr txBox="1"/>
          <p:nvPr/>
        </p:nvSpPr>
        <p:spPr>
          <a:xfrm>
            <a:off x="989075" y="3093725"/>
            <a:ext cx="15502200" cy="192369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SzPct val="25000"/>
              <a:buNone/>
            </a:pPr>
            <a:r>
              <a:rPr lang="en-US" sz="5000">
                <a:solidFill>
                  <a:schemeClr val="dk1"/>
                </a:solidFill>
                <a:latin typeface="Merriweather"/>
                <a:ea typeface="Merriweather"/>
                <a:cs typeface="Merriweather"/>
                <a:sym typeface="Merriweather"/>
              </a:rPr>
              <a:t>Abstract </a:t>
            </a:r>
          </a:p>
          <a:p>
            <a:pPr indent="0" lvl="0" marL="0" marR="0" rtl="0" algn="l">
              <a:spcBef>
                <a:spcPts val="429"/>
              </a:spcBef>
              <a:spcAft>
                <a:spcPts val="0"/>
              </a:spcAft>
              <a:buSzPct val="25000"/>
              <a:buNone/>
            </a:pPr>
            <a:r>
              <a:rPr lang="en-US" sz="2600">
                <a:solidFill>
                  <a:schemeClr val="dk1"/>
                </a:solidFill>
                <a:latin typeface="Merriweather"/>
                <a:ea typeface="Merriweather"/>
                <a:cs typeface="Merriweather"/>
                <a:sym typeface="Merriweather"/>
              </a:rPr>
              <a:t>Plankton make up the base of the food pyramid in marine environments and directly supply energy for other organisms in the ecosystem. This investigation explores planktonic change over time and diversity (based on seasonal changes) in a bay that receives a high amount of treated sewage (this creates unique water quality characteristics). Microorganisms were collected weekly from Reynolds Channel using a fine mesh net. Phytoplankton and zooplankton were identified using identification guides. Zooplankton was separated and identified using DNA barcoding. After collecting all necessary data, it appeared that phytoplankton were abundant year round, but its population significantly increased as climate got warmer. Identified phytoplankton included Diatoms, Dinoflagellates, Silicoflagellates, and other Flagellated Phytoplankton. This investigation contributed to our overall knowledge on planktonic seasonal changes and diversity in a bay that day the receives a high amount of treated sewage and provides a baseline for future investigation and experimentation. </a:t>
            </a:r>
          </a:p>
          <a:p>
            <a:pPr indent="0" lvl="0" marL="0" marR="0" rtl="0" algn="l">
              <a:spcBef>
                <a:spcPts val="429"/>
              </a:spcBef>
              <a:spcAft>
                <a:spcPts val="0"/>
              </a:spcAft>
              <a:buSzPct val="25000"/>
              <a:buNone/>
            </a:pPr>
            <a:r>
              <a:rPr lang="en-US" sz="5000">
                <a:solidFill>
                  <a:schemeClr val="dk1"/>
                </a:solidFill>
                <a:latin typeface="Merriweather"/>
                <a:ea typeface="Merriweather"/>
                <a:cs typeface="Merriweather"/>
                <a:sym typeface="Merriweather"/>
              </a:rPr>
              <a:t>Introduction</a:t>
            </a:r>
          </a:p>
          <a:p>
            <a:pPr indent="-393700" lvl="0" marL="457200" marR="0" rtl="0" algn="l">
              <a:spcBef>
                <a:spcPts val="429"/>
              </a:spcBef>
              <a:spcAft>
                <a:spcPts val="0"/>
              </a:spcAft>
              <a:buClr>
                <a:schemeClr val="dk1"/>
              </a:buClr>
              <a:buSzPct val="100000"/>
              <a:buFont typeface="Merriweather"/>
              <a:buChar char="-"/>
            </a:pPr>
            <a:r>
              <a:rPr lang="en-US" sz="2600">
                <a:solidFill>
                  <a:schemeClr val="dk1"/>
                </a:solidFill>
                <a:latin typeface="Merriweather"/>
                <a:ea typeface="Merriweather"/>
                <a:cs typeface="Merriweather"/>
                <a:sym typeface="Merriweather"/>
              </a:rPr>
              <a:t>Ecosystems play an essential role in our community and though they are extremely complex, an imbalance in the population of certain organisms can have a devastating effect.</a:t>
            </a:r>
          </a:p>
          <a:p>
            <a:pPr indent="-393700" lvl="0" marL="457200" marR="0" rtl="0" algn="l">
              <a:spcBef>
                <a:spcPts val="429"/>
              </a:spcBef>
              <a:spcAft>
                <a:spcPts val="0"/>
              </a:spcAft>
              <a:buClr>
                <a:schemeClr val="dk1"/>
              </a:buClr>
              <a:buSzPct val="100000"/>
              <a:buFont typeface="Merriweather"/>
              <a:buChar char="-"/>
            </a:pPr>
            <a:r>
              <a:rPr lang="en-US" sz="2600">
                <a:solidFill>
                  <a:schemeClr val="dk1"/>
                </a:solidFill>
                <a:latin typeface="Merriweather"/>
                <a:ea typeface="Merriweather"/>
                <a:cs typeface="Merriweather"/>
                <a:sym typeface="Merriweather"/>
              </a:rPr>
              <a:t>The high abundance and wide size distribution of plankton make them important in the marine food web.</a:t>
            </a:r>
          </a:p>
          <a:p>
            <a:pPr indent="-393700" lvl="0" marL="457200" marR="0" rtl="0" algn="l">
              <a:spcBef>
                <a:spcPts val="429"/>
              </a:spcBef>
              <a:spcAft>
                <a:spcPts val="0"/>
              </a:spcAft>
              <a:buClr>
                <a:schemeClr val="dk1"/>
              </a:buClr>
              <a:buSzPct val="100000"/>
              <a:buFont typeface="Merriweather"/>
              <a:buChar char="-"/>
            </a:pPr>
            <a:r>
              <a:rPr lang="en-US" sz="2600">
                <a:solidFill>
                  <a:schemeClr val="dk1"/>
                </a:solidFill>
                <a:latin typeface="Merriweather"/>
                <a:ea typeface="Merriweather"/>
                <a:cs typeface="Merriweather"/>
                <a:sym typeface="Merriweather"/>
              </a:rPr>
              <a:t>Bay Park sewage emits gallons of sewage water within the Reynold’s Channel</a:t>
            </a:r>
          </a:p>
          <a:p>
            <a:pPr indent="-393700" lvl="0" marL="457200" marR="0" rtl="0" algn="l">
              <a:spcBef>
                <a:spcPts val="429"/>
              </a:spcBef>
              <a:spcAft>
                <a:spcPts val="0"/>
              </a:spcAft>
              <a:buClr>
                <a:schemeClr val="dk1"/>
              </a:buClr>
              <a:buSzPct val="100000"/>
              <a:buFont typeface="Merriweather"/>
              <a:buChar char="-"/>
            </a:pPr>
            <a:r>
              <a:rPr lang="en-US" sz="2600">
                <a:solidFill>
                  <a:schemeClr val="dk1"/>
                </a:solidFill>
                <a:latin typeface="Merriweather"/>
                <a:ea typeface="Merriweather"/>
                <a:cs typeface="Merriweather"/>
                <a:sym typeface="Merriweather"/>
              </a:rPr>
              <a:t>High concentration of marine plants has caused a decrease in a multitude of plant species</a:t>
            </a:r>
          </a:p>
          <a:p>
            <a:pPr indent="-393700" lvl="0" marL="457200" marR="0" rtl="0" algn="l">
              <a:spcBef>
                <a:spcPts val="429"/>
              </a:spcBef>
              <a:spcAft>
                <a:spcPts val="0"/>
              </a:spcAft>
              <a:buClr>
                <a:schemeClr val="dk1"/>
              </a:buClr>
              <a:buSzPct val="100000"/>
              <a:buFont typeface="Merriweather"/>
              <a:buChar char="-"/>
            </a:pPr>
            <a:r>
              <a:rPr lang="en-US" sz="2600">
                <a:solidFill>
                  <a:schemeClr val="dk1"/>
                </a:solidFill>
                <a:latin typeface="Merriweather"/>
                <a:ea typeface="Merriweather"/>
                <a:cs typeface="Merriweather"/>
                <a:sym typeface="Merriweather"/>
              </a:rPr>
              <a:t>What is the plankton diversity in Reynold's Channel, and how does it change based on seasonal pattern?</a:t>
            </a:r>
          </a:p>
          <a:p>
            <a:pPr lvl="0" marR="0" rtl="0" algn="l">
              <a:spcBef>
                <a:spcPts val="429"/>
              </a:spcBef>
              <a:spcAft>
                <a:spcPts val="0"/>
              </a:spcAft>
              <a:buNone/>
            </a:pPr>
            <a:r>
              <a:rPr lang="en-US" sz="5000">
                <a:solidFill>
                  <a:schemeClr val="dk1"/>
                </a:solidFill>
                <a:latin typeface="Merriweather"/>
                <a:ea typeface="Merriweather"/>
                <a:cs typeface="Merriweather"/>
                <a:sym typeface="Merriweather"/>
              </a:rPr>
              <a:t>Materials &amp; Methods </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-The 21 plankton samples were collected approximately three times a week between tidal cycles. The samples were collected for six months three times a week, in order to collect and identify the different species present at different climates. </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-A plankton identification key was used to assist in identifying the phytoplankton.</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-When a sample can’t be identified, a barcoding protocol has been used to further identify its species.</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-Analysis will be based on the effect that seasonal changes have on the planktonic diversity in a specific area and the varying amounts of each organism was determined throughout the year</a:t>
            </a:r>
          </a:p>
          <a:p>
            <a:pPr indent="0" lvl="0" marL="0" marR="0" rtl="0" algn="l">
              <a:spcBef>
                <a:spcPts val="429"/>
              </a:spcBef>
              <a:spcAft>
                <a:spcPts val="0"/>
              </a:spcAft>
              <a:buSzPct val="25000"/>
              <a:buNone/>
            </a:pPr>
            <a:r>
              <a:rPr lang="en-US" sz="5000">
                <a:solidFill>
                  <a:schemeClr val="dk1"/>
                </a:solidFill>
                <a:latin typeface="Merriweather"/>
                <a:ea typeface="Merriweather"/>
                <a:cs typeface="Merriweather"/>
                <a:sym typeface="Merriweather"/>
              </a:rPr>
              <a:t>Results</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-Phytoplankton was abundant thoughout the study period, but its population significantly increased as climate got warmer.</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a:t>
            </a:r>
            <a:r>
              <a:rPr lang="en-US" sz="2600">
                <a:solidFill>
                  <a:schemeClr val="dk1"/>
                </a:solidFill>
                <a:latin typeface="Merriweather"/>
                <a:ea typeface="Merriweather"/>
                <a:cs typeface="Merriweather"/>
                <a:sym typeface="Merriweather"/>
              </a:rPr>
              <a:t> Identified phytoplankton included Diatoms, Dinoflagellates, Silicoflagellates, and other Flagellated plankton. </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-Z</a:t>
            </a:r>
            <a:r>
              <a:rPr lang="en-US" sz="2600">
                <a:solidFill>
                  <a:schemeClr val="dk1"/>
                </a:solidFill>
                <a:latin typeface="Merriweather"/>
                <a:ea typeface="Merriweather"/>
                <a:cs typeface="Merriweather"/>
                <a:sym typeface="Merriweather"/>
              </a:rPr>
              <a:t>ooplankton was only obtained during the months of February and March as oposed to October through January</a:t>
            </a:r>
          </a:p>
        </p:txBody>
      </p:sp>
      <p:sp>
        <p:nvSpPr>
          <p:cNvPr id="89" name="Shape 89"/>
          <p:cNvSpPr txBox="1"/>
          <p:nvPr/>
        </p:nvSpPr>
        <p:spPr>
          <a:xfrm>
            <a:off x="17095100" y="12092525"/>
            <a:ext cx="15502200" cy="102381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SzPct val="25000"/>
              <a:buNone/>
            </a:pPr>
            <a:r>
              <a:rPr lang="en-US" sz="5000">
                <a:solidFill>
                  <a:schemeClr val="dk1"/>
                </a:solidFill>
                <a:latin typeface="Merriweather"/>
                <a:ea typeface="Merriweather"/>
                <a:cs typeface="Merriweather"/>
                <a:sym typeface="Merriweather"/>
              </a:rPr>
              <a:t>Discussion </a:t>
            </a:r>
          </a:p>
          <a:p>
            <a:pPr lvl="0" marR="0" rtl="0" algn="l">
              <a:spcBef>
                <a:spcPts val="0"/>
              </a:spcBef>
              <a:spcAft>
                <a:spcPts val="0"/>
              </a:spcAft>
              <a:buNone/>
            </a:pPr>
            <a:r>
              <a:rPr lang="en-US" sz="2600">
                <a:solidFill>
                  <a:schemeClr val="dk1"/>
                </a:solidFill>
                <a:latin typeface="Merriweather"/>
                <a:ea typeface="Merriweather"/>
                <a:cs typeface="Merriweather"/>
                <a:sym typeface="Merriweather"/>
              </a:rPr>
              <a:t>- This investigation contributed to our understanding of plankton population </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 provides a baseline for future investigation and experimentation.</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 We were intuiged to find a barnicle </a:t>
            </a:r>
            <a:r>
              <a:rPr i="1" lang="en-US" sz="2600">
                <a:solidFill>
                  <a:schemeClr val="dk1"/>
                </a:solidFill>
                <a:latin typeface="Merriweather"/>
                <a:ea typeface="Merriweather"/>
                <a:cs typeface="Merriweather"/>
                <a:sym typeface="Merriweather"/>
              </a:rPr>
              <a:t>Cyclopoid nauplius</a:t>
            </a:r>
            <a:r>
              <a:rPr lang="en-US" sz="2600">
                <a:solidFill>
                  <a:schemeClr val="dk1"/>
                </a:solidFill>
                <a:latin typeface="Merriweather"/>
                <a:ea typeface="Merriweather"/>
                <a:cs typeface="Merriweather"/>
                <a:sym typeface="Merriweather"/>
              </a:rPr>
              <a:t> in its early stages of development</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 Microscopic plankton were difficult to manipulte because they contain a small amount of DNA</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 Collecting more samples during different seasonal changes and over a longer period of time would help us better understand seasonal change</a:t>
            </a:r>
          </a:p>
          <a:p>
            <a:pPr indent="0" lvl="0" marL="0" marR="0" rtl="0" algn="l">
              <a:spcBef>
                <a:spcPts val="0"/>
              </a:spcBef>
              <a:spcAft>
                <a:spcPts val="0"/>
              </a:spcAft>
              <a:buSzPct val="25000"/>
              <a:buNone/>
            </a:pPr>
            <a:r>
              <a:rPr lang="en-US" sz="2600">
                <a:solidFill>
                  <a:schemeClr val="dk1"/>
                </a:solidFill>
                <a:latin typeface="Merriweather"/>
                <a:ea typeface="Merriweather"/>
                <a:cs typeface="Merriweather"/>
                <a:sym typeface="Merriweather"/>
              </a:rPr>
              <a:t>- In the future we would like to compare our results with other bays across Long Island</a:t>
            </a:r>
          </a:p>
          <a:p>
            <a:pPr indent="0" lvl="0" marL="0" marR="0" rtl="0" algn="l">
              <a:spcBef>
                <a:spcPts val="0"/>
              </a:spcBef>
              <a:spcAft>
                <a:spcPts val="0"/>
              </a:spcAft>
              <a:buSzPct val="25000"/>
              <a:buNone/>
            </a:pPr>
            <a:r>
              <a:rPr lang="en-US" sz="5000">
                <a:solidFill>
                  <a:schemeClr val="dk1"/>
                </a:solidFill>
                <a:latin typeface="Merriweather"/>
                <a:ea typeface="Merriweather"/>
                <a:cs typeface="Merriweather"/>
                <a:sym typeface="Merriweather"/>
              </a:rPr>
              <a:t>References</a:t>
            </a:r>
            <a:r>
              <a:rPr lang="en-US" sz="5000">
                <a:solidFill>
                  <a:schemeClr val="dk1"/>
                </a:solidFill>
                <a:latin typeface="Merriweather"/>
                <a:ea typeface="Merriweather"/>
                <a:cs typeface="Merriweather"/>
                <a:sym typeface="Merriweather"/>
              </a:rPr>
              <a:t>  </a:t>
            </a:r>
            <a:r>
              <a:rPr lang="en-US" sz="3000">
                <a:solidFill>
                  <a:schemeClr val="dk1"/>
                </a:solidFill>
                <a:latin typeface="Merriweather"/>
                <a:ea typeface="Merriweather"/>
                <a:cs typeface="Merriweather"/>
                <a:sym typeface="Merriweather"/>
              </a:rPr>
              <a:t>                           </a:t>
            </a:r>
            <a:br>
              <a:rPr lang="en-US" sz="3000">
                <a:solidFill>
                  <a:schemeClr val="dk1"/>
                </a:solidFill>
                <a:latin typeface="Merriweather"/>
                <a:ea typeface="Merriweather"/>
                <a:cs typeface="Merriweather"/>
                <a:sym typeface="Merriweather"/>
              </a:rPr>
            </a:br>
            <a:r>
              <a:rPr lang="en-US" sz="2600">
                <a:solidFill>
                  <a:schemeClr val="dk1"/>
                </a:solidFill>
                <a:latin typeface="Merriweather"/>
                <a:ea typeface="Merriweather"/>
                <a:cs typeface="Merriweather"/>
                <a:sym typeface="Merriweather"/>
              </a:rPr>
              <a:t>http://www.beachapedia.org/State_of_the_Beach/State_Reports/CA/Water_Quality</a:t>
            </a:r>
            <a:br>
              <a:rPr lang="en-US" sz="2600">
                <a:solidFill>
                  <a:schemeClr val="dk1"/>
                </a:solidFill>
                <a:latin typeface="Merriweather"/>
                <a:ea typeface="Merriweather"/>
                <a:cs typeface="Merriweather"/>
                <a:sym typeface="Merriweather"/>
              </a:rPr>
            </a:br>
            <a:r>
              <a:rPr lang="en-US" sz="2600">
                <a:solidFill>
                  <a:schemeClr val="dk1"/>
                </a:solidFill>
                <a:latin typeface="Merriweather"/>
                <a:ea typeface="Merriweather"/>
                <a:cs typeface="Merriweather"/>
                <a:sym typeface="Merriweather"/>
              </a:rPr>
              <a:t>-Rapid Plankton Decline Puts The Ocean’s Food Web In Peril. (2013, November 26).         </a:t>
            </a:r>
            <a:br>
              <a:rPr lang="en-US" sz="2600">
                <a:solidFill>
                  <a:schemeClr val="dk1"/>
                </a:solidFill>
                <a:latin typeface="Merriweather"/>
                <a:ea typeface="Merriweather"/>
                <a:cs typeface="Merriweather"/>
                <a:sym typeface="Merriweather"/>
              </a:rPr>
            </a:br>
            <a:r>
              <a:rPr lang="en-US" sz="2600">
                <a:solidFill>
                  <a:schemeClr val="dk1"/>
                </a:solidFill>
                <a:latin typeface="Merriweather"/>
                <a:ea typeface="Merriweather"/>
                <a:cs typeface="Merriweather"/>
                <a:sym typeface="Merriweather"/>
              </a:rPr>
              <a:t>Retrieved November 12, 2015, from  http://thinkprogress.org/climate/2013/11/26/2999611/plankton-ocean-food-web/</a:t>
            </a:r>
            <a:br>
              <a:rPr lang="en-US" sz="2600">
                <a:solidFill>
                  <a:schemeClr val="dk1"/>
                </a:solidFill>
                <a:latin typeface="Merriweather"/>
                <a:ea typeface="Merriweather"/>
                <a:cs typeface="Merriweather"/>
                <a:sym typeface="Merriweather"/>
              </a:rPr>
            </a:br>
            <a:r>
              <a:rPr lang="en-US" sz="2600">
                <a:solidFill>
                  <a:schemeClr val="dk1"/>
                </a:solidFill>
                <a:latin typeface="Merriweather"/>
                <a:ea typeface="Merriweather"/>
                <a:cs typeface="Merriweather"/>
                <a:sym typeface="Merriweather"/>
              </a:rPr>
              <a:t>-  Rasconi, S., Gall, A., Winter, K., &amp; Kainz, M. (2015, October 13). Increasing Water Temperature Triggers Dominance of Small Freshwater Plankton. Retrieved November 4, 2015.</a:t>
            </a:r>
            <a:br>
              <a:rPr lang="en-US" sz="3000">
                <a:solidFill>
                  <a:schemeClr val="dk1"/>
                </a:solidFill>
                <a:latin typeface="Merriweather"/>
                <a:ea typeface="Merriweather"/>
                <a:cs typeface="Merriweather"/>
                <a:sym typeface="Merriweather"/>
              </a:rPr>
            </a:br>
            <a:r>
              <a:rPr lang="en-US" sz="5000">
                <a:solidFill>
                  <a:schemeClr val="dk1"/>
                </a:solidFill>
                <a:latin typeface="Merriweather"/>
                <a:ea typeface="Merriweather"/>
                <a:cs typeface="Merriweather"/>
                <a:sym typeface="Merriweather"/>
              </a:rPr>
              <a:t>Acknowledgements</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a:t>
            </a:r>
            <a:r>
              <a:rPr lang="en-US" sz="2600">
                <a:solidFill>
                  <a:schemeClr val="dk1"/>
                </a:solidFill>
                <a:latin typeface="Merriweather"/>
                <a:ea typeface="Merriweather"/>
                <a:cs typeface="Merriweather"/>
                <a:sym typeface="Merriweather"/>
              </a:rPr>
              <a:t>Cody Onufrock</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-Karen Bloom</a:t>
            </a:r>
          </a:p>
          <a:p>
            <a:pPr indent="0" lvl="0" marL="0" marR="0" rtl="0" algn="l">
              <a:spcBef>
                <a:spcPts val="429"/>
              </a:spcBef>
              <a:buSzPct val="25000"/>
              <a:buNone/>
            </a:pPr>
            <a:r>
              <a:rPr lang="en-US" sz="2600">
                <a:solidFill>
                  <a:schemeClr val="dk1"/>
                </a:solidFill>
                <a:latin typeface="Merriweather"/>
                <a:ea typeface="Merriweather"/>
                <a:cs typeface="Merriweather"/>
                <a:sym typeface="Merriweather"/>
              </a:rPr>
              <a:t>-Daniel Lerner</a:t>
            </a:r>
          </a:p>
          <a:p>
            <a:pPr indent="0" lvl="0" marL="0" marR="0" rtl="0" algn="l">
              <a:spcBef>
                <a:spcPts val="429"/>
              </a:spcBef>
              <a:buNone/>
            </a:pPr>
            <a:r>
              <a:t/>
            </a:r>
            <a:endParaRPr sz="2600">
              <a:solidFill>
                <a:schemeClr val="dk1"/>
              </a:solidFill>
              <a:latin typeface="Merriweather"/>
              <a:ea typeface="Merriweather"/>
              <a:cs typeface="Merriweather"/>
              <a:sym typeface="Merriweather"/>
            </a:endParaRPr>
          </a:p>
        </p:txBody>
      </p:sp>
      <p:pic>
        <p:nvPicPr>
          <p:cNvPr id="90" name="Shape 90"/>
          <p:cNvPicPr preferRelativeResize="0"/>
          <p:nvPr/>
        </p:nvPicPr>
        <p:blipFill rotWithShape="1">
          <a:blip r:embed="rId4">
            <a:alphaModFix/>
          </a:blip>
          <a:srcRect b="0" l="0" r="0" t="0"/>
          <a:stretch/>
        </p:blipFill>
        <p:spPr>
          <a:xfrm>
            <a:off x="27513378" y="2771554"/>
            <a:ext cx="3428700" cy="798599"/>
          </a:xfrm>
          <a:prstGeom prst="rect">
            <a:avLst/>
          </a:prstGeom>
          <a:noFill/>
          <a:ln>
            <a:noFill/>
          </a:ln>
        </p:spPr>
      </p:pic>
      <p:pic>
        <p:nvPicPr>
          <p:cNvPr id="91" name="Shape 91"/>
          <p:cNvPicPr preferRelativeResize="0"/>
          <p:nvPr/>
        </p:nvPicPr>
        <p:blipFill rotWithShape="1">
          <a:blip r:embed="rId5">
            <a:alphaModFix/>
          </a:blip>
          <a:srcRect b="0" l="0" r="0" t="0"/>
          <a:stretch/>
        </p:blipFill>
        <p:spPr>
          <a:xfrm>
            <a:off x="1349050" y="1268333"/>
            <a:ext cx="4047036" cy="1632777"/>
          </a:xfrm>
          <a:prstGeom prst="rect">
            <a:avLst/>
          </a:prstGeom>
          <a:noFill/>
          <a:ln>
            <a:noFill/>
          </a:ln>
        </p:spPr>
      </p:pic>
      <p:pic>
        <p:nvPicPr>
          <p:cNvPr id="92" name="Shape 92"/>
          <p:cNvPicPr preferRelativeResize="0"/>
          <p:nvPr/>
        </p:nvPicPr>
        <p:blipFill rotWithShape="1">
          <a:blip r:embed="rId6">
            <a:alphaModFix/>
          </a:blip>
          <a:srcRect b="0" l="0" r="0" t="0"/>
          <a:stretch/>
        </p:blipFill>
        <p:spPr>
          <a:xfrm>
            <a:off x="26342575" y="2702408"/>
            <a:ext cx="936900" cy="936900"/>
          </a:xfrm>
          <a:prstGeom prst="rect">
            <a:avLst/>
          </a:prstGeom>
          <a:noFill/>
          <a:ln>
            <a:noFill/>
          </a:ln>
        </p:spPr>
      </p:pic>
      <p:graphicFrame>
        <p:nvGraphicFramePr>
          <p:cNvPr id="93" name="Shape 93"/>
          <p:cNvGraphicFramePr/>
          <p:nvPr/>
        </p:nvGraphicFramePr>
        <p:xfrm>
          <a:off x="21916750" y="4344887"/>
          <a:ext cx="3000000" cy="3000000"/>
        </p:xfrm>
        <a:graphic>
          <a:graphicData uri="http://schemas.openxmlformats.org/drawingml/2006/table">
            <a:tbl>
              <a:tblPr>
                <a:noFill/>
                <a:tableStyleId>{8F70476D-EC56-47DB-AFEE-391506BEF35A}</a:tableStyleId>
              </a:tblPr>
              <a:tblGrid>
                <a:gridCol w="2952100"/>
                <a:gridCol w="2120025"/>
                <a:gridCol w="1991500"/>
                <a:gridCol w="2724900"/>
              </a:tblGrid>
              <a:tr h="867425">
                <a:tc>
                  <a:txBody>
                    <a:bodyPr>
                      <a:noAutofit/>
                    </a:bodyPr>
                    <a:lstStyle/>
                    <a:p>
                      <a:pPr lvl="0" rtl="0">
                        <a:spcBef>
                          <a:spcPts val="0"/>
                        </a:spcBef>
                        <a:buNone/>
                      </a:pPr>
                      <a:r>
                        <a:rPr b="1" lang="en-US" sz="3600" u="sng">
                          <a:latin typeface="Times New Roman"/>
                          <a:ea typeface="Times New Roman"/>
                          <a:cs typeface="Times New Roman"/>
                          <a:sym typeface="Times New Roman"/>
                        </a:rPr>
                        <a:t>Name</a:t>
                      </a:r>
                    </a:p>
                  </a:txBody>
                  <a:tcPr marT="63500" marB="63500" marR="63500" marL="63500"/>
                </a:tc>
                <a:tc>
                  <a:txBody>
                    <a:bodyPr>
                      <a:noAutofit/>
                    </a:bodyPr>
                    <a:lstStyle/>
                    <a:p>
                      <a:pPr lvl="0" rtl="0">
                        <a:spcBef>
                          <a:spcPts val="0"/>
                        </a:spcBef>
                        <a:buNone/>
                      </a:pPr>
                      <a:r>
                        <a:rPr b="1" lang="en-US" sz="2400" u="sng">
                          <a:latin typeface="Times New Roman"/>
                          <a:ea typeface="Times New Roman"/>
                          <a:cs typeface="Times New Roman"/>
                          <a:sym typeface="Times New Roman"/>
                        </a:rPr>
                        <a:t>Phytoplankton</a:t>
                      </a:r>
                    </a:p>
                  </a:txBody>
                  <a:tcPr marT="63500" marB="63500" marR="63500" marL="63500"/>
                </a:tc>
                <a:tc>
                  <a:txBody>
                    <a:bodyPr>
                      <a:noAutofit/>
                    </a:bodyPr>
                    <a:lstStyle/>
                    <a:p>
                      <a:pPr lvl="0" rtl="0">
                        <a:spcBef>
                          <a:spcPts val="0"/>
                        </a:spcBef>
                        <a:buNone/>
                      </a:pPr>
                      <a:r>
                        <a:rPr b="1" lang="en-US" sz="2400" u="sng">
                          <a:latin typeface="Times New Roman"/>
                          <a:ea typeface="Times New Roman"/>
                          <a:cs typeface="Times New Roman"/>
                          <a:sym typeface="Times New Roman"/>
                        </a:rPr>
                        <a:t>Zooplankton</a:t>
                      </a:r>
                    </a:p>
                  </a:txBody>
                  <a:tcPr marT="63500" marB="63500" marR="63500" marL="63500"/>
                </a:tc>
                <a:tc>
                  <a:txBody>
                    <a:bodyPr>
                      <a:noAutofit/>
                    </a:bodyPr>
                    <a:lstStyle/>
                    <a:p>
                      <a:pPr lvl="0" rtl="0">
                        <a:spcBef>
                          <a:spcPts val="0"/>
                        </a:spcBef>
                        <a:buNone/>
                      </a:pPr>
                      <a:r>
                        <a:rPr b="1" lang="en-US" sz="2400" u="sng">
                          <a:latin typeface="Times New Roman"/>
                          <a:ea typeface="Times New Roman"/>
                          <a:cs typeface="Times New Roman"/>
                          <a:sym typeface="Times New Roman"/>
                        </a:rPr>
                        <a:t>Confirmed by DNA Barcoding </a:t>
                      </a:r>
                    </a:p>
                  </a:txBody>
                  <a:tcPr marT="63500" marB="63500" marR="63500" marL="63500"/>
                </a:tc>
              </a:tr>
              <a:tr h="715325">
                <a:tc>
                  <a:txBody>
                    <a:bodyPr>
                      <a:noAutofit/>
                    </a:bodyPr>
                    <a:lstStyle/>
                    <a:p>
                      <a:pPr lvl="0" rtl="0">
                        <a:spcBef>
                          <a:spcPts val="0"/>
                        </a:spcBef>
                        <a:buNone/>
                      </a:pPr>
                      <a:r>
                        <a:rPr lang="en-US" sz="2400">
                          <a:latin typeface="Times New Roman"/>
                          <a:ea typeface="Times New Roman"/>
                          <a:cs typeface="Times New Roman"/>
                          <a:sym typeface="Times New Roman"/>
                        </a:rPr>
                        <a:t>Veliger</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c>
                  <a:txBody>
                    <a:bodyPr>
                      <a:noAutofit/>
                    </a:bodyPr>
                    <a:lstStyle/>
                    <a:p>
                      <a:pPr lvl="0" rtl="0">
                        <a:spcBef>
                          <a:spcPts val="0"/>
                        </a:spcBef>
                        <a:buNone/>
                      </a:pPr>
                      <a:r>
                        <a:t/>
                      </a:r>
                      <a:endParaRPr sz="1200">
                        <a:latin typeface="Times New Roman"/>
                        <a:ea typeface="Times New Roman"/>
                        <a:cs typeface="Times New Roman"/>
                        <a:sym typeface="Times New Roman"/>
                      </a:endParaRPr>
                    </a:p>
                  </a:txBody>
                  <a:tcPr marT="63500" marB="63500" marR="63500" marL="63500"/>
                </a:tc>
              </a:tr>
              <a:tr h="848325">
                <a:tc>
                  <a:txBody>
                    <a:bodyPr>
                      <a:noAutofit/>
                    </a:bodyPr>
                    <a:lstStyle/>
                    <a:p>
                      <a:pPr lvl="0" rtl="0">
                        <a:spcBef>
                          <a:spcPts val="0"/>
                        </a:spcBef>
                        <a:buNone/>
                      </a:pPr>
                      <a:r>
                        <a:rPr i="1" lang="en-US" sz="2400">
                          <a:latin typeface="Times New Roman"/>
                          <a:ea typeface="Times New Roman"/>
                          <a:cs typeface="Times New Roman"/>
                          <a:sym typeface="Times New Roman"/>
                        </a:rPr>
                        <a:t>Cyclopoida Copepoda</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r h="848325">
                <a:tc>
                  <a:txBody>
                    <a:bodyPr>
                      <a:noAutofit/>
                    </a:bodyPr>
                    <a:lstStyle/>
                    <a:p>
                      <a:pPr lvl="0" rtl="0">
                        <a:spcBef>
                          <a:spcPts val="0"/>
                        </a:spcBef>
                        <a:buNone/>
                      </a:pPr>
                      <a:r>
                        <a:rPr i="1" lang="en-US" sz="2400">
                          <a:latin typeface="Times New Roman"/>
                          <a:ea typeface="Times New Roman"/>
                          <a:cs typeface="Times New Roman"/>
                          <a:sym typeface="Times New Roman"/>
                        </a:rPr>
                        <a:t>Thalassionema nitzschioides</a:t>
                      </a: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r h="848325">
                <a:tc>
                  <a:txBody>
                    <a:bodyPr>
                      <a:noAutofit/>
                    </a:bodyPr>
                    <a:lstStyle/>
                    <a:p>
                      <a:pPr lvl="0" rtl="0">
                        <a:spcBef>
                          <a:spcPts val="0"/>
                        </a:spcBef>
                        <a:buNone/>
                      </a:pPr>
                      <a:r>
                        <a:rPr i="1" lang="en-US" sz="2400">
                          <a:latin typeface="Times New Roman"/>
                          <a:ea typeface="Times New Roman"/>
                          <a:cs typeface="Times New Roman"/>
                          <a:sym typeface="Times New Roman"/>
                        </a:rPr>
                        <a:t>Cyclopoid nauplius</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r>
              <a:tr h="549725">
                <a:tc>
                  <a:txBody>
                    <a:bodyPr>
                      <a:noAutofit/>
                    </a:bodyPr>
                    <a:lstStyle/>
                    <a:p>
                      <a:pPr lvl="0" rtl="0">
                        <a:spcBef>
                          <a:spcPts val="0"/>
                        </a:spcBef>
                        <a:buNone/>
                      </a:pPr>
                      <a:r>
                        <a:rPr lang="en-US" sz="2400">
                          <a:latin typeface="Times New Roman"/>
                          <a:ea typeface="Times New Roman"/>
                          <a:cs typeface="Times New Roman"/>
                          <a:sym typeface="Times New Roman"/>
                        </a:rPr>
                        <a:t>Unknown A</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r h="549725">
                <a:tc>
                  <a:txBody>
                    <a:bodyPr>
                      <a:noAutofit/>
                    </a:bodyPr>
                    <a:lstStyle/>
                    <a:p>
                      <a:pPr lvl="0" rtl="0">
                        <a:spcBef>
                          <a:spcPts val="0"/>
                        </a:spcBef>
                        <a:buNone/>
                      </a:pPr>
                      <a:r>
                        <a:rPr lang="en-US" sz="2400">
                          <a:latin typeface="Times New Roman"/>
                          <a:ea typeface="Times New Roman"/>
                          <a:cs typeface="Times New Roman"/>
                          <a:sym typeface="Times New Roman"/>
                        </a:rPr>
                        <a:t>Unknown B </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r h="715325">
                <a:tc>
                  <a:txBody>
                    <a:bodyPr>
                      <a:noAutofit/>
                    </a:bodyPr>
                    <a:lstStyle/>
                    <a:p>
                      <a:pPr lvl="0" rtl="0">
                        <a:spcBef>
                          <a:spcPts val="0"/>
                        </a:spcBef>
                        <a:buNone/>
                      </a:pPr>
                      <a:r>
                        <a:rPr lang="en-US" sz="2400">
                          <a:latin typeface="Times New Roman"/>
                          <a:ea typeface="Times New Roman"/>
                          <a:cs typeface="Times New Roman"/>
                          <a:sym typeface="Times New Roman"/>
                        </a:rPr>
                        <a:t>Unknown C </a:t>
                      </a:r>
                    </a:p>
                  </a:txBody>
                  <a:tcPr marT="63500" marB="63500" marR="63500" marL="63500"/>
                </a:tc>
                <a:tc>
                  <a:txBody>
                    <a:bodyPr>
                      <a:noAutofit/>
                    </a:bodyPr>
                    <a:lstStyle/>
                    <a:p>
                      <a:pPr lvl="0" rtl="0">
                        <a:spcBef>
                          <a:spcPts val="0"/>
                        </a:spcBef>
                        <a:buNone/>
                      </a:pPr>
                      <a:r>
                        <a:rPr b="1" lang="en-US" sz="1800">
                          <a:latin typeface="Times New Roman"/>
                          <a:ea typeface="Times New Roman"/>
                          <a:cs typeface="Times New Roman"/>
                          <a:sym typeface="Times New Roman"/>
                        </a:rPr>
                        <a:t>+</a:t>
                      </a: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r h="711925">
                <a:tc>
                  <a:txBody>
                    <a:bodyPr>
                      <a:noAutofit/>
                    </a:bodyPr>
                    <a:lstStyle/>
                    <a:p>
                      <a:pPr lvl="0" rtl="0">
                        <a:spcBef>
                          <a:spcPts val="0"/>
                        </a:spcBef>
                        <a:buNone/>
                      </a:pPr>
                      <a:r>
                        <a:rPr lang="en-US" sz="2400">
                          <a:latin typeface="Times New Roman"/>
                          <a:ea typeface="Times New Roman"/>
                          <a:cs typeface="Times New Roman"/>
                          <a:sym typeface="Times New Roman"/>
                        </a:rPr>
                        <a:t>Unknown D </a:t>
                      </a:r>
                    </a:p>
                  </a:txBody>
                  <a:tcPr marT="63500" marB="63500" marR="63500" marL="63500"/>
                </a:tc>
                <a:tc>
                  <a:txBody>
                    <a:bodyPr>
                      <a:noAutofit/>
                    </a:bodyPr>
                    <a:lstStyle/>
                    <a:p>
                      <a:pPr lvl="0" rtl="0">
                        <a:spcBef>
                          <a:spcPts val="0"/>
                        </a:spcBef>
                        <a:buNone/>
                      </a:pPr>
                      <a:r>
                        <a:t/>
                      </a:r>
                      <a:endParaRPr b="1" sz="1800">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t/>
                      </a:r>
                      <a:endParaRPr b="1" i="1" sz="1200" u="sng">
                        <a:latin typeface="Times New Roman"/>
                        <a:ea typeface="Times New Roman"/>
                        <a:cs typeface="Times New Roman"/>
                        <a:sym typeface="Times New Roman"/>
                      </a:endParaRPr>
                    </a:p>
                  </a:txBody>
                  <a:tcPr marT="63500" marB="63500" marR="63500" marL="63500"/>
                </a:tc>
              </a:tr>
            </a:tbl>
          </a:graphicData>
        </a:graphic>
      </p:graphicFrame>
      <p:sp>
        <p:nvSpPr>
          <p:cNvPr id="94" name="Shape 94"/>
          <p:cNvSpPr txBox="1"/>
          <p:nvPr/>
        </p:nvSpPr>
        <p:spPr>
          <a:xfrm>
            <a:off x="368975" y="-297600"/>
            <a:ext cx="3000000" cy="30000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en-US">
                <a:latin typeface="Times New Roman"/>
                <a:ea typeface="Times New Roman"/>
                <a:cs typeface="Times New Roman"/>
                <a:sym typeface="Times New Roman"/>
              </a:rPr>
              <a:t>Collected Species </a:t>
            </a:r>
          </a:p>
        </p:txBody>
      </p:sp>
      <p:pic>
        <p:nvPicPr>
          <p:cNvPr id="95" name="Shape 95"/>
          <p:cNvPicPr preferRelativeResize="0"/>
          <p:nvPr/>
        </p:nvPicPr>
        <p:blipFill>
          <a:blip r:embed="rId7">
            <a:alphaModFix/>
          </a:blip>
          <a:stretch>
            <a:fillRect/>
          </a:stretch>
        </p:blipFill>
        <p:spPr>
          <a:xfrm>
            <a:off x="16491275" y="4096000"/>
            <a:ext cx="4990864" cy="3743174"/>
          </a:xfrm>
          <a:prstGeom prst="rect">
            <a:avLst/>
          </a:prstGeom>
          <a:noFill/>
          <a:ln>
            <a:noFill/>
          </a:ln>
        </p:spPr>
      </p:pic>
      <p:sp>
        <p:nvSpPr>
          <p:cNvPr id="96" name="Shape 96"/>
          <p:cNvSpPr txBox="1"/>
          <p:nvPr/>
        </p:nvSpPr>
        <p:spPr>
          <a:xfrm>
            <a:off x="16491275" y="6843262"/>
            <a:ext cx="3753900" cy="2388300"/>
          </a:xfrm>
          <a:prstGeom prst="rect">
            <a:avLst/>
          </a:prstGeom>
          <a:noFill/>
          <a:ln>
            <a:noFill/>
          </a:ln>
        </p:spPr>
        <p:txBody>
          <a:bodyPr anchorCtr="0" anchor="ctr" bIns="91425" lIns="91425" rIns="91425" tIns="91425">
            <a:noAutofit/>
          </a:bodyPr>
          <a:lstStyle/>
          <a:p>
            <a:pPr lvl="0" rtl="0">
              <a:spcBef>
                <a:spcPts val="0"/>
              </a:spcBef>
              <a:buNone/>
            </a:pPr>
            <a:r>
              <a:rPr b="1" i="1" lang="en-US" sz="3000">
                <a:solidFill>
                  <a:schemeClr val="dk1"/>
                </a:solidFill>
                <a:latin typeface="Alegreya"/>
                <a:ea typeface="Alegreya"/>
                <a:cs typeface="Alegreya"/>
                <a:sym typeface="Alegreya"/>
              </a:rPr>
              <a:t>Cyclopoid nauplius</a:t>
            </a:r>
          </a:p>
        </p:txBody>
      </p:sp>
      <p:pic>
        <p:nvPicPr>
          <p:cNvPr id="97" name="Shape 97"/>
          <p:cNvPicPr preferRelativeResize="0"/>
          <p:nvPr/>
        </p:nvPicPr>
        <p:blipFill>
          <a:blip r:embed="rId8">
            <a:alphaModFix/>
          </a:blip>
          <a:stretch>
            <a:fillRect/>
          </a:stretch>
        </p:blipFill>
        <p:spPr>
          <a:xfrm>
            <a:off x="16491275" y="8349350"/>
            <a:ext cx="5005150" cy="3743175"/>
          </a:xfrm>
          <a:prstGeom prst="rect">
            <a:avLst/>
          </a:prstGeom>
          <a:noFill/>
          <a:ln>
            <a:noFill/>
          </a:ln>
        </p:spPr>
      </p:pic>
      <p:sp>
        <p:nvSpPr>
          <p:cNvPr id="98" name="Shape 98"/>
          <p:cNvSpPr txBox="1"/>
          <p:nvPr/>
        </p:nvSpPr>
        <p:spPr>
          <a:xfrm>
            <a:off x="21744500" y="11147912"/>
            <a:ext cx="10852800" cy="798600"/>
          </a:xfrm>
          <a:prstGeom prst="rect">
            <a:avLst/>
          </a:prstGeom>
          <a:noFill/>
          <a:ln>
            <a:noFill/>
          </a:ln>
        </p:spPr>
        <p:txBody>
          <a:bodyPr anchorCtr="0" anchor="t" bIns="91425" lIns="91425" rIns="91425" tIns="91425">
            <a:noAutofit/>
          </a:bodyPr>
          <a:lstStyle/>
          <a:p>
            <a:pPr lvl="0" marR="25400" rtl="0">
              <a:lnSpc>
                <a:spcPct val="115000"/>
              </a:lnSpc>
              <a:spcBef>
                <a:spcPts val="800"/>
              </a:spcBef>
              <a:buClr>
                <a:schemeClr val="dk1"/>
              </a:buClr>
              <a:buSzPct val="100000"/>
              <a:buFont typeface="Arial"/>
              <a:buNone/>
            </a:pPr>
            <a:r>
              <a:rPr lang="en-US" sz="1100">
                <a:solidFill>
                  <a:schemeClr val="dk1"/>
                </a:solidFill>
                <a:highlight>
                  <a:srgbClr val="E0E9F6"/>
                </a:highlight>
                <a:latin typeface="Courier New"/>
                <a:ea typeface="Courier New"/>
                <a:cs typeface="Courier New"/>
                <a:sym typeface="Courier New"/>
              </a:rPr>
              <a:t>CNTTGTAAAACGNCGGCCAGTGGTCAACAAATCATAAAGATATTGG</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ACTTTATACTT</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ATTTTTGGG</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CCCCTT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AT</a:t>
            </a:r>
            <a:r>
              <a:rPr lang="en-US" sz="1100">
                <a:solidFill>
                  <a:schemeClr val="dk1"/>
                </a:solidFill>
                <a:highlight>
                  <a:srgbClr val="FFF333"/>
                </a:highlight>
                <a:latin typeface="Courier New"/>
                <a:ea typeface="Courier New"/>
                <a:cs typeface="Courier New"/>
                <a:sym typeface="Courier New"/>
              </a:rPr>
              <a:t>CC</a:t>
            </a:r>
            <a:r>
              <a:rPr lang="en-US" sz="1100">
                <a:solidFill>
                  <a:schemeClr val="dk1"/>
                </a:solidFill>
                <a:highlight>
                  <a:srgbClr val="E0E9F6"/>
                </a:highlight>
                <a:latin typeface="Courier New"/>
                <a:ea typeface="Courier New"/>
                <a:cs typeface="Courier New"/>
                <a:sym typeface="Courier New"/>
              </a:rPr>
              <a:t>GCCATAGT</a:t>
            </a:r>
            <a:r>
              <a:rPr lang="en-US" sz="1100">
                <a:solidFill>
                  <a:schemeClr val="dk1"/>
                </a:solidFill>
                <a:highlight>
                  <a:srgbClr val="FFF333"/>
                </a:highlight>
                <a:latin typeface="Courier New"/>
                <a:ea typeface="Courier New"/>
                <a:cs typeface="Courier New"/>
                <a:sym typeface="Courier New"/>
              </a:rPr>
              <a:t>TGG</a:t>
            </a:r>
            <a:r>
              <a:rPr lang="en-US" sz="1100">
                <a:solidFill>
                  <a:schemeClr val="dk1"/>
                </a:solidFill>
                <a:highlight>
                  <a:srgbClr val="E0E9F6"/>
                </a:highlight>
                <a:latin typeface="Courier New"/>
                <a:ea typeface="Courier New"/>
                <a:cs typeface="Courier New"/>
                <a:sym typeface="Courier New"/>
              </a:rPr>
              <a:t>AACTG</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CTTA</a:t>
            </a:r>
            <a:r>
              <a:rPr lang="en-US" sz="1100">
                <a:solidFill>
                  <a:schemeClr val="dk1"/>
                </a:solidFill>
                <a:highlight>
                  <a:srgbClr val="E0E9F6"/>
                </a:highlight>
                <a:latin typeface="Courier New"/>
                <a:ea typeface="Courier New"/>
                <a:cs typeface="Courier New"/>
                <a:sym typeface="Courier New"/>
              </a:rPr>
              <a:t>GAATACTAATTCGTGCTGAACTAGGTCAGCCAGGAAGATTGATTGGTGACGATCAAATTTATAACGTTATTGTAACTGCTCATGCTTTTATTATAATTTTTTTTATAGTTATACCCATTATAATTGGTGGATTTGGAAATTGACTTTTACCACTGAT</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TT</a:t>
            </a:r>
            <a:r>
              <a:rPr lang="en-US" sz="1100">
                <a:solidFill>
                  <a:schemeClr val="dk1"/>
                </a:solidFill>
                <a:highlight>
                  <a:srgbClr val="FFF333"/>
                </a:highlight>
                <a:latin typeface="Courier New"/>
                <a:ea typeface="Courier New"/>
                <a:cs typeface="Courier New"/>
                <a:sym typeface="Courier New"/>
              </a:rPr>
              <a:t>TT</a:t>
            </a:r>
            <a:r>
              <a:rPr lang="en-US" sz="1100">
                <a:solidFill>
                  <a:schemeClr val="dk1"/>
                </a:solidFill>
                <a:highlight>
                  <a:srgbClr val="E0E9F6"/>
                </a:highlight>
                <a:latin typeface="Courier New"/>
                <a:ea typeface="Courier New"/>
                <a:cs typeface="Courier New"/>
                <a:sym typeface="Courier New"/>
              </a:rPr>
              <a:t>G</a:t>
            </a:r>
            <a:r>
              <a:rPr lang="en-US" sz="1100">
                <a:solidFill>
                  <a:schemeClr val="dk1"/>
                </a:solidFill>
                <a:highlight>
                  <a:srgbClr val="FFF333"/>
                </a:highlight>
                <a:latin typeface="Courier New"/>
                <a:ea typeface="Courier New"/>
                <a:cs typeface="Courier New"/>
                <a:sym typeface="Courier New"/>
              </a:rPr>
              <a:t>GG</a:t>
            </a:r>
            <a:r>
              <a:rPr lang="en-US" sz="1100">
                <a:solidFill>
                  <a:schemeClr val="dk1"/>
                </a:solidFill>
                <a:highlight>
                  <a:srgbClr val="E0E9F6"/>
                </a:highlight>
                <a:latin typeface="Courier New"/>
                <a:ea typeface="Courier New"/>
                <a:cs typeface="Courier New"/>
                <a:sym typeface="Courier New"/>
              </a:rPr>
              <a:t>CA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CCTGA</a:t>
            </a:r>
            <a:r>
              <a:rPr lang="en-US" sz="1100">
                <a:solidFill>
                  <a:schemeClr val="dk1"/>
                </a:solidFill>
                <a:highlight>
                  <a:srgbClr val="FFF333"/>
                </a:highlight>
                <a:latin typeface="Courier New"/>
                <a:ea typeface="Courier New"/>
                <a:cs typeface="Courier New"/>
                <a:sym typeface="Courier New"/>
              </a:rPr>
              <a:t>TA</a:t>
            </a:r>
            <a:r>
              <a:rPr lang="en-US" sz="1100">
                <a:solidFill>
                  <a:schemeClr val="dk1"/>
                </a:solidFill>
                <a:highlight>
                  <a:srgbClr val="E0E9F6"/>
                </a:highlight>
                <a:latin typeface="Courier New"/>
                <a:ea typeface="Courier New"/>
                <a:cs typeface="Courier New"/>
                <a:sym typeface="Courier New"/>
              </a:rPr>
              <a:t>TAGCTTTCCCTCGACTTA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ATAGCTGTTTCCT--TAA</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TTTTTGATTATTGCCACCGGCTTTAATACTTCT</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ATTAGAGGT</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CATTAGTTGAAGCAGGGGCTGGAACGGGTTGGACTGTCTACCC</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CCTCTTTCAAGAAATATTGCGCATTC</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GGA</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CCTCTGTA</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ATCTTTCGATTTTTTCTCT</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CATTT</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G</a:t>
            </a:r>
            <a:r>
              <a:rPr lang="en-US" sz="1100">
                <a:solidFill>
                  <a:schemeClr val="dk1"/>
                </a:solidFill>
                <a:highlight>
                  <a:srgbClr val="FFF333"/>
                </a:highlight>
                <a:latin typeface="Courier New"/>
                <a:ea typeface="Courier New"/>
                <a:cs typeface="Courier New"/>
                <a:sym typeface="Courier New"/>
              </a:rPr>
              <a:t>TAAA</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CG</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CGGC</a:t>
            </a:r>
            <a:r>
              <a:rPr lang="en-US" sz="1100">
                <a:solidFill>
                  <a:schemeClr val="dk1"/>
                </a:solidFill>
                <a:highlight>
                  <a:srgbClr val="E0E9F6"/>
                </a:highlight>
                <a:latin typeface="Courier New"/>
                <a:ea typeface="Courier New"/>
                <a:cs typeface="Courier New"/>
                <a:sym typeface="Courier New"/>
              </a:rPr>
              <a:t>CA</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TTTTAGG</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TC</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CA</a:t>
            </a:r>
            <a:r>
              <a:rPr lang="en-US" sz="1100">
                <a:solidFill>
                  <a:schemeClr val="dk1"/>
                </a:solidFill>
                <a:highlight>
                  <a:srgbClr val="E0E9F6"/>
                </a:highlight>
                <a:latin typeface="Courier New"/>
                <a:ea typeface="Courier New"/>
                <a:cs typeface="Courier New"/>
                <a:sym typeface="Courier New"/>
              </a:rPr>
              <a:t>AAT</a:t>
            </a:r>
            <a:r>
              <a:rPr lang="en-US" sz="1100">
                <a:solidFill>
                  <a:schemeClr val="dk1"/>
                </a:solidFill>
                <a:highlight>
                  <a:srgbClr val="FFF333"/>
                </a:highlight>
                <a:latin typeface="Courier New"/>
                <a:ea typeface="Courier New"/>
                <a:cs typeface="Courier New"/>
                <a:sym typeface="Courier New"/>
              </a:rPr>
              <a:t>CA</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GA</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TG</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AA</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TATAC</a:t>
            </a:r>
            <a:r>
              <a:rPr lang="en-US" sz="1100">
                <a:solidFill>
                  <a:schemeClr val="dk1"/>
                </a:solidFill>
                <a:highlight>
                  <a:srgbClr val="FFF333"/>
                </a:highlight>
                <a:latin typeface="Courier New"/>
                <a:ea typeface="Courier New"/>
                <a:cs typeface="Courier New"/>
                <a:sym typeface="Courier New"/>
              </a:rPr>
              <a:t>TTA</a:t>
            </a:r>
            <a:r>
              <a:rPr lang="en-US" sz="1100">
                <a:solidFill>
                  <a:schemeClr val="dk1"/>
                </a:solidFill>
                <a:highlight>
                  <a:srgbClr val="E0E9F6"/>
                </a:highlight>
                <a:latin typeface="Courier New"/>
                <a:ea typeface="Courier New"/>
                <a:cs typeface="Courier New"/>
                <a:sym typeface="Courier New"/>
              </a:rPr>
              <a:t>ATTT</a:t>
            </a:r>
            <a:r>
              <a:rPr lang="en-US" sz="1100">
                <a:solidFill>
                  <a:schemeClr val="dk1"/>
                </a:solidFill>
                <a:highlight>
                  <a:srgbClr val="FFF333"/>
                </a:highlight>
                <a:latin typeface="Courier New"/>
                <a:ea typeface="Courier New"/>
                <a:cs typeface="Courier New"/>
                <a:sym typeface="Courier New"/>
              </a:rPr>
              <a:t>TT</a:t>
            </a:r>
            <a:r>
              <a:rPr lang="en-US" sz="1100">
                <a:solidFill>
                  <a:schemeClr val="dk1"/>
                </a:solidFill>
                <a:highlight>
                  <a:srgbClr val="E0E9F6"/>
                </a:highlight>
                <a:latin typeface="Courier New"/>
                <a:ea typeface="Courier New"/>
                <a:cs typeface="Courier New"/>
                <a:sym typeface="Courier New"/>
              </a:rPr>
              <a:t>G</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G</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CTT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CG</a:t>
            </a:r>
            <a:r>
              <a:rPr lang="en-US" sz="1100">
                <a:solidFill>
                  <a:schemeClr val="dk1"/>
                </a:solidFill>
                <a:highlight>
                  <a:srgbClr val="E0E9F6"/>
                </a:highlight>
                <a:latin typeface="Courier New"/>
                <a:ea typeface="Courier New"/>
                <a:cs typeface="Courier New"/>
                <a:sym typeface="Courier New"/>
              </a:rPr>
              <a:t>C</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AT</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GTT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GAAC</a:t>
            </a:r>
            <a:r>
              <a:rPr lang="en-US" sz="1100">
                <a:solidFill>
                  <a:schemeClr val="dk1"/>
                </a:solidFill>
                <a:highlight>
                  <a:srgbClr val="FFF333"/>
                </a:highlight>
                <a:latin typeface="Courier New"/>
                <a:ea typeface="Courier New"/>
                <a:cs typeface="Courier New"/>
                <a:sym typeface="Courier New"/>
              </a:rPr>
              <a:t>TG</a:t>
            </a:r>
            <a:r>
              <a:rPr lang="en-US" sz="1100">
                <a:solidFill>
                  <a:schemeClr val="dk1"/>
                </a:solidFill>
                <a:highlight>
                  <a:srgbClr val="E0E9F6"/>
                </a:highlight>
                <a:latin typeface="Courier New"/>
                <a:ea typeface="Courier New"/>
                <a:cs typeface="Courier New"/>
                <a:sym typeface="Courier New"/>
              </a:rPr>
              <a:t>CT</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T-TGTCT</a:t>
            </a:r>
            <a:r>
              <a:rPr lang="en-US" sz="1100">
                <a:solidFill>
                  <a:schemeClr val="dk1"/>
                </a:solidFill>
                <a:highlight>
                  <a:srgbClr val="FFF333"/>
                </a:highlight>
                <a:latin typeface="Courier New"/>
                <a:ea typeface="Courier New"/>
                <a:cs typeface="Courier New"/>
                <a:sym typeface="Courier New"/>
              </a:rPr>
              <a:t>AG</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AC</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TT</a:t>
            </a:r>
            <a:r>
              <a:rPr lang="en-US" sz="1100">
                <a:solidFill>
                  <a:schemeClr val="dk1"/>
                </a:solidFill>
                <a:highlight>
                  <a:srgbClr val="FFF333"/>
                </a:highlight>
                <a:latin typeface="Courier New"/>
                <a:ea typeface="Courier New"/>
                <a:cs typeface="Courier New"/>
                <a:sym typeface="Courier New"/>
              </a:rPr>
              <a:t>CG</a:t>
            </a:r>
            <a:r>
              <a:rPr lang="en-US" sz="1100">
                <a:solidFill>
                  <a:schemeClr val="dk1"/>
                </a:solidFill>
                <a:highlight>
                  <a:srgbClr val="E0E9F6"/>
                </a:highlight>
                <a:latin typeface="Courier New"/>
                <a:ea typeface="Courier New"/>
                <a:cs typeface="Courier New"/>
                <a:sym typeface="Courier New"/>
              </a:rPr>
              <a:t>TGCT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CTA</a:t>
            </a:r>
            <a:r>
              <a:rPr lang="en-US" sz="1100">
                <a:solidFill>
                  <a:schemeClr val="dk1"/>
                </a:solidFill>
                <a:highlight>
                  <a:srgbClr val="FFF333"/>
                </a:highlight>
                <a:latin typeface="Courier New"/>
                <a:ea typeface="Courier New"/>
                <a:cs typeface="Courier New"/>
                <a:sym typeface="Courier New"/>
              </a:rPr>
              <a:t>GG</a:t>
            </a:r>
            <a:r>
              <a:rPr lang="en-US" sz="1100">
                <a:solidFill>
                  <a:schemeClr val="dk1"/>
                </a:solidFill>
                <a:highlight>
                  <a:srgbClr val="E0E9F6"/>
                </a:highlight>
                <a:latin typeface="Courier New"/>
                <a:ea typeface="Courier New"/>
                <a:cs typeface="Courier New"/>
                <a:sym typeface="Courier New"/>
              </a:rPr>
              <a:t>TCAGCCAGG</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AGATT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AT</a:t>
            </a:r>
            <a:r>
              <a:rPr lang="en-US" sz="1100">
                <a:solidFill>
                  <a:schemeClr val="dk1"/>
                </a:solidFill>
                <a:highlight>
                  <a:srgbClr val="FFF333"/>
                </a:highlight>
                <a:latin typeface="Courier New"/>
                <a:ea typeface="Courier New"/>
                <a:cs typeface="Courier New"/>
                <a:sym typeface="Courier New"/>
              </a:rPr>
              <a:t>TGG</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ACGATC</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AA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TA</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ACG</a:t>
            </a:r>
            <a:r>
              <a:rPr lang="en-US" sz="1100">
                <a:solidFill>
                  <a:schemeClr val="dk1"/>
                </a:solidFill>
                <a:highlight>
                  <a:srgbClr val="E0E9F6"/>
                </a:highlight>
                <a:latin typeface="Courier New"/>
                <a:ea typeface="Courier New"/>
                <a:cs typeface="Courier New"/>
                <a:sym typeface="Courier New"/>
              </a:rPr>
              <a:t>TTA</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G</a:t>
            </a:r>
            <a:r>
              <a:rPr lang="en-US" sz="1100">
                <a:solidFill>
                  <a:schemeClr val="dk1"/>
                </a:solidFill>
                <a:highlight>
                  <a:srgbClr val="E0E9F6"/>
                </a:highlight>
                <a:latin typeface="Courier New"/>
                <a:ea typeface="Courier New"/>
                <a:cs typeface="Courier New"/>
                <a:sym typeface="Courier New"/>
              </a:rPr>
              <a:t>TA</a:t>
            </a:r>
            <a:r>
              <a:rPr lang="en-US" sz="1100">
                <a:solidFill>
                  <a:schemeClr val="dk1"/>
                </a:solidFill>
                <a:highlight>
                  <a:srgbClr val="FFF333"/>
                </a:highlight>
                <a:latin typeface="Courier New"/>
                <a:ea typeface="Courier New"/>
                <a:cs typeface="Courier New"/>
                <a:sym typeface="Courier New"/>
              </a:rPr>
              <a:t>ACTGC</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CA</a:t>
            </a:r>
            <a:r>
              <a:rPr lang="en-US" sz="1100">
                <a:solidFill>
                  <a:schemeClr val="dk1"/>
                </a:solidFill>
                <a:highlight>
                  <a:srgbClr val="E0E9F6"/>
                </a:highlight>
                <a:latin typeface="Courier New"/>
                <a:ea typeface="Courier New"/>
                <a:cs typeface="Courier New"/>
                <a:sym typeface="Courier New"/>
              </a:rPr>
              <a:t>TG</a:t>
            </a:r>
            <a:r>
              <a:rPr lang="en-US" sz="1100">
                <a:solidFill>
                  <a:schemeClr val="dk1"/>
                </a:solidFill>
                <a:highlight>
                  <a:srgbClr val="FFF333"/>
                </a:highlight>
                <a:latin typeface="Courier New"/>
                <a:ea typeface="Courier New"/>
                <a:cs typeface="Courier New"/>
                <a:sym typeface="Courier New"/>
              </a:rPr>
              <a:t>C</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T</a:t>
            </a:r>
            <a:r>
              <a:rPr lang="en-US" sz="1100">
                <a:solidFill>
                  <a:schemeClr val="dk1"/>
                </a:solidFill>
                <a:highlight>
                  <a:srgbClr val="E0E9F6"/>
                </a:highlight>
                <a:latin typeface="Courier New"/>
                <a:ea typeface="Courier New"/>
                <a:cs typeface="Courier New"/>
                <a:sym typeface="Courier New"/>
              </a:rPr>
              <a:t>TTATT</a:t>
            </a:r>
            <a:r>
              <a:rPr lang="en-US" sz="1100">
                <a:solidFill>
                  <a:schemeClr val="dk1"/>
                </a:solidFill>
                <a:highlight>
                  <a:srgbClr val="FFF333"/>
                </a:highlight>
                <a:latin typeface="Courier New"/>
                <a:ea typeface="Courier New"/>
                <a:cs typeface="Courier New"/>
                <a:sym typeface="Courier New"/>
              </a:rPr>
              <a:t>ATA</a:t>
            </a:r>
            <a:r>
              <a:rPr lang="en-US" sz="1100">
                <a:solidFill>
                  <a:schemeClr val="dk1"/>
                </a:solidFill>
                <a:highlight>
                  <a:srgbClr val="E0E9F6"/>
                </a:highlight>
                <a:latin typeface="Courier New"/>
                <a:ea typeface="Courier New"/>
                <a:cs typeface="Courier New"/>
                <a:sym typeface="Courier New"/>
              </a:rPr>
              <a:t>A</a:t>
            </a:r>
            <a:r>
              <a:rPr lang="en-US" sz="1100">
                <a:solidFill>
                  <a:schemeClr val="dk1"/>
                </a:solidFill>
                <a:highlight>
                  <a:srgbClr val="FFF333"/>
                </a:highlight>
                <a:latin typeface="Courier New"/>
                <a:ea typeface="Courier New"/>
                <a:cs typeface="Courier New"/>
                <a:sym typeface="Courier New"/>
              </a:rPr>
              <a:t>A</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TC</a:t>
            </a:r>
            <a:r>
              <a:rPr lang="en-US" sz="1100">
                <a:solidFill>
                  <a:schemeClr val="dk1"/>
                </a:solidFill>
                <a:highlight>
                  <a:srgbClr val="E0E9F6"/>
                </a:highlight>
                <a:latin typeface="Courier New"/>
                <a:ea typeface="Courier New"/>
                <a:cs typeface="Courier New"/>
                <a:sym typeface="Courier New"/>
              </a:rPr>
              <a:t>T</a:t>
            </a:r>
            <a:r>
              <a:rPr lang="en-US" sz="1100">
                <a:solidFill>
                  <a:schemeClr val="dk1"/>
                </a:solidFill>
                <a:highlight>
                  <a:srgbClr val="FFF333"/>
                </a:highlight>
                <a:latin typeface="Courier New"/>
                <a:ea typeface="Courier New"/>
                <a:cs typeface="Courier New"/>
                <a:sym typeface="Courier New"/>
              </a:rPr>
              <a:t>TC</a:t>
            </a:r>
            <a:r>
              <a:rPr lang="en-US" sz="1100">
                <a:solidFill>
                  <a:schemeClr val="dk1"/>
                </a:solidFill>
                <a:highlight>
                  <a:srgbClr val="E0E9F6"/>
                </a:highlight>
                <a:latin typeface="Courier New"/>
                <a:ea typeface="Courier New"/>
                <a:cs typeface="Courier New"/>
                <a:sym typeface="Courier New"/>
              </a:rPr>
              <a:t>AACGNNGACCCANCAGNNGGAAGTAGACCATATTCTATACCA</a:t>
            </a:r>
          </a:p>
          <a:p>
            <a:pPr lvl="0" rtl="0">
              <a:lnSpc>
                <a:spcPct val="115000"/>
              </a:lnSpc>
              <a:spcBef>
                <a:spcPts val="0"/>
              </a:spcBef>
              <a:buClr>
                <a:schemeClr val="dk1"/>
              </a:buClr>
              <a:buSzPct val="100000"/>
              <a:buFont typeface="Arial"/>
              <a:buNone/>
            </a:pPr>
            <a:r>
              <a:rPr lang="en-US" sz="1100">
                <a:solidFill>
                  <a:schemeClr val="dk1"/>
                </a:solidFill>
              </a:rPr>
              <a:t> </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