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33" d="100"/>
          <a:sy n="33" d="100"/>
        </p:scale>
        <p:origin x="792" y="-25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Plant </a:t>
            </a:r>
            <a:r>
              <a:rPr lang="en-US" dirty="0" smtClean="0"/>
              <a:t>Specimens </a:t>
            </a:r>
            <a:r>
              <a:rPr lang="en-US" dirty="0"/>
              <a:t>Collected in </a:t>
            </a:r>
            <a:endParaRPr lang="en-US" dirty="0" smtClean="0"/>
          </a:p>
          <a:p>
            <a:pPr>
              <a:defRPr sz="2200" b="1" i="0" u="none" strike="noStrike" kern="1200" baseline="0">
                <a:solidFill>
                  <a:schemeClr val="dk1">
                    <a:lumMod val="75000"/>
                    <a:lumOff val="25000"/>
                  </a:schemeClr>
                </a:solidFill>
                <a:latin typeface="+mn-lt"/>
                <a:ea typeface="+mn-ea"/>
                <a:cs typeface="+mn-cs"/>
              </a:defRPr>
            </a:pPr>
            <a:r>
              <a:rPr lang="en-US" dirty="0" smtClean="0"/>
              <a:t>East </a:t>
            </a:r>
            <a:r>
              <a:rPr lang="en-US" dirty="0"/>
              <a:t>New York</a:t>
            </a:r>
          </a:p>
        </c:rich>
      </c:tx>
      <c:layout>
        <c:manualLayout>
          <c:xMode val="edge"/>
          <c:yMode val="edge"/>
          <c:x val="0.232564297150952"/>
          <c:y val="0.0"/>
        </c:manualLayout>
      </c:layout>
      <c:overlay val="0"/>
      <c:spPr>
        <a:noFill/>
        <a:ln>
          <a:noFill/>
        </a:ln>
        <a:effectLst/>
      </c:spPr>
    </c:title>
    <c:autoTitleDeleted val="0"/>
    <c:plotArea>
      <c:layout>
        <c:manualLayout>
          <c:layoutTarget val="inner"/>
          <c:xMode val="edge"/>
          <c:yMode val="edge"/>
          <c:x val="0.0"/>
          <c:y val="0.151192349912704"/>
          <c:w val="0.757575757575757"/>
          <c:h val="0.848807650087296"/>
        </c:manualLayout>
      </c:layout>
      <c:pieChart>
        <c:varyColors val="1"/>
        <c:ser>
          <c:idx val="0"/>
          <c:order val="0"/>
          <c:tx>
            <c:strRef>
              <c:f>Sheet1!$B$1</c:f>
              <c:strCache>
                <c:ptCount val="1"/>
                <c:pt idx="0">
                  <c:v>Plant Specimen Collected in East New York</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Sheet1!$A$2:$A$5</c:f>
              <c:strCache>
                <c:ptCount val="4"/>
                <c:pt idx="0">
                  <c:v>Olea paniculata 
</c:v>
                </c:pt>
                <c:pt idx="1">
                  <c:v>Bromus sterilis 
</c:v>
                </c:pt>
                <c:pt idx="2">
                  <c:v>Plantago lanceolate
</c:v>
                </c:pt>
                <c:pt idx="3">
                  <c:v>Setaria viridis
</c:v>
                </c:pt>
              </c:strCache>
            </c:strRef>
          </c:cat>
          <c:val>
            <c:numRef>
              <c:f>Sheet1!$B$2:$B$5</c:f>
              <c:numCache>
                <c:formatCode>General</c:formatCode>
                <c:ptCount val="4"/>
                <c:pt idx="0">
                  <c:v>2.0</c:v>
                </c:pt>
                <c:pt idx="1">
                  <c:v>4.0</c:v>
                </c:pt>
                <c:pt idx="2">
                  <c:v>3.0</c:v>
                </c:pt>
                <c:pt idx="3">
                  <c:v>5.0</c:v>
                </c:pt>
              </c:numCache>
            </c:numRef>
          </c:val>
          <c:extLst xmlns:c16r2="http://schemas.microsoft.com/office/drawing/2015/06/chart">
            <c:ext xmlns:c16="http://schemas.microsoft.com/office/drawing/2014/chart" uri="{C3380CC4-5D6E-409C-BE32-E72D297353CC}">
              <c16:uniqueId val="{00000000-C2A7-429D-BDF4-8E727A9A9E4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8909336684753"/>
          <c:y val="0.216059391390052"/>
          <c:w val="0.297286002699049"/>
          <c:h val="0.72247241191171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r>
              <a:rPr lang="en-US" dirty="0"/>
              <a:t>Plant </a:t>
            </a:r>
            <a:r>
              <a:rPr lang="en-US" dirty="0" smtClean="0"/>
              <a:t>Specimens </a:t>
            </a:r>
            <a:r>
              <a:rPr lang="en-US" dirty="0"/>
              <a:t>Collected in DUMBO</a:t>
            </a:r>
          </a:p>
        </c:rich>
      </c:tx>
      <c:layout/>
      <c:overlay val="0"/>
      <c:spPr>
        <a:noFill/>
        <a:ln>
          <a:noFill/>
        </a:ln>
        <a:effectLst/>
      </c:spPr>
    </c:title>
    <c:autoTitleDeleted val="0"/>
    <c:plotArea>
      <c:layout/>
      <c:pieChart>
        <c:varyColors val="1"/>
        <c:ser>
          <c:idx val="0"/>
          <c:order val="0"/>
          <c:tx>
            <c:strRef>
              <c:f>Sheet1!$B$1</c:f>
              <c:strCache>
                <c:ptCount val="1"/>
                <c:pt idx="0">
                  <c:v>Plant Specimen Collected in DUMBO</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Pt>
            <c:idx val="5"/>
            <c:bubble3D val="0"/>
            <c:spPr>
              <a:solidFill>
                <a:schemeClr val="accent6"/>
              </a:solidFill>
              <a:ln>
                <a:noFill/>
              </a:ln>
              <a:effectLst>
                <a:outerShdw blurRad="254000" sx="102000" sy="102000" algn="ctr" rotWithShape="0">
                  <a:prstClr val="black">
                    <a:alpha val="20000"/>
                  </a:prstClr>
                </a:outerShdw>
              </a:effectLst>
            </c:spPr>
          </c:dPt>
          <c:dLbls>
            <c:dLbl>
              <c:idx val="0"/>
              <c:layout>
                <c:manualLayout>
                  <c:x val="-0.0825415223097113"/>
                  <c:y val="0.205022790622755"/>
                </c:manualLayout>
              </c:layout>
              <c:dLblPos val="bestFit"/>
              <c:showLegendKey val="0"/>
              <c:showVal val="0"/>
              <c:showCatName val="0"/>
              <c:showSerName val="0"/>
              <c:showPercent val="1"/>
              <c:showBubbleSize val="0"/>
            </c:dLbl>
            <c:dLbl>
              <c:idx val="4"/>
              <c:layout>
                <c:manualLayout>
                  <c:x val="0.0627433770778653"/>
                  <c:y val="0.17667615144446"/>
                </c:manualLayout>
              </c:layout>
              <c:dLblPos val="bestFit"/>
              <c:showLegendKey val="0"/>
              <c:showVal val="0"/>
              <c:showCatName val="0"/>
              <c:showSerName val="0"/>
              <c:showPercent val="1"/>
              <c:showBubbleSize val="0"/>
            </c:dLbl>
            <c:dLbl>
              <c:idx val="5"/>
              <c:layout>
                <c:manualLayout>
                  <c:x val="0.026765634295713"/>
                  <c:y val="0.18680405644441"/>
                </c:manualLayout>
              </c:layout>
              <c:dLblPos val="bestFit"/>
              <c:showLegendKey val="0"/>
              <c:showVal val="0"/>
              <c:showCatName val="0"/>
              <c:showSerName val="0"/>
              <c:showPercent val="1"/>
              <c:showBubbleSize val="0"/>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Sheet1!$A$2:$A$7</c:f>
              <c:strCache>
                <c:ptCount val="6"/>
                <c:pt idx="0">
                  <c:v>Verbascum thapsus
</c:v>
                </c:pt>
                <c:pt idx="1">
                  <c:v>Carex Aquatilis
</c:v>
                </c:pt>
                <c:pt idx="2">
                  <c:v>Eragrosis Minor
</c:v>
                </c:pt>
                <c:pt idx="3">
                  <c:v>Vinca Minor
</c:v>
                </c:pt>
                <c:pt idx="4">
                  <c:v>Kerria Japonica</c:v>
                </c:pt>
                <c:pt idx="5">
                  <c:v>Anemone Hupehensis
</c:v>
                </c:pt>
              </c:strCache>
            </c:strRef>
          </c:cat>
          <c:val>
            <c:numRef>
              <c:f>Sheet1!$B$2:$B$7</c:f>
              <c:numCache>
                <c:formatCode>General</c:formatCode>
                <c:ptCount val="6"/>
                <c:pt idx="0">
                  <c:v>3.0</c:v>
                </c:pt>
                <c:pt idx="1">
                  <c:v>2.0</c:v>
                </c:pt>
                <c:pt idx="2">
                  <c:v>9.0</c:v>
                </c:pt>
                <c:pt idx="3">
                  <c:v>10.0</c:v>
                </c:pt>
                <c:pt idx="4">
                  <c:v>1.0</c:v>
                </c:pt>
                <c:pt idx="5">
                  <c:v>1.0</c:v>
                </c:pt>
              </c:numCache>
            </c:numRef>
          </c:val>
          <c:extLst xmlns:c16r2="http://schemas.microsoft.com/office/drawing/2015/06/chart">
            <c:ext xmlns:c16="http://schemas.microsoft.com/office/drawing/2014/chart" uri="{C3380CC4-5D6E-409C-BE32-E72D297353CC}">
              <c16:uniqueId val="{00000000-A4F5-455E-BA16-7A82F5E94EA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76910398446889"/>
          <c:y val="0.367671813209384"/>
          <c:w val="0.308415809624303"/>
          <c:h val="0.6323281867906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4603814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b="0" i="0" u="none" strike="noStrike" cap="none">
                <a:solidFill>
                  <a:srgbClr val="888888"/>
                </a:solidFill>
                <a:latin typeface="Calibri"/>
                <a:ea typeface="Calibri"/>
                <a:cs typeface="Calibri"/>
                <a:sym typeface="Calibri"/>
              </a:rPr>
              <a:t>‹#›</a:t>
            </a:fld>
            <a:endParaRPr lang="en-US" sz="57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11083289" y="-1207766"/>
            <a:ext cx="21724621" cy="39502080"/>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22715220" y="10424166"/>
            <a:ext cx="28087320" cy="98755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2598420" y="914406"/>
            <a:ext cx="28087320" cy="28895038"/>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lvl="0" indent="0" algn="ctr" rtl="0">
              <a:spcBef>
                <a:spcPts val="3080"/>
              </a:spcBef>
              <a:buClr>
                <a:srgbClr val="888888"/>
              </a:buClr>
              <a:buFont typeface="Arial"/>
              <a:buNone/>
              <a:defRPr sz="15400" b="0" i="0" u="none" strike="noStrike" cap="none">
                <a:solidFill>
                  <a:srgbClr val="888888"/>
                </a:solidFill>
                <a:latin typeface="Calibri"/>
                <a:ea typeface="Calibri"/>
                <a:cs typeface="Calibri"/>
                <a:sym typeface="Calibri"/>
              </a:defRPr>
            </a:lvl1pPr>
            <a:lvl2pPr marL="2194406" marR="0" lvl="1" indent="-10005" algn="ctr" rtl="0">
              <a:spcBef>
                <a:spcPts val="2700"/>
              </a:spcBef>
              <a:buClr>
                <a:srgbClr val="888888"/>
              </a:buClr>
              <a:buFont typeface="Arial"/>
              <a:buNone/>
              <a:defRPr sz="13500" b="0" i="0" u="none" strike="noStrike" cap="none">
                <a:solidFill>
                  <a:srgbClr val="888888"/>
                </a:solidFill>
                <a:latin typeface="Calibri"/>
                <a:ea typeface="Calibri"/>
                <a:cs typeface="Calibri"/>
                <a:sym typeface="Calibri"/>
              </a:defRPr>
            </a:lvl2pPr>
            <a:lvl3pPr marL="4388811" marR="0" lvl="2" indent="-7311" algn="ctr" rtl="0">
              <a:spcBef>
                <a:spcPts val="2300"/>
              </a:spcBef>
              <a:buClr>
                <a:srgbClr val="888888"/>
              </a:buClr>
              <a:buFont typeface="Arial"/>
              <a:buNone/>
              <a:defRPr sz="11500" b="0" i="0" u="none" strike="noStrike" cap="none">
                <a:solidFill>
                  <a:srgbClr val="888888"/>
                </a:solidFill>
                <a:latin typeface="Calibri"/>
                <a:ea typeface="Calibri"/>
                <a:cs typeface="Calibri"/>
                <a:sym typeface="Calibri"/>
              </a:defRPr>
            </a:lvl3pPr>
            <a:lvl4pPr marL="6583217" marR="0" lvl="3" indent="-4616"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4pPr>
            <a:lvl5pPr marL="8777623" marR="0" lvl="4" indent="-1923"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5pPr>
            <a:lvl6pPr marL="10972029" marR="0" lvl="5" indent="-11928"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6434" marR="0" lvl="6" indent="-9233"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60841" marR="0" lvl="7" indent="-654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5244" marR="0" lvl="8" indent="-3844"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marR="0" lvl="0" indent="0" algn="l"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1pPr>
            <a:lvl2pPr marL="2194406" marR="0" lvl="1" indent="-10005" algn="l" rtl="0">
              <a:spcBef>
                <a:spcPts val="1720"/>
              </a:spcBef>
              <a:buClr>
                <a:srgbClr val="888888"/>
              </a:buClr>
              <a:buFont typeface="Arial"/>
              <a:buNone/>
              <a:defRPr sz="8600" b="0" i="0" u="none" strike="noStrike" cap="none">
                <a:solidFill>
                  <a:srgbClr val="888888"/>
                </a:solidFill>
                <a:latin typeface="Calibri"/>
                <a:ea typeface="Calibri"/>
                <a:cs typeface="Calibri"/>
                <a:sym typeface="Calibri"/>
              </a:defRPr>
            </a:lvl2pPr>
            <a:lvl3pPr marL="4388811" marR="0" lvl="2" indent="-7311" algn="l" rtl="0">
              <a:spcBef>
                <a:spcPts val="1520"/>
              </a:spcBef>
              <a:buClr>
                <a:srgbClr val="888888"/>
              </a:buClr>
              <a:buFont typeface="Arial"/>
              <a:buNone/>
              <a:defRPr sz="7600" b="0" i="0" u="none" strike="noStrike" cap="none">
                <a:solidFill>
                  <a:srgbClr val="888888"/>
                </a:solidFill>
                <a:latin typeface="Calibri"/>
                <a:ea typeface="Calibri"/>
                <a:cs typeface="Calibri"/>
                <a:sym typeface="Calibri"/>
              </a:defRPr>
            </a:lvl3pPr>
            <a:lvl4pPr marL="6583217" marR="0" lvl="3" indent="-4616"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4pPr>
            <a:lvl5pPr marL="8777623" marR="0" lvl="4" indent="-1923"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5pPr>
            <a:lvl6pPr marL="10972029" marR="0" lvl="5" indent="-11928"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6434" marR="0" lvl="6" indent="-9233"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60841" marR="0" lvl="7" indent="-654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5244" marR="0" lvl="8" indent="-3844"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2194559" y="7680963"/>
            <a:ext cx="19385280" cy="21724621"/>
          </a:xfrm>
          <a:prstGeom prst="rect">
            <a:avLst/>
          </a:prstGeom>
          <a:noFill/>
          <a:ln>
            <a:noFill/>
          </a:ln>
        </p:spPr>
        <p:txBody>
          <a:bodyPr lIns="91425" tIns="91425" rIns="91425" bIns="91425" anchor="t" anchorCtr="0"/>
          <a:lstStyle>
            <a:lvl1pPr marL="1645804" marR="0" lvl="0" indent="-788554"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1pPr>
            <a:lvl2pPr marL="3565909" marR="0" lvl="1" indent="-65125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014" marR="0" lvl="2" indent="-49491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421" marR="0" lvl="3" indent="-555721"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4826" marR="0" lvl="4" indent="-553025"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69232" marR="0" lvl="5" indent="-563032"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3636" marR="0" lvl="6" indent="-560336"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8043" marR="0" lvl="7" indent="-557643"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2448" marR="0" lvl="8" indent="-554947"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22311359" y="7680963"/>
            <a:ext cx="19385280" cy="21724621"/>
          </a:xfrm>
          <a:prstGeom prst="rect">
            <a:avLst/>
          </a:prstGeom>
          <a:noFill/>
          <a:ln>
            <a:noFill/>
          </a:ln>
        </p:spPr>
        <p:txBody>
          <a:bodyPr lIns="91425" tIns="91425" rIns="91425" bIns="91425" anchor="t" anchorCtr="0"/>
          <a:lstStyle>
            <a:lvl1pPr marL="1645804" marR="0" lvl="0" indent="-788554"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1pPr>
            <a:lvl2pPr marL="3565909" marR="0" lvl="1" indent="-65125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014" marR="0" lvl="2" indent="-49491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421" marR="0" lvl="3" indent="-555721"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4826" marR="0" lvl="4" indent="-553025"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69232" marR="0" lvl="5" indent="-563032"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3636" marR="0" lvl="6" indent="-560336"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8043" marR="0" lvl="7" indent="-557643"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2448" marR="0" lvl="8" indent="-554947"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2194560" y="7368543"/>
            <a:ext cx="19392901"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406" marR="0" lvl="1" indent="-10005"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8811" marR="0" lvl="2" indent="-7311"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217" marR="0" lvl="3" indent="-4616"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4pPr>
            <a:lvl5pPr marL="8777623" marR="0" lvl="4" indent="-192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5pPr>
            <a:lvl6pPr marL="10972029" marR="0" lvl="5" indent="-11928"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6pPr>
            <a:lvl7pPr marL="13166434" marR="0" lvl="6" indent="-923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7pPr>
            <a:lvl8pPr marL="15360841" marR="0" lvl="7" indent="-6540"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8pPr>
            <a:lvl9pPr marL="17555244" marR="0" lvl="8" indent="-3844"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194560" y="10439400"/>
            <a:ext cx="19392901" cy="18966183"/>
          </a:xfrm>
          <a:prstGeom prst="rect">
            <a:avLst/>
          </a:prstGeom>
          <a:noFill/>
          <a:ln>
            <a:noFill/>
          </a:ln>
        </p:spPr>
        <p:txBody>
          <a:bodyPr lIns="91425" tIns="91425" rIns="91425" bIns="91425" anchor="t" anchorCtr="0"/>
          <a:lstStyle>
            <a:lvl1pPr marL="1645804" marR="0" lvl="0" indent="-915554"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5909" marR="0" lvl="1" indent="-77190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014" marR="0" lvl="2" indent="-55841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421" marR="0" lvl="3" indent="-619221"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4pPr>
            <a:lvl5pPr marL="9874826" marR="0" lvl="4" indent="-616525"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5pPr>
            <a:lvl6pPr marL="12069232" marR="0" lvl="5" indent="-626532"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6pPr>
            <a:lvl7pPr marL="14263636" marR="0" lvl="6" indent="-623836"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7pPr>
            <a:lvl8pPr marL="16458043" marR="0" lvl="7" indent="-621143"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8pPr>
            <a:lvl9pPr marL="18652448" marR="0" lvl="8" indent="-618447"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22296121" y="7368543"/>
            <a:ext cx="19400519"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406" marR="0" lvl="1" indent="-10005"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8811" marR="0" lvl="2" indent="-7311"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217" marR="0" lvl="3" indent="-4616"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4pPr>
            <a:lvl5pPr marL="8777623" marR="0" lvl="4" indent="-192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5pPr>
            <a:lvl6pPr marL="10972029" marR="0" lvl="5" indent="-11928"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6pPr>
            <a:lvl7pPr marL="13166434" marR="0" lvl="6" indent="-9233"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7pPr>
            <a:lvl8pPr marL="15360841" marR="0" lvl="7" indent="-6540"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8pPr>
            <a:lvl9pPr marL="17555244" marR="0" lvl="8" indent="-3844" algn="l" rtl="0">
              <a:spcBef>
                <a:spcPts val="1520"/>
              </a:spcBef>
              <a:buClr>
                <a:schemeClr val="dk1"/>
              </a:buClr>
              <a:buFont typeface="Arial"/>
              <a:buNone/>
              <a:defRPr sz="7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22296121" y="10439400"/>
            <a:ext cx="19400519" cy="18966183"/>
          </a:xfrm>
          <a:prstGeom prst="rect">
            <a:avLst/>
          </a:prstGeom>
          <a:noFill/>
          <a:ln>
            <a:noFill/>
          </a:ln>
        </p:spPr>
        <p:txBody>
          <a:bodyPr lIns="91425" tIns="91425" rIns="91425" bIns="91425" anchor="t" anchorCtr="0"/>
          <a:lstStyle>
            <a:lvl1pPr marL="1645804" marR="0" lvl="0" indent="-915554"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5909" marR="0" lvl="1" indent="-77190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014" marR="0" lvl="2" indent="-558414"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421" marR="0" lvl="3" indent="-619221"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4pPr>
            <a:lvl5pPr marL="9874826" marR="0" lvl="4" indent="-616525"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5pPr>
            <a:lvl6pPr marL="12069232" marR="0" lvl="5" indent="-626532"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6pPr>
            <a:lvl7pPr marL="14263636" marR="0" lvl="6" indent="-623836"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7pPr>
            <a:lvl8pPr marL="16458043" marR="0" lvl="7" indent="-621143"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8pPr>
            <a:lvl9pPr marL="18652448" marR="0" lvl="8" indent="-618447" algn="l" rtl="0">
              <a:spcBef>
                <a:spcPts val="1520"/>
              </a:spcBef>
              <a:buClr>
                <a:schemeClr val="dk1"/>
              </a:buClr>
              <a:buSzPct val="100000"/>
              <a:buFont typeface="Arial"/>
              <a:buChar char="•"/>
              <a:defRPr sz="7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194563" y="1310640"/>
            <a:ext cx="14439901" cy="55778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7160240" y="1310642"/>
            <a:ext cx="24536398" cy="28094942"/>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194563" y="6888482"/>
            <a:ext cx="14439901" cy="22517101"/>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406" marR="0" lvl="1" indent="-10005" algn="l" rtl="0">
              <a:spcBef>
                <a:spcPts val="1140"/>
              </a:spcBef>
              <a:buClr>
                <a:schemeClr val="dk1"/>
              </a:buClr>
              <a:buFont typeface="Arial"/>
              <a:buNone/>
              <a:defRPr sz="5700" b="0" i="0" u="none" strike="noStrike" cap="none">
                <a:solidFill>
                  <a:schemeClr val="dk1"/>
                </a:solidFill>
                <a:latin typeface="Calibri"/>
                <a:ea typeface="Calibri"/>
                <a:cs typeface="Calibri"/>
                <a:sym typeface="Calibri"/>
              </a:defRPr>
            </a:lvl2pPr>
            <a:lvl3pPr marL="4388811" marR="0" lvl="2" indent="-7311"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217" marR="0" lvl="3" indent="-4616"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7623" marR="0" lvl="4" indent="-192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029" marR="0" lvl="5" indent="-11928"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6434" marR="0" lvl="6" indent="-923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0841" marR="0" lvl="7" indent="-6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5244" marR="0" lvl="8" indent="-3844"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080"/>
              </a:spcBef>
              <a:buClr>
                <a:schemeClr val="dk1"/>
              </a:buClr>
              <a:buFont typeface="Arial"/>
              <a:buNone/>
              <a:defRPr sz="15400" b="0" i="0" u="none" strike="noStrike" cap="none">
                <a:solidFill>
                  <a:schemeClr val="dk1"/>
                </a:solidFill>
                <a:latin typeface="Calibri"/>
                <a:ea typeface="Calibri"/>
                <a:cs typeface="Calibri"/>
                <a:sym typeface="Calibri"/>
              </a:defRPr>
            </a:lvl1pPr>
            <a:lvl2pPr marL="2194406" marR="0" lvl="1" indent="-10005" algn="l" rtl="0">
              <a:spcBef>
                <a:spcPts val="2700"/>
              </a:spcBef>
              <a:buClr>
                <a:schemeClr val="dk1"/>
              </a:buClr>
              <a:buFont typeface="Arial"/>
              <a:buNone/>
              <a:defRPr sz="13500" b="0" i="0" u="none" strike="noStrike" cap="none">
                <a:solidFill>
                  <a:schemeClr val="dk1"/>
                </a:solidFill>
                <a:latin typeface="Calibri"/>
                <a:ea typeface="Calibri"/>
                <a:cs typeface="Calibri"/>
                <a:sym typeface="Calibri"/>
              </a:defRPr>
            </a:lvl2pPr>
            <a:lvl3pPr marL="4388811" marR="0" lvl="2" indent="-7311" algn="l" rtl="0">
              <a:spcBef>
                <a:spcPts val="2300"/>
              </a:spcBef>
              <a:buClr>
                <a:schemeClr val="dk1"/>
              </a:buClr>
              <a:buFont typeface="Arial"/>
              <a:buNone/>
              <a:defRPr sz="11500" b="0" i="0" u="none" strike="noStrike" cap="none">
                <a:solidFill>
                  <a:schemeClr val="dk1"/>
                </a:solidFill>
                <a:latin typeface="Calibri"/>
                <a:ea typeface="Calibri"/>
                <a:cs typeface="Calibri"/>
                <a:sym typeface="Calibri"/>
              </a:defRPr>
            </a:lvl3pPr>
            <a:lvl4pPr marL="6583217" marR="0" lvl="3" indent="-4616"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4pPr>
            <a:lvl5pPr marL="8777623" marR="0" lvl="4" indent="-1923"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029" marR="0" lvl="5" indent="-11928"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6434" marR="0" lvl="6" indent="-9233"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0841" marR="0" lvl="7" indent="-654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5244" marR="0" lvl="8" indent="-3844"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406" marR="0" lvl="1" indent="-10005" algn="l" rtl="0">
              <a:spcBef>
                <a:spcPts val="1140"/>
              </a:spcBef>
              <a:buClr>
                <a:schemeClr val="dk1"/>
              </a:buClr>
              <a:buFont typeface="Arial"/>
              <a:buNone/>
              <a:defRPr sz="5700" b="0" i="0" u="none" strike="noStrike" cap="none">
                <a:solidFill>
                  <a:schemeClr val="dk1"/>
                </a:solidFill>
                <a:latin typeface="Calibri"/>
                <a:ea typeface="Calibri"/>
                <a:cs typeface="Calibri"/>
                <a:sym typeface="Calibri"/>
              </a:defRPr>
            </a:lvl2pPr>
            <a:lvl3pPr marL="4388811" marR="0" lvl="2" indent="-7311"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217" marR="0" lvl="3" indent="-4616"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7623" marR="0" lvl="4" indent="-192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029" marR="0" lvl="5" indent="-11928"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6434" marR="0" lvl="6" indent="-9233"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0841" marR="0" lvl="7" indent="-6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5244" marR="0" lvl="8" indent="-3844"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a:solidFill>
                  <a:srgbClr val="888888"/>
                </a:solidFill>
                <a:latin typeface="Calibri"/>
                <a:ea typeface="Calibri"/>
                <a:cs typeface="Calibri"/>
                <a:sym typeface="Calibri"/>
              </a:rPr>
              <a:t>‹#›</a:t>
            </a:fld>
            <a:endParaRPr lang="en-US" sz="57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804" marR="0" lvl="0" indent="-667904"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5909" marR="0" lvl="1" indent="-524259" algn="l" rtl="0">
              <a:spcBef>
                <a:spcPts val="2700"/>
              </a:spcBef>
              <a:buClr>
                <a:schemeClr val="dk1"/>
              </a:buClr>
              <a:buSzPct val="100000"/>
              <a:buFont typeface="Arial"/>
              <a:buChar char="–"/>
              <a:defRPr sz="13500" b="0" i="0" u="none" strike="noStrike" cap="none">
                <a:solidFill>
                  <a:schemeClr val="dk1"/>
                </a:solidFill>
                <a:latin typeface="Calibri"/>
                <a:ea typeface="Calibri"/>
                <a:cs typeface="Calibri"/>
                <a:sym typeface="Calibri"/>
              </a:defRPr>
            </a:lvl2pPr>
            <a:lvl3pPr marL="5486014" marR="0" lvl="2" indent="-374263"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421" marR="0" lvl="3" indent="-492221"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4826" marR="0" lvl="4" indent="-489525"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69232" marR="0" lvl="5" indent="-49953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3636" marR="0" lvl="6" indent="-496836"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8043" marR="0" lvl="7" indent="-49414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2448" marR="0" lvl="8" indent="-491447"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194559" y="30510484"/>
            <a:ext cx="10241279" cy="1752600"/>
          </a:xfrm>
          <a:prstGeom prst="rect">
            <a:avLst/>
          </a:prstGeom>
          <a:noFill/>
          <a:ln>
            <a:noFill/>
          </a:ln>
        </p:spPr>
        <p:txBody>
          <a:bodyPr lIns="91425" tIns="91425" rIns="91425" bIns="91425" anchor="ctr" anchorCtr="0"/>
          <a:lstStyle>
            <a:lvl1pPr marL="0" marR="0" lvl="0" indent="0" algn="l"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4996159" y="30510484"/>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700" b="0" i="0" u="none" strike="noStrike" cap="none">
                <a:solidFill>
                  <a:srgbClr val="888888"/>
                </a:solidFill>
                <a:latin typeface="Calibri"/>
                <a:ea typeface="Calibri"/>
                <a:cs typeface="Calibri"/>
                <a:sym typeface="Calibri"/>
              </a:defRPr>
            </a:lvl1pPr>
            <a:lvl2pPr marL="2194406" marR="0" lvl="1" indent="-10005" algn="l" rtl="0">
              <a:spcBef>
                <a:spcPts val="0"/>
              </a:spcBef>
              <a:buNone/>
              <a:defRPr sz="8600" b="0" i="0" u="none" strike="noStrike" cap="none">
                <a:solidFill>
                  <a:schemeClr val="dk1"/>
                </a:solidFill>
                <a:latin typeface="Calibri"/>
                <a:ea typeface="Calibri"/>
                <a:cs typeface="Calibri"/>
                <a:sym typeface="Calibri"/>
              </a:defRPr>
            </a:lvl2pPr>
            <a:lvl3pPr marL="4388811" marR="0" lvl="2" indent="-7311" algn="l" rtl="0">
              <a:spcBef>
                <a:spcPts val="0"/>
              </a:spcBef>
              <a:buNone/>
              <a:defRPr sz="8600" b="0" i="0" u="none" strike="noStrike" cap="none">
                <a:solidFill>
                  <a:schemeClr val="dk1"/>
                </a:solidFill>
                <a:latin typeface="Calibri"/>
                <a:ea typeface="Calibri"/>
                <a:cs typeface="Calibri"/>
                <a:sym typeface="Calibri"/>
              </a:defRPr>
            </a:lvl3pPr>
            <a:lvl4pPr marL="6583217" marR="0" lvl="3" indent="-4616" algn="l" rtl="0">
              <a:spcBef>
                <a:spcPts val="0"/>
              </a:spcBef>
              <a:buNone/>
              <a:defRPr sz="8600" b="0" i="0" u="none" strike="noStrike" cap="none">
                <a:solidFill>
                  <a:schemeClr val="dk1"/>
                </a:solidFill>
                <a:latin typeface="Calibri"/>
                <a:ea typeface="Calibri"/>
                <a:cs typeface="Calibri"/>
                <a:sym typeface="Calibri"/>
              </a:defRPr>
            </a:lvl4pPr>
            <a:lvl5pPr marL="8777623" marR="0" lvl="4" indent="-1923" algn="l" rtl="0">
              <a:spcBef>
                <a:spcPts val="0"/>
              </a:spcBef>
              <a:buNone/>
              <a:defRPr sz="8600" b="0" i="0" u="none" strike="noStrike" cap="none">
                <a:solidFill>
                  <a:schemeClr val="dk1"/>
                </a:solidFill>
                <a:latin typeface="Calibri"/>
                <a:ea typeface="Calibri"/>
                <a:cs typeface="Calibri"/>
                <a:sym typeface="Calibri"/>
              </a:defRPr>
            </a:lvl5pPr>
            <a:lvl6pPr marL="10972029" marR="0" lvl="5" indent="-11928" algn="l" rtl="0">
              <a:spcBef>
                <a:spcPts val="0"/>
              </a:spcBef>
              <a:buNone/>
              <a:defRPr sz="8600" b="0" i="0" u="none" strike="noStrike" cap="none">
                <a:solidFill>
                  <a:schemeClr val="dk1"/>
                </a:solidFill>
                <a:latin typeface="Calibri"/>
                <a:ea typeface="Calibri"/>
                <a:cs typeface="Calibri"/>
                <a:sym typeface="Calibri"/>
              </a:defRPr>
            </a:lvl6pPr>
            <a:lvl7pPr marL="13166434" marR="0" lvl="6" indent="-9233" algn="l" rtl="0">
              <a:spcBef>
                <a:spcPts val="0"/>
              </a:spcBef>
              <a:buNone/>
              <a:defRPr sz="8600" b="0" i="0" u="none" strike="noStrike" cap="none">
                <a:solidFill>
                  <a:schemeClr val="dk1"/>
                </a:solidFill>
                <a:latin typeface="Calibri"/>
                <a:ea typeface="Calibri"/>
                <a:cs typeface="Calibri"/>
                <a:sym typeface="Calibri"/>
              </a:defRPr>
            </a:lvl7pPr>
            <a:lvl8pPr marL="15360841" marR="0" lvl="7" indent="-6540" algn="l" rtl="0">
              <a:spcBef>
                <a:spcPts val="0"/>
              </a:spcBef>
              <a:buNone/>
              <a:defRPr sz="8600" b="0" i="0" u="none" strike="noStrike" cap="none">
                <a:solidFill>
                  <a:schemeClr val="dk1"/>
                </a:solidFill>
                <a:latin typeface="Calibri"/>
                <a:ea typeface="Calibri"/>
                <a:cs typeface="Calibri"/>
                <a:sym typeface="Calibri"/>
              </a:defRPr>
            </a:lvl8pPr>
            <a:lvl9pPr marL="17555244" marR="0" lvl="8" indent="-3844"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31455359" y="30510484"/>
            <a:ext cx="10241279" cy="1752600"/>
          </a:xfrm>
          <a:prstGeom prst="rect">
            <a:avLst/>
          </a:prstGeom>
          <a:noFill/>
          <a:ln>
            <a:noFill/>
          </a:ln>
        </p:spPr>
        <p:txBody>
          <a:bodyPr lIns="438875" tIns="219425" rIns="438875" bIns="219425" anchor="ctr" anchorCtr="0">
            <a:noAutofit/>
          </a:bodyPr>
          <a:lstStyle/>
          <a:p>
            <a:pPr marL="0" marR="0" lvl="0" indent="0" algn="r" rtl="0">
              <a:spcBef>
                <a:spcPts val="0"/>
              </a:spcBef>
              <a:buSzPct val="25000"/>
              <a:buNone/>
            </a:pPr>
            <a:fld id="{00000000-1234-1234-1234-123412341234}" type="slidenum">
              <a:rPr lang="en-US" sz="5700" b="0" i="0" u="none" strike="noStrike" cap="none">
                <a:solidFill>
                  <a:srgbClr val="888888"/>
                </a:solidFill>
                <a:latin typeface="Calibri"/>
                <a:ea typeface="Calibri"/>
                <a:cs typeface="Calibri"/>
                <a:sym typeface="Calibri"/>
              </a:rPr>
              <a:t>‹#›</a:t>
            </a:fld>
            <a:endParaRPr lang="en-US" sz="57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chart" Target="../charts/chart1.xml"/><Relationship Id="rId10" Type="http://schemas.openxmlformats.org/officeDocument/2006/relationships/chart" Target="../charts/chart2.xml"/><Relationship Id="rId11"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33423393" y="6070600"/>
            <a:ext cx="9882300" cy="25984200"/>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85" name="Shape 85"/>
          <p:cNvSpPr/>
          <p:nvPr/>
        </p:nvSpPr>
        <p:spPr>
          <a:xfrm>
            <a:off x="11185150" y="6096000"/>
            <a:ext cx="21346800" cy="25984200"/>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86" name="Shape 86"/>
          <p:cNvSpPr/>
          <p:nvPr/>
        </p:nvSpPr>
        <p:spPr>
          <a:xfrm>
            <a:off x="609600" y="6096000"/>
            <a:ext cx="9883774" cy="259841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8600">
              <a:solidFill>
                <a:schemeClr val="dk1"/>
              </a:solidFill>
              <a:latin typeface="Calibri"/>
              <a:ea typeface="Calibri"/>
              <a:cs typeface="Calibri"/>
              <a:sym typeface="Calibri"/>
            </a:endParaRPr>
          </a:p>
        </p:txBody>
      </p:sp>
      <p:sp>
        <p:nvSpPr>
          <p:cNvPr id="87" name="Shape 87"/>
          <p:cNvSpPr/>
          <p:nvPr/>
        </p:nvSpPr>
        <p:spPr>
          <a:xfrm>
            <a:off x="609600" y="381000"/>
            <a:ext cx="42695981" cy="5257799"/>
          </a:xfrm>
          <a:prstGeom prst="rect">
            <a:avLst/>
          </a:prstGeom>
          <a:solidFill>
            <a:schemeClr val="lt1"/>
          </a:solidFill>
          <a:ln w="254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SzPct val="25000"/>
              <a:buNone/>
            </a:pPr>
            <a:r>
              <a:rPr lang="en-US" sz="8600">
                <a:solidFill>
                  <a:schemeClr val="dk1"/>
                </a:solidFill>
                <a:latin typeface="Calibri"/>
                <a:ea typeface="Calibri"/>
                <a:cs typeface="Calibri"/>
                <a:sym typeface="Calibri"/>
              </a:rPr>
              <a:t>                      </a:t>
            </a:r>
          </a:p>
          <a:p>
            <a:pPr marL="0" marR="0" lvl="0" indent="0" algn="l" rtl="0">
              <a:spcBef>
                <a:spcPts val="0"/>
              </a:spcBef>
              <a:buNone/>
            </a:pPr>
            <a:endParaRPr sz="8600">
              <a:solidFill>
                <a:schemeClr val="dk1"/>
              </a:solidFill>
              <a:latin typeface="Calibri"/>
              <a:ea typeface="Calibri"/>
              <a:cs typeface="Calibri"/>
              <a:sym typeface="Calibri"/>
            </a:endParaRPr>
          </a:p>
        </p:txBody>
      </p:sp>
      <p:sp>
        <p:nvSpPr>
          <p:cNvPr id="88" name="Shape 88"/>
          <p:cNvSpPr txBox="1"/>
          <p:nvPr/>
        </p:nvSpPr>
        <p:spPr>
          <a:xfrm>
            <a:off x="6938775" y="-814897"/>
            <a:ext cx="29512500" cy="3641700"/>
          </a:xfrm>
          <a:prstGeom prst="rect">
            <a:avLst/>
          </a:prstGeom>
          <a:noFill/>
          <a:ln>
            <a:noFill/>
          </a:ln>
        </p:spPr>
        <p:txBody>
          <a:bodyPr lIns="91425" tIns="45700" rIns="91425" bIns="45700" anchor="t" anchorCtr="0">
            <a:noAutofit/>
          </a:bodyPr>
          <a:lstStyle/>
          <a:p>
            <a:pPr lvl="0" algn="ctr" rtl="0">
              <a:lnSpc>
                <a:spcPct val="115000"/>
              </a:lnSpc>
              <a:spcBef>
                <a:spcPts val="0"/>
              </a:spcBef>
              <a:buClr>
                <a:srgbClr val="000000"/>
              </a:buClr>
              <a:buFont typeface="Arial"/>
              <a:buNone/>
            </a:pPr>
            <a:endParaRPr sz="6000" dirty="0"/>
          </a:p>
          <a:p>
            <a:pPr lvl="0" algn="ctr" rtl="0">
              <a:lnSpc>
                <a:spcPct val="115000"/>
              </a:lnSpc>
              <a:spcBef>
                <a:spcPts val="0"/>
              </a:spcBef>
              <a:buClr>
                <a:schemeClr val="dk1"/>
              </a:buClr>
              <a:buSzPct val="25000"/>
              <a:buFont typeface="Arial"/>
              <a:buNone/>
            </a:pPr>
            <a:r>
              <a:rPr lang="en-US" sz="9600" b="1" dirty="0">
                <a:solidFill>
                  <a:schemeClr val="dk1"/>
                </a:solidFill>
                <a:latin typeface="Calibri"/>
                <a:ea typeface="Calibri"/>
                <a:cs typeface="Calibri"/>
                <a:sym typeface="Calibri"/>
              </a:rPr>
              <a:t> A Comparison of Biodiversity Across NYC Neighborhoods of Different Socioeconomic Status</a:t>
            </a:r>
          </a:p>
        </p:txBody>
      </p:sp>
      <p:sp>
        <p:nvSpPr>
          <p:cNvPr id="89" name="Shape 89"/>
          <p:cNvSpPr txBox="1"/>
          <p:nvPr/>
        </p:nvSpPr>
        <p:spPr>
          <a:xfrm>
            <a:off x="17221537" y="4614043"/>
            <a:ext cx="9274026" cy="1025377"/>
          </a:xfrm>
          <a:prstGeom prst="rect">
            <a:avLst/>
          </a:prstGeom>
          <a:noFill/>
          <a:ln>
            <a:noFill/>
          </a:ln>
        </p:spPr>
        <p:txBody>
          <a:bodyPr lIns="101050" tIns="50525" rIns="101050" bIns="50525" anchor="t" anchorCtr="0">
            <a:noAutofit/>
          </a:bodyPr>
          <a:lstStyle/>
          <a:p>
            <a:pPr marL="0" marR="0" lvl="0" indent="0" algn="l" rtl="0">
              <a:spcBef>
                <a:spcPts val="0"/>
              </a:spcBef>
              <a:buSzPct val="25000"/>
              <a:buNone/>
            </a:pPr>
            <a:r>
              <a:rPr lang="en-US" sz="6000" i="1" dirty="0">
                <a:solidFill>
                  <a:schemeClr val="dk1"/>
                </a:solidFill>
                <a:latin typeface="Calibri"/>
                <a:ea typeface="Calibri"/>
                <a:cs typeface="Calibri"/>
                <a:sym typeface="Calibri"/>
              </a:rPr>
              <a:t>Academy for Young Writers</a:t>
            </a:r>
          </a:p>
        </p:txBody>
      </p:sp>
      <p:sp>
        <p:nvSpPr>
          <p:cNvPr id="90" name="Shape 90"/>
          <p:cNvSpPr txBox="1"/>
          <p:nvPr/>
        </p:nvSpPr>
        <p:spPr>
          <a:xfrm>
            <a:off x="11185150" y="3405710"/>
            <a:ext cx="27497700" cy="1425600"/>
          </a:xfrm>
          <a:prstGeom prst="rect">
            <a:avLst/>
          </a:prstGeom>
          <a:noFill/>
          <a:ln>
            <a:noFill/>
          </a:ln>
        </p:spPr>
        <p:txBody>
          <a:bodyPr lIns="101050" tIns="50525" rIns="101050" bIns="50525" anchor="t" anchorCtr="0">
            <a:noAutofit/>
          </a:bodyPr>
          <a:lstStyle/>
          <a:p>
            <a:pPr marL="0" marR="0" lvl="0" indent="0" algn="l" rtl="0">
              <a:spcBef>
                <a:spcPts val="0"/>
              </a:spcBef>
              <a:buSzPct val="25000"/>
              <a:buNone/>
            </a:pPr>
            <a:r>
              <a:rPr lang="en-US" sz="7200" dirty="0">
                <a:solidFill>
                  <a:schemeClr val="dk1"/>
                </a:solidFill>
                <a:latin typeface="Calibri"/>
                <a:ea typeface="Calibri"/>
                <a:cs typeface="Calibri"/>
                <a:sym typeface="Calibri"/>
              </a:rPr>
              <a:t>Elizabeth Barrett, Leah </a:t>
            </a:r>
            <a:r>
              <a:rPr lang="en-US" sz="7200" dirty="0" smtClean="0">
                <a:solidFill>
                  <a:schemeClr val="dk1"/>
                </a:solidFill>
                <a:latin typeface="Calibri"/>
                <a:ea typeface="Calibri"/>
                <a:cs typeface="Calibri"/>
                <a:sym typeface="Calibri"/>
              </a:rPr>
              <a:t>Goodwin; </a:t>
            </a:r>
            <a:r>
              <a:rPr lang="en-US" sz="7200" dirty="0">
                <a:solidFill>
                  <a:schemeClr val="dk1"/>
                </a:solidFill>
                <a:latin typeface="Calibri"/>
                <a:ea typeface="Calibri"/>
                <a:cs typeface="Calibri"/>
                <a:sym typeface="Calibri"/>
              </a:rPr>
              <a:t>Mentor: Sabrina Miller</a:t>
            </a:r>
          </a:p>
        </p:txBody>
      </p:sp>
      <p:pic>
        <p:nvPicPr>
          <p:cNvPr id="91" name="Shape 91"/>
          <p:cNvPicPr preferRelativeResize="0"/>
          <p:nvPr/>
        </p:nvPicPr>
        <p:blipFill rotWithShape="1">
          <a:blip r:embed="rId3">
            <a:alphaModFix/>
          </a:blip>
          <a:srcRect/>
          <a:stretch/>
        </p:blipFill>
        <p:spPr>
          <a:xfrm>
            <a:off x="36347871" y="789710"/>
            <a:ext cx="6593157" cy="1307966"/>
          </a:xfrm>
          <a:prstGeom prst="rect">
            <a:avLst/>
          </a:prstGeom>
          <a:noFill/>
          <a:ln>
            <a:noFill/>
          </a:ln>
        </p:spPr>
      </p:pic>
      <p:pic>
        <p:nvPicPr>
          <p:cNvPr id="92" name="Shape 92"/>
          <p:cNvPicPr preferRelativeResize="0"/>
          <p:nvPr/>
        </p:nvPicPr>
        <p:blipFill rotWithShape="1">
          <a:blip r:embed="rId4">
            <a:alphaModFix/>
          </a:blip>
          <a:srcRect/>
          <a:stretch/>
        </p:blipFill>
        <p:spPr>
          <a:xfrm>
            <a:off x="856858" y="428068"/>
            <a:ext cx="5352977" cy="3138998"/>
          </a:xfrm>
          <a:prstGeom prst="rect">
            <a:avLst/>
          </a:prstGeom>
          <a:noFill/>
          <a:ln>
            <a:noFill/>
          </a:ln>
        </p:spPr>
      </p:pic>
      <p:sp>
        <p:nvSpPr>
          <p:cNvPr id="93" name="Shape 93"/>
          <p:cNvSpPr txBox="1"/>
          <p:nvPr/>
        </p:nvSpPr>
        <p:spPr>
          <a:xfrm>
            <a:off x="926150" y="6441525"/>
            <a:ext cx="9317700" cy="25638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6000" dirty="0" smtClean="0">
                <a:solidFill>
                  <a:schemeClr val="dk1"/>
                </a:solidFill>
                <a:latin typeface="Calibri"/>
                <a:ea typeface="Calibri"/>
                <a:cs typeface="Calibri"/>
                <a:sym typeface="Calibri"/>
              </a:rPr>
              <a:t>Abstract</a:t>
            </a:r>
          </a:p>
          <a:p>
            <a:pPr marL="0" marR="0" lvl="0" indent="0" algn="l" rtl="0">
              <a:spcBef>
                <a:spcPts val="0"/>
              </a:spcBef>
              <a:buSzPct val="25000"/>
              <a:buNone/>
            </a:pPr>
            <a:endParaRPr lang="en-US" sz="1200" dirty="0">
              <a:solidFill>
                <a:schemeClr val="dk1"/>
              </a:solidFill>
              <a:latin typeface="Calibri"/>
              <a:ea typeface="Calibri"/>
              <a:cs typeface="Calibri"/>
              <a:sym typeface="Calibri"/>
            </a:endParaRPr>
          </a:p>
          <a:p>
            <a:pPr lvl="0" rtl="0">
              <a:lnSpc>
                <a:spcPct val="115000"/>
              </a:lnSpc>
              <a:spcBef>
                <a:spcPts val="0"/>
              </a:spcBef>
              <a:spcAft>
                <a:spcPts val="1200"/>
              </a:spcAft>
              <a:buClr>
                <a:schemeClr val="dk1"/>
              </a:buClr>
              <a:buSzPct val="91666"/>
              <a:buFont typeface="Arial"/>
              <a:buNone/>
            </a:pPr>
            <a:r>
              <a:rPr lang="en-US" sz="2600" dirty="0" smtClean="0">
                <a:solidFill>
                  <a:srgbClr val="222222"/>
                </a:solidFill>
                <a:ea typeface="Times New Roman"/>
                <a:sym typeface="Times New Roman"/>
              </a:rPr>
              <a:t>Our </a:t>
            </a:r>
            <a:r>
              <a:rPr lang="en-US" sz="2600" dirty="0">
                <a:solidFill>
                  <a:srgbClr val="222222"/>
                </a:solidFill>
                <a:ea typeface="Times New Roman"/>
                <a:sym typeface="Times New Roman"/>
              </a:rPr>
              <a:t>research was conducted in order to find out how differences in human socioeconomic status affect plant biodiversity among urban communities. A quadrat was tossed in order to randomly select plant specimens. Then we extracted DNA from the plants, used PCR to amplify the </a:t>
            </a:r>
            <a:r>
              <a:rPr lang="en-US" sz="2600" dirty="0" err="1">
                <a:solidFill>
                  <a:srgbClr val="222222"/>
                </a:solidFill>
                <a:ea typeface="Times New Roman"/>
                <a:sym typeface="Times New Roman"/>
              </a:rPr>
              <a:t>rbcL</a:t>
            </a:r>
            <a:r>
              <a:rPr lang="en-US" sz="2600" dirty="0">
                <a:solidFill>
                  <a:srgbClr val="222222"/>
                </a:solidFill>
                <a:ea typeface="Times New Roman"/>
                <a:sym typeface="Times New Roman"/>
              </a:rPr>
              <a:t> gene, and sent the PCR products to </a:t>
            </a:r>
            <a:r>
              <a:rPr lang="en-US" sz="2600" dirty="0" err="1">
                <a:solidFill>
                  <a:srgbClr val="222222"/>
                </a:solidFill>
                <a:ea typeface="Times New Roman"/>
                <a:sym typeface="Times New Roman"/>
              </a:rPr>
              <a:t>Genewiz</a:t>
            </a:r>
            <a:r>
              <a:rPr lang="en-US" sz="2600" dirty="0">
                <a:solidFill>
                  <a:srgbClr val="222222"/>
                </a:solidFill>
                <a:ea typeface="Times New Roman"/>
                <a:sym typeface="Times New Roman"/>
              </a:rPr>
              <a:t> for sequencing. The </a:t>
            </a:r>
            <a:r>
              <a:rPr lang="en-US" sz="2600" dirty="0" smtClean="0">
                <a:solidFill>
                  <a:schemeClr val="dk1"/>
                </a:solidFill>
                <a:ea typeface="Times New Roman"/>
                <a:sym typeface="Times New Roman"/>
              </a:rPr>
              <a:t>DNA </a:t>
            </a:r>
            <a:r>
              <a:rPr lang="en-US" sz="2600" dirty="0">
                <a:solidFill>
                  <a:schemeClr val="dk1"/>
                </a:solidFill>
                <a:ea typeface="Times New Roman"/>
                <a:sym typeface="Times New Roman"/>
              </a:rPr>
              <a:t>sequences were uploaded to DNA Subway and BLAST was used for identification of species. During this study, we found that a neighborhood of high socioeconomic status contain a higher amount of biodiversity compared to a neighborhood of low socioeconomic status. Based on our calculations the Shannon Diversity Index for DUMBO was 1.432, while for East New York it was 1.334. This conclusion confirms that higher income environments with more green spaces have </a:t>
            </a:r>
            <a:r>
              <a:rPr lang="en-US" sz="2600" dirty="0" smtClean="0">
                <a:solidFill>
                  <a:schemeClr val="dk1"/>
                </a:solidFill>
                <a:ea typeface="Times New Roman"/>
                <a:sym typeface="Times New Roman"/>
              </a:rPr>
              <a:t>greater plant biodiversity</a:t>
            </a:r>
            <a:r>
              <a:rPr lang="en-US" sz="2400" dirty="0" smtClean="0">
                <a:solidFill>
                  <a:schemeClr val="dk1"/>
                </a:solidFill>
                <a:ea typeface="Times New Roman"/>
                <a:sym typeface="Times New Roman"/>
              </a:rPr>
              <a:t>.</a:t>
            </a:r>
          </a:p>
          <a:p>
            <a:pPr lvl="0" rtl="0">
              <a:lnSpc>
                <a:spcPct val="115000"/>
              </a:lnSpc>
              <a:spcBef>
                <a:spcPts val="0"/>
              </a:spcBef>
              <a:spcAft>
                <a:spcPts val="1200"/>
              </a:spcAft>
              <a:buClr>
                <a:schemeClr val="dk1"/>
              </a:buClr>
              <a:buSzPct val="91666"/>
              <a:buFont typeface="Arial"/>
              <a:buNone/>
            </a:pPr>
            <a:endParaRPr sz="2400" dirty="0">
              <a:solidFill>
                <a:schemeClr val="dk1"/>
              </a:solidFill>
              <a:latin typeface="Calibri"/>
              <a:ea typeface="Calibri"/>
              <a:cs typeface="Calibri"/>
              <a:sym typeface="Calibri"/>
            </a:endParaRPr>
          </a:p>
          <a:p>
            <a:pPr marL="0" marR="0" lvl="0" indent="0" algn="l" rtl="0">
              <a:spcBef>
                <a:spcPts val="0"/>
              </a:spcBef>
              <a:buSzPct val="25000"/>
              <a:buNone/>
            </a:pPr>
            <a:r>
              <a:rPr lang="en-US" sz="6000" dirty="0" smtClean="0">
                <a:solidFill>
                  <a:schemeClr val="dk1"/>
                </a:solidFill>
                <a:latin typeface="Calibri"/>
                <a:ea typeface="Calibri"/>
                <a:cs typeface="Calibri"/>
                <a:sym typeface="Calibri"/>
              </a:rPr>
              <a:t>Introduction</a:t>
            </a:r>
          </a:p>
          <a:p>
            <a:pPr marL="0" marR="0" lvl="0" indent="0" algn="l" rtl="0">
              <a:spcBef>
                <a:spcPts val="0"/>
              </a:spcBef>
              <a:buSzPct val="25000"/>
              <a:buNone/>
            </a:pPr>
            <a:endParaRPr lang="en-US" sz="1200" dirty="0">
              <a:solidFill>
                <a:schemeClr val="dk1"/>
              </a:solidFill>
              <a:latin typeface="Calibri"/>
              <a:ea typeface="Calibri"/>
              <a:cs typeface="Calibri"/>
              <a:sym typeface="Calibri"/>
            </a:endParaRPr>
          </a:p>
          <a:p>
            <a:pPr lvl="0" rtl="0">
              <a:lnSpc>
                <a:spcPct val="115000"/>
              </a:lnSpc>
              <a:spcBef>
                <a:spcPts val="0"/>
              </a:spcBef>
              <a:spcAft>
                <a:spcPts val="1200"/>
              </a:spcAft>
              <a:buClr>
                <a:schemeClr val="dk1"/>
              </a:buClr>
              <a:buSzPct val="91666"/>
              <a:buFont typeface="Arial"/>
              <a:buNone/>
            </a:pPr>
            <a:r>
              <a:rPr lang="en-US" sz="2600" dirty="0">
                <a:solidFill>
                  <a:srgbClr val="222222"/>
                </a:solidFill>
                <a:ea typeface="Times New Roman"/>
                <a:sym typeface="Times New Roman"/>
              </a:rPr>
              <a:t>Green space is distributed differently across neighborhoods of different socioeconomic status. Neighborhoods with wealthier residents tend to have more green spaces, especially parks, compared to neighborhoods with low-income residents. </a:t>
            </a:r>
            <a:r>
              <a:rPr lang="en-US" sz="2600" baseline="30000" dirty="0">
                <a:solidFill>
                  <a:srgbClr val="222222"/>
                </a:solidFill>
                <a:ea typeface="Times New Roman"/>
                <a:sym typeface="Times New Roman"/>
              </a:rPr>
              <a:t> </a:t>
            </a:r>
            <a:r>
              <a:rPr lang="en-US" sz="2600" dirty="0">
                <a:solidFill>
                  <a:schemeClr val="dk1"/>
                </a:solidFill>
                <a:ea typeface="Times New Roman"/>
                <a:sym typeface="Times New Roman"/>
              </a:rPr>
              <a:t>As stated in the </a:t>
            </a:r>
            <a:r>
              <a:rPr lang="en-US" sz="2600" dirty="0" smtClean="0">
                <a:solidFill>
                  <a:schemeClr val="dk1"/>
                </a:solidFill>
                <a:ea typeface="Times New Roman"/>
                <a:sym typeface="Times New Roman"/>
              </a:rPr>
              <a:t>research, </a:t>
            </a:r>
            <a:r>
              <a:rPr lang="en-US" sz="2600" dirty="0">
                <a:solidFill>
                  <a:schemeClr val="dk1"/>
                </a:solidFill>
                <a:ea typeface="Times New Roman"/>
                <a:sym typeface="Times New Roman"/>
              </a:rPr>
              <a:t>“In the United States, people of color and low-income earners typically occupy the urban core and/or low-income inner ring suburbs where green space is either scarce or poorly maintained. Wealthier households often reside on the suburban periphery where green space is abundant, well-serviced, and well maintained.” </a:t>
            </a:r>
            <a:r>
              <a:rPr lang="en-US" sz="2600" baseline="30000" dirty="0">
                <a:solidFill>
                  <a:srgbClr val="222222"/>
                </a:solidFill>
                <a:ea typeface="Times New Roman"/>
                <a:sym typeface="Times New Roman"/>
              </a:rPr>
              <a:t>[1] </a:t>
            </a:r>
            <a:r>
              <a:rPr lang="en-US" sz="2600" dirty="0">
                <a:solidFill>
                  <a:schemeClr val="dk1"/>
                </a:solidFill>
                <a:ea typeface="Times New Roman"/>
                <a:sym typeface="Times New Roman"/>
              </a:rPr>
              <a:t>According to our research, the reasons why green space is distributed differently varies, but may include differences in “the philosophy of park design, history of land development, evolving ideas about leisure and recreation, and histories of class and ethno-racial inequality and state oppression.” </a:t>
            </a:r>
            <a:r>
              <a:rPr lang="en-US" sz="2600" baseline="30000" dirty="0">
                <a:solidFill>
                  <a:schemeClr val="dk1"/>
                </a:solidFill>
                <a:ea typeface="Times New Roman"/>
                <a:sym typeface="Times New Roman"/>
              </a:rPr>
              <a:t>[1]</a:t>
            </a:r>
          </a:p>
          <a:p>
            <a:pPr lvl="0" rtl="0">
              <a:lnSpc>
                <a:spcPct val="115000"/>
              </a:lnSpc>
              <a:spcBef>
                <a:spcPts val="0"/>
              </a:spcBef>
              <a:buClr>
                <a:schemeClr val="dk1"/>
              </a:buClr>
              <a:buSzPct val="91666"/>
              <a:buFont typeface="Arial"/>
              <a:buNone/>
            </a:pPr>
            <a:r>
              <a:rPr lang="en-US" sz="2600" dirty="0">
                <a:solidFill>
                  <a:schemeClr val="dk1"/>
                </a:solidFill>
                <a:ea typeface="Times New Roman"/>
                <a:sym typeface="Times New Roman"/>
              </a:rPr>
              <a:t>By participating in the Urban Barcode Project, we aimed to answer the question: </a:t>
            </a:r>
            <a:r>
              <a:rPr lang="en-US" sz="2600" dirty="0">
                <a:solidFill>
                  <a:srgbClr val="222222"/>
                </a:solidFill>
                <a:ea typeface="Times New Roman"/>
                <a:sym typeface="Times New Roman"/>
              </a:rPr>
              <a:t>How do differences in human socioeconomic status affect plant biodiversity among urban communities? To answer this question, we </a:t>
            </a:r>
            <a:r>
              <a:rPr lang="en-US" sz="2600" dirty="0">
                <a:solidFill>
                  <a:schemeClr val="dk1"/>
                </a:solidFill>
                <a:ea typeface="Times New Roman"/>
                <a:sym typeface="Times New Roman"/>
              </a:rPr>
              <a:t>collected and analyzed plant samples in NYC neighborhoods of different socioeconomic statuses. We sampled plants from DUMBO, an area that has an income level of between one-hundred fifty thousand to two hundred thousand dollar income, and from East New York, an area with a lower income level of about twenty-five to fifty thousand dollars, as documented by the U.S. Census Bureau through a median income map of NYC. </a:t>
            </a:r>
            <a:r>
              <a:rPr lang="en-US" sz="2600" baseline="30000" dirty="0" smtClean="0">
                <a:solidFill>
                  <a:schemeClr val="dk1"/>
                </a:solidFill>
                <a:ea typeface="Times New Roman"/>
                <a:sym typeface="Times New Roman"/>
              </a:rPr>
              <a:t>[2]</a:t>
            </a:r>
            <a:r>
              <a:rPr lang="en-US" sz="2600" dirty="0" smtClean="0">
                <a:solidFill>
                  <a:schemeClr val="dk1"/>
                </a:solidFill>
                <a:ea typeface="Times New Roman"/>
                <a:sym typeface="Times New Roman"/>
              </a:rPr>
              <a:t>  </a:t>
            </a:r>
            <a:r>
              <a:rPr lang="en-US" sz="2600" dirty="0">
                <a:solidFill>
                  <a:schemeClr val="dk1"/>
                </a:solidFill>
                <a:ea typeface="Times New Roman"/>
                <a:sym typeface="Times New Roman"/>
              </a:rPr>
              <a:t>We predicted that having more green spaces should increase the biodiversity of plants, so we predicted that DUMBO would have great plant biodiversity compared to East New York.</a:t>
            </a:r>
          </a:p>
        </p:txBody>
      </p:sp>
      <p:sp>
        <p:nvSpPr>
          <p:cNvPr id="94" name="Shape 94"/>
          <p:cNvSpPr txBox="1"/>
          <p:nvPr/>
        </p:nvSpPr>
        <p:spPr>
          <a:xfrm>
            <a:off x="11942050" y="6441518"/>
            <a:ext cx="9916500" cy="1695686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6000" dirty="0" smtClean="0">
                <a:solidFill>
                  <a:schemeClr val="dk1"/>
                </a:solidFill>
                <a:latin typeface="Calibri"/>
                <a:ea typeface="Calibri"/>
                <a:cs typeface="Calibri"/>
                <a:sym typeface="Calibri"/>
              </a:rPr>
              <a:t>Materials &amp; Methods </a:t>
            </a:r>
          </a:p>
          <a:p>
            <a:pPr lvl="0" rtl="0">
              <a:lnSpc>
                <a:spcPct val="115000"/>
              </a:lnSpc>
              <a:spcBef>
                <a:spcPts val="0"/>
              </a:spcBef>
              <a:buClr>
                <a:schemeClr val="dk1"/>
              </a:buClr>
              <a:buFont typeface="Arial"/>
              <a:buNone/>
            </a:pPr>
            <a:endParaRPr sz="2400" dirty="0">
              <a:solidFill>
                <a:schemeClr val="dk1"/>
              </a:solidFill>
              <a:latin typeface="Times New Roman"/>
              <a:ea typeface="Times New Roman"/>
              <a:cs typeface="Times New Roman"/>
              <a:sym typeface="Times New Roman"/>
            </a:endParaRPr>
          </a:p>
          <a:p>
            <a:pPr>
              <a:lnSpc>
                <a:spcPct val="115000"/>
              </a:lnSpc>
              <a:buClr>
                <a:schemeClr val="dk1"/>
              </a:buClr>
            </a:pPr>
            <a:r>
              <a:rPr lang="en-US" sz="2400" dirty="0"/>
              <a:t>For our research project, we identified two sampling locations: DUMBO and East New York. In order to assess the biodiversity of the two sampling areas, we collected our plant specimens at random. Using Google Maps we zoomed in on half-mile radius in DUMBO and East New York to identify possible locations where plants could be found. Each block within this radius was numbered and two streets were randomly selected using a random-number generator. On each randomly selected street, we tossed a quadrat (a 2’ x 2’ sampling square made of PVC pipe) and collected plants from within its boundaries. We collected plant samples from each street for a total of 15 samples from each sampling location. One leaf from each plant was selected and placed in a </a:t>
            </a:r>
            <a:r>
              <a:rPr lang="en-US" sz="2400" dirty="0" err="1"/>
              <a:t>Ziplock</a:t>
            </a:r>
            <a:r>
              <a:rPr lang="en-US" sz="2400" dirty="0"/>
              <a:t> bag labeled with the sample number. The location of each sample and time of collection was then documented in a notebook. The samples were collected from Union Square (</a:t>
            </a:r>
            <a:r>
              <a:rPr lang="en-US" sz="2400" i="1" dirty="0"/>
              <a:t>Figure 1</a:t>
            </a:r>
            <a:r>
              <a:rPr lang="en-US" sz="2400" dirty="0"/>
              <a:t>) on 12/17/16, and the samples were collected from East New York (</a:t>
            </a:r>
            <a:r>
              <a:rPr lang="en-US" sz="2400" i="1" dirty="0"/>
              <a:t>Figure 2</a:t>
            </a:r>
            <a:r>
              <a:rPr lang="en-US" sz="2400" dirty="0"/>
              <a:t>) on 12/19/16. </a:t>
            </a:r>
            <a:endParaRPr lang="en-US" sz="2400" dirty="0" smtClean="0"/>
          </a:p>
          <a:p>
            <a:pPr>
              <a:lnSpc>
                <a:spcPct val="115000"/>
              </a:lnSpc>
              <a:buClr>
                <a:schemeClr val="dk1"/>
              </a:buClr>
            </a:pPr>
            <a:endParaRPr lang="en-US" sz="2400" dirty="0"/>
          </a:p>
          <a:p>
            <a:pPr>
              <a:lnSpc>
                <a:spcPct val="115000"/>
              </a:lnSpc>
              <a:buClr>
                <a:schemeClr val="dk1"/>
              </a:buClr>
            </a:pPr>
            <a:r>
              <a:rPr lang="en-US" sz="2400" dirty="0" smtClean="0"/>
              <a:t>We </a:t>
            </a:r>
            <a:r>
              <a:rPr lang="en-US" sz="2400" dirty="0"/>
              <a:t>extracted DNA from the leaves of each plant sample and then amplified its </a:t>
            </a:r>
            <a:r>
              <a:rPr lang="en-US" sz="2400" dirty="0" err="1"/>
              <a:t>rbcL</a:t>
            </a:r>
            <a:r>
              <a:rPr lang="en-US" sz="2400" dirty="0"/>
              <a:t> gene by PCR. We used this gene because the </a:t>
            </a:r>
            <a:r>
              <a:rPr lang="en-US" sz="2400" dirty="0" err="1"/>
              <a:t>rbcL</a:t>
            </a:r>
            <a:r>
              <a:rPr lang="en-US" sz="2400" dirty="0"/>
              <a:t> gene is highly conserved across plant species, so it could be used for identification. We used e-gels to determine if the DNA extractions and PCR were successful. If a band was present in the lane, this indicates a positive result and those samples were sent out for sequencing.</a:t>
            </a:r>
            <a:r>
              <a:rPr lang="en-US" sz="2400" dirty="0"/>
              <a:t> </a:t>
            </a:r>
            <a:endParaRPr lang="en-US" sz="2400" dirty="0" smtClean="0"/>
          </a:p>
          <a:p>
            <a:pPr>
              <a:lnSpc>
                <a:spcPct val="115000"/>
              </a:lnSpc>
              <a:buClr>
                <a:schemeClr val="dk1"/>
              </a:buClr>
            </a:pPr>
            <a:endParaRPr lang="en-US" sz="2400" dirty="0"/>
          </a:p>
          <a:p>
            <a:pPr>
              <a:lnSpc>
                <a:spcPct val="115000"/>
              </a:lnSpc>
              <a:buClr>
                <a:schemeClr val="dk1"/>
              </a:buClr>
            </a:pPr>
            <a:r>
              <a:rPr lang="en-US" sz="2400" dirty="0"/>
              <a:t>To determine species richness, we identified the number of different plant species collected by uploading the DNA sequences to DNA subway and using BLAST for identification. To determine species abundance, we counted the total number of plants of each species found in our quadrat. This gave us an estimate of the abundance of plants in the areas sampled. Since biodiversity takes into account both species richness and species abundance, we used the Shannon diversity index to calculate the biodiversity of our sampling areas in DUMBO and in East New York. The equation for the Shannon diversity index is:  H = ∑(P</a:t>
            </a:r>
            <a:r>
              <a:rPr lang="en-US" sz="2400" baseline="-25000" dirty="0"/>
              <a:t>i</a:t>
            </a:r>
            <a:r>
              <a:rPr lang="en-US" sz="2400" dirty="0"/>
              <a:t>*</a:t>
            </a:r>
            <a:r>
              <a:rPr lang="en-US" sz="2400" dirty="0" err="1"/>
              <a:t>lnP</a:t>
            </a:r>
            <a:r>
              <a:rPr lang="en-US" sz="2400" baseline="-25000" dirty="0" err="1"/>
              <a:t>i</a:t>
            </a:r>
            <a:r>
              <a:rPr lang="en-US" sz="2400" dirty="0"/>
              <a:t>) where P</a:t>
            </a:r>
            <a:r>
              <a:rPr lang="en-US" sz="2400" baseline="-25000" dirty="0"/>
              <a:t>i</a:t>
            </a:r>
            <a:r>
              <a:rPr lang="en-US" sz="2400" dirty="0"/>
              <a:t> is the relative abundance of each species. The sampling area with a higher Shannon diversity index value has more biodiversity. </a:t>
            </a:r>
          </a:p>
          <a:p>
            <a:pPr>
              <a:lnSpc>
                <a:spcPct val="115000"/>
              </a:lnSpc>
              <a:buClr>
                <a:schemeClr val="dk1"/>
              </a:buClr>
            </a:pPr>
            <a:endParaRPr lang="en-US" sz="2400" dirty="0"/>
          </a:p>
          <a:p>
            <a:pPr lvl="0" rtl="0">
              <a:lnSpc>
                <a:spcPct val="115000"/>
              </a:lnSpc>
              <a:spcBef>
                <a:spcPts val="0"/>
              </a:spcBef>
              <a:buClr>
                <a:schemeClr val="dk1"/>
              </a:buClr>
              <a:buFont typeface="Arial"/>
              <a:buNone/>
            </a:pPr>
            <a:endParaRPr sz="2400" dirty="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Font typeface="Arial"/>
              <a:buNone/>
            </a:pPr>
            <a:endParaRPr sz="2400" dirty="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Font typeface="Arial"/>
              <a:buNone/>
            </a:pPr>
            <a:endParaRPr sz="2400" dirty="0">
              <a:solidFill>
                <a:schemeClr val="dk1"/>
              </a:solidFill>
              <a:latin typeface="Times New Roman"/>
              <a:ea typeface="Times New Roman"/>
              <a:cs typeface="Times New Roman"/>
              <a:sym typeface="Times New Roman"/>
            </a:endParaRPr>
          </a:p>
          <a:p>
            <a:pPr marL="0" marR="0" lvl="0" indent="0" algn="l" rtl="0">
              <a:spcBef>
                <a:spcPts val="0"/>
              </a:spcBef>
              <a:buNone/>
            </a:pPr>
            <a:endParaRPr sz="2400" dirty="0">
              <a:solidFill>
                <a:schemeClr val="dk1"/>
              </a:solidFill>
              <a:latin typeface="Calibri"/>
              <a:ea typeface="Calibri"/>
              <a:cs typeface="Calibri"/>
              <a:sym typeface="Calibri"/>
            </a:endParaRPr>
          </a:p>
        </p:txBody>
      </p:sp>
      <p:sp>
        <p:nvSpPr>
          <p:cNvPr id="95" name="Shape 95"/>
          <p:cNvSpPr txBox="1"/>
          <p:nvPr/>
        </p:nvSpPr>
        <p:spPr>
          <a:xfrm>
            <a:off x="22773343" y="6441535"/>
            <a:ext cx="9317743" cy="2385268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6000" dirty="0" smtClean="0">
                <a:solidFill>
                  <a:schemeClr val="dk1"/>
                </a:solidFill>
                <a:latin typeface="Calibri"/>
                <a:ea typeface="Calibri"/>
                <a:cs typeface="Calibri"/>
                <a:sym typeface="Calibri"/>
              </a:rPr>
              <a:t>Results</a:t>
            </a:r>
          </a:p>
          <a:p>
            <a:pPr marL="0" marR="0" lvl="0" indent="0" algn="l" rtl="0">
              <a:spcBef>
                <a:spcPts val="0"/>
              </a:spcBef>
              <a:buSzPct val="25000"/>
              <a:buNone/>
            </a:pPr>
            <a:endParaRPr lang="en-US" sz="2400" dirty="0">
              <a:solidFill>
                <a:schemeClr val="dk1"/>
              </a:solidFill>
              <a:latin typeface="Calibri"/>
              <a:ea typeface="Calibri"/>
              <a:cs typeface="Calibri"/>
              <a:sym typeface="Calibri"/>
            </a:endParaRPr>
          </a:p>
          <a:p>
            <a:r>
              <a:rPr lang="en-US" sz="2400" dirty="0"/>
              <a:t>The employment of the Shannon Diversity Index calculation allowed us to compare the diversity between the sampling areas. According to our study, the Shannon Diversity Index for DUMBO is 1.432 while the Shannon Diversity Index for East New York is 1.334. Because the Shannon Diversity Index is higher for DUMBO, this indicates that biodiversity is higher in DUMBO compared to East New York. </a:t>
            </a:r>
          </a:p>
          <a:p>
            <a:pPr marL="0" marR="0" lvl="0" indent="0" algn="l" rtl="0">
              <a:spcBef>
                <a:spcPts val="0"/>
              </a:spcBef>
              <a:buNone/>
            </a:pPr>
            <a:endParaRPr sz="2400" dirty="0">
              <a:solidFill>
                <a:schemeClr val="dk1"/>
              </a:solidFill>
              <a:latin typeface="Calibri"/>
              <a:ea typeface="Calibri"/>
              <a:cs typeface="Calibri"/>
              <a:sym typeface="Calibri"/>
            </a:endParaRPr>
          </a:p>
        </p:txBody>
      </p:sp>
      <p:sp>
        <p:nvSpPr>
          <p:cNvPr id="96" name="Shape 96"/>
          <p:cNvSpPr txBox="1"/>
          <p:nvPr/>
        </p:nvSpPr>
        <p:spPr>
          <a:xfrm>
            <a:off x="33761465" y="6371479"/>
            <a:ext cx="9317700" cy="2733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6000" dirty="0">
                <a:solidFill>
                  <a:schemeClr val="dk1"/>
                </a:solidFill>
                <a:latin typeface="Calibri"/>
                <a:ea typeface="Calibri"/>
                <a:cs typeface="Calibri"/>
                <a:sym typeface="Calibri"/>
              </a:rPr>
              <a:t>Discussion </a:t>
            </a:r>
          </a:p>
          <a:p>
            <a:pPr marL="0" marR="0" lvl="0" indent="0" algn="l" rtl="0">
              <a:spcBef>
                <a:spcPts val="0"/>
              </a:spcBef>
              <a:buNone/>
            </a:pPr>
            <a:endParaRPr sz="2600" dirty="0">
              <a:solidFill>
                <a:schemeClr val="dk1"/>
              </a:solidFill>
              <a:ea typeface="Calibri"/>
              <a:sym typeface="Calibri"/>
            </a:endParaRPr>
          </a:p>
          <a:p>
            <a:r>
              <a:rPr lang="en-US" sz="2600" dirty="0"/>
              <a:t>Our results indicate that a wealthier neighborhood in NYC has higher biodiversity compared to a lower income neighborhood in the city.</a:t>
            </a:r>
            <a:r>
              <a:rPr lang="en-US" sz="2600" b="1" dirty="0"/>
              <a:t> </a:t>
            </a:r>
            <a:r>
              <a:rPr lang="en-US" sz="2600" dirty="0"/>
              <a:t>This difference in plant diversity is not only important to local ecosystems, we believe it is a social justice issue as well. As cities become more crowded and polluted, access to green space becomes increasingly important. In the United States, less than one third of children and less than one half of adults get enough exercise, but green spaces could help with this problem. Green spaces are “viewed as a principal key to enhancing health and well-being” </a:t>
            </a:r>
            <a:r>
              <a:rPr lang="en-US" sz="2600" baseline="30000" dirty="0" smtClean="0"/>
              <a:t>[3]</a:t>
            </a:r>
            <a:r>
              <a:rPr lang="en-US" sz="2600" dirty="0" smtClean="0"/>
              <a:t> </a:t>
            </a:r>
            <a:r>
              <a:rPr lang="en-US" sz="2600" dirty="0"/>
              <a:t>of residents by promoting physical activity and improving mental health.</a:t>
            </a:r>
          </a:p>
          <a:p>
            <a:r>
              <a:rPr lang="en-US" sz="2600" dirty="0"/>
              <a:t> </a:t>
            </a:r>
          </a:p>
          <a:p>
            <a:r>
              <a:rPr lang="en-US" sz="2600" dirty="0"/>
              <a:t>Under Mayor Bill </a:t>
            </a:r>
            <a:r>
              <a:rPr lang="en-US" sz="2600" dirty="0" err="1"/>
              <a:t>DeBlasio</a:t>
            </a:r>
            <a:r>
              <a:rPr lang="en-US" sz="2600" dirty="0"/>
              <a:t>, the NYC Parks department planted over one million trees in NYC to increase green spaces for New Yorkers across the city. </a:t>
            </a:r>
            <a:r>
              <a:rPr lang="en-US" sz="2600" baseline="30000" dirty="0"/>
              <a:t>[4]</a:t>
            </a:r>
            <a:r>
              <a:rPr lang="en-US" sz="2600" dirty="0"/>
              <a:t> While we acknowledge that this effort has increased biodiversity across neighborhoods in New York City, our results indicate that there is still lower plant biodiversity in one of the poorest NYC neighborhoods compared to one of its wealthiest. </a:t>
            </a:r>
          </a:p>
          <a:p>
            <a:r>
              <a:rPr lang="en-US" sz="2600" dirty="0"/>
              <a:t> </a:t>
            </a:r>
          </a:p>
          <a:p>
            <a:r>
              <a:rPr lang="en-US" sz="2600" dirty="0"/>
              <a:t>To improve our study, we would’ve collected a larger sample set and also went earlier in the school year around September. An issue that caused us to struggle was finding samples after it just recently snowed. We expected to have more samples extracted compared to our actual results.</a:t>
            </a:r>
          </a:p>
          <a:p>
            <a:pPr marL="0" marR="0" lvl="0" indent="0" algn="l" rtl="0">
              <a:spcBef>
                <a:spcPts val="0"/>
              </a:spcBef>
              <a:buNone/>
            </a:pPr>
            <a:endParaRPr sz="3000" dirty="0">
              <a:solidFill>
                <a:schemeClr val="dk1"/>
              </a:solidFill>
              <a:latin typeface="Calibri"/>
              <a:ea typeface="Calibri"/>
              <a:cs typeface="Calibri"/>
              <a:sym typeface="Calibri"/>
            </a:endParaRPr>
          </a:p>
          <a:p>
            <a:pPr marL="0" marR="0" lvl="0" indent="0" algn="l" rtl="0">
              <a:spcBef>
                <a:spcPts val="0"/>
              </a:spcBef>
              <a:buSzPct val="25000"/>
              <a:buNone/>
            </a:pPr>
            <a:r>
              <a:rPr lang="en-US" sz="4800" dirty="0" smtClean="0">
                <a:solidFill>
                  <a:schemeClr val="dk1"/>
                </a:solidFill>
                <a:latin typeface="Calibri"/>
                <a:ea typeface="Calibri"/>
                <a:cs typeface="Calibri"/>
                <a:sym typeface="Calibri"/>
              </a:rPr>
              <a:t>References</a:t>
            </a:r>
          </a:p>
          <a:p>
            <a:pPr marL="0" marR="0" lvl="0" indent="0" algn="l" rtl="0">
              <a:spcBef>
                <a:spcPts val="0"/>
              </a:spcBef>
              <a:buSzPct val="25000"/>
              <a:buNone/>
            </a:pPr>
            <a:endParaRPr lang="en-US" sz="2600" dirty="0">
              <a:solidFill>
                <a:schemeClr val="dk1"/>
              </a:solidFill>
              <a:ea typeface="Calibri"/>
              <a:sym typeface="Calibri"/>
            </a:endParaRPr>
          </a:p>
          <a:p>
            <a:pPr marL="228600" lvl="0" rtl="0">
              <a:lnSpc>
                <a:spcPct val="115000"/>
              </a:lnSpc>
              <a:spcBef>
                <a:spcPts val="0"/>
              </a:spcBef>
              <a:buClr>
                <a:schemeClr val="dk1"/>
              </a:buClr>
              <a:buSzPct val="36666"/>
              <a:buFont typeface="Arial"/>
              <a:buNone/>
            </a:pPr>
            <a:r>
              <a:rPr lang="en-US" sz="2600" dirty="0">
                <a:solidFill>
                  <a:schemeClr val="dk1"/>
                </a:solidFill>
                <a:ea typeface="Times New Roman"/>
                <a:sym typeface="Times New Roman"/>
              </a:rPr>
              <a:t>[1] </a:t>
            </a:r>
            <a:r>
              <a:rPr lang="en-US" sz="2600" dirty="0" err="1">
                <a:solidFill>
                  <a:schemeClr val="dk1"/>
                </a:solidFill>
                <a:ea typeface="Times New Roman"/>
                <a:sym typeface="Times New Roman"/>
              </a:rPr>
              <a:t>Wolch</a:t>
            </a:r>
            <a:r>
              <a:rPr lang="en-US" sz="2600" dirty="0">
                <a:solidFill>
                  <a:schemeClr val="dk1"/>
                </a:solidFill>
                <a:ea typeface="Times New Roman"/>
                <a:sym typeface="Times New Roman"/>
              </a:rPr>
              <a:t>, J. R., Byrne, J., and Newell, J. P. (2014). Urban green space, public health, and environmental justice: The challenge of making cities ‘just green enough.’ </a:t>
            </a:r>
            <a:r>
              <a:rPr lang="en-US" sz="2600" i="1" dirty="0">
                <a:solidFill>
                  <a:schemeClr val="dk1"/>
                </a:solidFill>
                <a:ea typeface="Times New Roman"/>
                <a:sym typeface="Times New Roman"/>
              </a:rPr>
              <a:t>Landscape and Urban Planning</a:t>
            </a:r>
            <a:r>
              <a:rPr lang="en-US" sz="2600" dirty="0">
                <a:solidFill>
                  <a:schemeClr val="dk1"/>
                </a:solidFill>
                <a:ea typeface="Times New Roman"/>
                <a:sym typeface="Times New Roman"/>
              </a:rPr>
              <a:t>. (125) 234–244. Retrieved from http://</a:t>
            </a:r>
            <a:r>
              <a:rPr lang="en-US" sz="2600" dirty="0" err="1">
                <a:solidFill>
                  <a:schemeClr val="dk1"/>
                </a:solidFill>
                <a:ea typeface="Times New Roman"/>
                <a:sym typeface="Times New Roman"/>
              </a:rPr>
              <a:t>ced.berkeley.edu</a:t>
            </a:r>
            <a:r>
              <a:rPr lang="en-US" sz="2600" dirty="0">
                <a:solidFill>
                  <a:schemeClr val="dk1"/>
                </a:solidFill>
                <a:ea typeface="Times New Roman"/>
                <a:sym typeface="Times New Roman"/>
              </a:rPr>
              <a:t>/downloads/ research/</a:t>
            </a:r>
            <a:r>
              <a:rPr lang="en-US" sz="2600" dirty="0" err="1">
                <a:solidFill>
                  <a:schemeClr val="dk1"/>
                </a:solidFill>
                <a:ea typeface="Times New Roman"/>
                <a:sym typeface="Times New Roman"/>
              </a:rPr>
              <a:t>LUP.parks.pdf</a:t>
            </a:r>
            <a:r>
              <a:rPr lang="en-US" sz="2600" b="1" dirty="0">
                <a:solidFill>
                  <a:schemeClr val="dk1"/>
                </a:solidFill>
                <a:ea typeface="Times New Roman"/>
                <a:sym typeface="Times New Roman"/>
              </a:rPr>
              <a:t>	</a:t>
            </a:r>
            <a:endParaRPr lang="en-US" sz="2600" b="1" dirty="0">
              <a:solidFill>
                <a:schemeClr val="dk1"/>
              </a:solidFill>
              <a:ea typeface="Times New Roman"/>
              <a:sym typeface="Times New Roman"/>
            </a:endParaRPr>
          </a:p>
          <a:p>
            <a:pPr marL="228600" lvl="0" rtl="0">
              <a:lnSpc>
                <a:spcPct val="115000"/>
              </a:lnSpc>
              <a:spcBef>
                <a:spcPts val="0"/>
              </a:spcBef>
              <a:buClr>
                <a:schemeClr val="dk1"/>
              </a:buClr>
              <a:buFont typeface="Arial"/>
              <a:buNone/>
            </a:pPr>
            <a:endParaRPr sz="2000" b="1" dirty="0">
              <a:solidFill>
                <a:schemeClr val="dk1"/>
              </a:solidFill>
              <a:ea typeface="Times New Roman"/>
              <a:sym typeface="Times New Roman"/>
            </a:endParaRPr>
          </a:p>
          <a:p>
            <a:pPr marL="228600" lvl="0" rtl="0">
              <a:lnSpc>
                <a:spcPct val="115000"/>
              </a:lnSpc>
              <a:spcBef>
                <a:spcPts val="0"/>
              </a:spcBef>
              <a:buClr>
                <a:schemeClr val="dk1"/>
              </a:buClr>
              <a:buSzPct val="36666"/>
              <a:buFont typeface="Arial"/>
              <a:buNone/>
            </a:pPr>
            <a:r>
              <a:rPr lang="en-US" sz="2600" dirty="0">
                <a:solidFill>
                  <a:schemeClr val="dk1"/>
                </a:solidFill>
                <a:ea typeface="Times New Roman"/>
                <a:sym typeface="Times New Roman"/>
              </a:rPr>
              <a:t>2</a:t>
            </a:r>
            <a:r>
              <a:rPr lang="en-US" sz="2600" dirty="0" smtClean="0">
                <a:solidFill>
                  <a:schemeClr val="dk1"/>
                </a:solidFill>
                <a:ea typeface="Times New Roman"/>
                <a:sym typeface="Times New Roman"/>
              </a:rPr>
              <a:t>3</a:t>
            </a:r>
            <a:r>
              <a:rPr lang="en-US" sz="2600" dirty="0">
                <a:solidFill>
                  <a:schemeClr val="dk1"/>
                </a:solidFill>
                <a:ea typeface="Times New Roman"/>
                <a:sym typeface="Times New Roman"/>
              </a:rPr>
              <a:t>]  (2012). Median Income Across the US. </a:t>
            </a:r>
            <a:r>
              <a:rPr lang="en-US" sz="2600" i="1" dirty="0">
                <a:solidFill>
                  <a:schemeClr val="dk1"/>
                </a:solidFill>
                <a:ea typeface="Times New Roman"/>
                <a:sym typeface="Times New Roman"/>
              </a:rPr>
              <a:t>WNYC</a:t>
            </a:r>
            <a:r>
              <a:rPr lang="en-US" sz="2600" dirty="0">
                <a:solidFill>
                  <a:schemeClr val="dk1"/>
                </a:solidFill>
                <a:ea typeface="Times New Roman"/>
                <a:sym typeface="Times New Roman"/>
              </a:rPr>
              <a:t>. Retrieved from https://</a:t>
            </a:r>
            <a:r>
              <a:rPr lang="en-US" sz="2600" dirty="0" err="1">
                <a:solidFill>
                  <a:schemeClr val="dk1"/>
                </a:solidFill>
                <a:ea typeface="Times New Roman"/>
                <a:sym typeface="Times New Roman"/>
              </a:rPr>
              <a:t>project.wnyc.org</a:t>
            </a:r>
            <a:r>
              <a:rPr lang="en-US" sz="2600" dirty="0">
                <a:solidFill>
                  <a:schemeClr val="dk1"/>
                </a:solidFill>
                <a:ea typeface="Times New Roman"/>
                <a:sym typeface="Times New Roman"/>
              </a:rPr>
              <a:t>/ median-income-nation/#4/38.63/-</a:t>
            </a:r>
            <a:r>
              <a:rPr lang="en-US" sz="2600" dirty="0" smtClean="0">
                <a:solidFill>
                  <a:schemeClr val="dk1"/>
                </a:solidFill>
                <a:ea typeface="Times New Roman"/>
                <a:sym typeface="Times New Roman"/>
              </a:rPr>
              <a:t>95.89</a:t>
            </a:r>
          </a:p>
          <a:p>
            <a:pPr marL="228600" lvl="0" rtl="0">
              <a:lnSpc>
                <a:spcPct val="115000"/>
              </a:lnSpc>
              <a:spcBef>
                <a:spcPts val="0"/>
              </a:spcBef>
              <a:buClr>
                <a:schemeClr val="dk1"/>
              </a:buClr>
              <a:buSzPct val="36666"/>
              <a:buFont typeface="Arial"/>
              <a:buNone/>
            </a:pPr>
            <a:endParaRPr lang="en-US" sz="2000" dirty="0">
              <a:solidFill>
                <a:schemeClr val="dk1"/>
              </a:solidFill>
              <a:ea typeface="Times New Roman"/>
              <a:sym typeface="Times New Roman"/>
            </a:endParaRPr>
          </a:p>
          <a:p>
            <a:pPr marL="228600">
              <a:lnSpc>
                <a:spcPct val="115000"/>
              </a:lnSpc>
              <a:buClr>
                <a:schemeClr val="dk1"/>
              </a:buClr>
              <a:buSzPct val="36666"/>
            </a:pPr>
            <a:r>
              <a:rPr lang="en-US" sz="2600" dirty="0" smtClean="0">
                <a:solidFill>
                  <a:schemeClr val="dk1"/>
                </a:solidFill>
                <a:ea typeface="Times New Roman"/>
                <a:sym typeface="Times New Roman"/>
              </a:rPr>
              <a:t>[3]  </a:t>
            </a:r>
            <a:r>
              <a:rPr lang="en-US" sz="2600" dirty="0">
                <a:solidFill>
                  <a:srgbClr val="333333"/>
                </a:solidFill>
                <a:ea typeface="Times New Roman"/>
                <a:sym typeface="Times New Roman"/>
              </a:rPr>
              <a:t>Wen, M., Zhang, X., Harris, C. D., Holt, J. B. &amp; Croft, J.B. (2013) Spatial Disparities in the Distribution of Parks and Green Spaces in the USA. </a:t>
            </a:r>
            <a:r>
              <a:rPr lang="en-US" sz="2600" i="1" dirty="0">
                <a:solidFill>
                  <a:srgbClr val="333333"/>
                </a:solidFill>
                <a:ea typeface="Times New Roman"/>
                <a:sym typeface="Times New Roman"/>
              </a:rPr>
              <a:t>Annals of Behavioral Medicine : A Publication of the Society of Behavioral Medicine</a:t>
            </a:r>
            <a:r>
              <a:rPr lang="en-US" sz="2600" dirty="0">
                <a:solidFill>
                  <a:srgbClr val="333333"/>
                </a:solidFill>
                <a:ea typeface="Times New Roman"/>
                <a:sym typeface="Times New Roman"/>
              </a:rPr>
              <a:t>. U.S. National Library of Medicine. Web.</a:t>
            </a:r>
          </a:p>
          <a:p>
            <a:pPr marL="228600" lvl="0" rtl="0">
              <a:lnSpc>
                <a:spcPct val="115000"/>
              </a:lnSpc>
              <a:spcBef>
                <a:spcPts val="0"/>
              </a:spcBef>
              <a:buClr>
                <a:schemeClr val="dk1"/>
              </a:buClr>
              <a:buFont typeface="Arial"/>
              <a:buNone/>
            </a:pPr>
            <a:endParaRPr sz="2000" dirty="0">
              <a:solidFill>
                <a:schemeClr val="dk1"/>
              </a:solidFill>
              <a:ea typeface="Times New Roman"/>
              <a:sym typeface="Times New Roman"/>
            </a:endParaRPr>
          </a:p>
          <a:p>
            <a:pPr marL="228600" lvl="0" rtl="0">
              <a:lnSpc>
                <a:spcPct val="115000"/>
              </a:lnSpc>
              <a:spcBef>
                <a:spcPts val="0"/>
              </a:spcBef>
              <a:buClr>
                <a:schemeClr val="dk1"/>
              </a:buClr>
              <a:buSzPct val="36666"/>
              <a:buFont typeface="Arial"/>
              <a:buNone/>
            </a:pPr>
            <a:r>
              <a:rPr lang="en-US" sz="2600" dirty="0">
                <a:solidFill>
                  <a:schemeClr val="dk1"/>
                </a:solidFill>
                <a:ea typeface="Times New Roman"/>
                <a:sym typeface="Times New Roman"/>
              </a:rPr>
              <a:t>[4]  (2015). About Million Trees NYC. </a:t>
            </a:r>
            <a:r>
              <a:rPr lang="en-US" sz="2600" i="1" dirty="0">
                <a:solidFill>
                  <a:schemeClr val="dk1"/>
                </a:solidFill>
                <a:ea typeface="Times New Roman"/>
                <a:sym typeface="Times New Roman"/>
              </a:rPr>
              <a:t>Million Trees NYC</a:t>
            </a:r>
            <a:r>
              <a:rPr lang="en-US" sz="2600" dirty="0">
                <a:solidFill>
                  <a:schemeClr val="dk1"/>
                </a:solidFill>
                <a:ea typeface="Times New Roman"/>
                <a:sym typeface="Times New Roman"/>
              </a:rPr>
              <a:t>. Retrieved from https://</a:t>
            </a:r>
            <a:r>
              <a:rPr lang="en-US" sz="2600" dirty="0" err="1">
                <a:solidFill>
                  <a:schemeClr val="dk1"/>
                </a:solidFill>
                <a:ea typeface="Times New Roman"/>
                <a:sym typeface="Times New Roman"/>
              </a:rPr>
              <a:t>www.nycgovparks.org</a:t>
            </a:r>
            <a:r>
              <a:rPr lang="en-US" sz="2600" dirty="0">
                <a:solidFill>
                  <a:schemeClr val="dk1"/>
                </a:solidFill>
                <a:ea typeface="Times New Roman"/>
                <a:sym typeface="Times New Roman"/>
              </a:rPr>
              <a:t>/ parks/</a:t>
            </a:r>
            <a:r>
              <a:rPr lang="en-US" sz="2600" dirty="0" err="1">
                <a:solidFill>
                  <a:schemeClr val="dk1"/>
                </a:solidFill>
                <a:ea typeface="Times New Roman"/>
                <a:sym typeface="Times New Roman"/>
              </a:rPr>
              <a:t>joyce</a:t>
            </a:r>
            <a:r>
              <a:rPr lang="en-US" sz="2600" dirty="0">
                <a:solidFill>
                  <a:schemeClr val="dk1"/>
                </a:solidFill>
                <a:ea typeface="Times New Roman"/>
                <a:sym typeface="Times New Roman"/>
              </a:rPr>
              <a:t>-</a:t>
            </a:r>
            <a:r>
              <a:rPr lang="en-US" sz="2600" dirty="0" err="1">
                <a:solidFill>
                  <a:schemeClr val="dk1"/>
                </a:solidFill>
                <a:ea typeface="Times New Roman"/>
                <a:sym typeface="Times New Roman"/>
              </a:rPr>
              <a:t>kilmer</a:t>
            </a:r>
            <a:r>
              <a:rPr lang="en-US" sz="2600" dirty="0">
                <a:solidFill>
                  <a:schemeClr val="dk1"/>
                </a:solidFill>
                <a:ea typeface="Times New Roman"/>
                <a:sym typeface="Times New Roman"/>
              </a:rPr>
              <a:t>-park/</a:t>
            </a:r>
            <a:r>
              <a:rPr lang="en-US" sz="2600" dirty="0" err="1">
                <a:solidFill>
                  <a:schemeClr val="dk1"/>
                </a:solidFill>
                <a:ea typeface="Times New Roman"/>
                <a:sym typeface="Times New Roman"/>
              </a:rPr>
              <a:t>dailyplant</a:t>
            </a:r>
            <a:r>
              <a:rPr lang="en-US" sz="2600" dirty="0">
                <a:solidFill>
                  <a:schemeClr val="dk1"/>
                </a:solidFill>
                <a:ea typeface="Times New Roman"/>
                <a:sym typeface="Times New Roman"/>
              </a:rPr>
              <a:t>/23507</a:t>
            </a:r>
          </a:p>
          <a:p>
            <a:pPr marL="0" marR="0" lvl="0" indent="0" algn="l" rtl="0">
              <a:spcBef>
                <a:spcPts val="0"/>
              </a:spcBef>
              <a:buNone/>
            </a:pPr>
            <a:endParaRPr sz="3000" dirty="0">
              <a:solidFill>
                <a:schemeClr val="dk1"/>
              </a:solidFill>
              <a:latin typeface="Calibri"/>
              <a:ea typeface="Calibri"/>
              <a:cs typeface="Calibri"/>
              <a:sym typeface="Calibri"/>
            </a:endParaRPr>
          </a:p>
          <a:p>
            <a:pPr marL="0" marR="0" lvl="0" indent="0" algn="l" rtl="0">
              <a:spcBef>
                <a:spcPts val="0"/>
              </a:spcBef>
              <a:buSzPct val="25000"/>
              <a:buNone/>
            </a:pPr>
            <a:r>
              <a:rPr lang="en-US" sz="4800" dirty="0">
                <a:solidFill>
                  <a:schemeClr val="dk1"/>
                </a:solidFill>
                <a:latin typeface="Calibri"/>
                <a:ea typeface="Calibri"/>
                <a:cs typeface="Calibri"/>
                <a:sym typeface="Calibri"/>
              </a:rPr>
              <a:t>Acknowledgements</a:t>
            </a:r>
          </a:p>
          <a:p>
            <a:pPr marL="0" marR="0" lvl="0" indent="0" algn="l" rtl="0">
              <a:spcBef>
                <a:spcPts val="0"/>
              </a:spcBef>
              <a:buNone/>
            </a:pPr>
            <a:endParaRPr sz="2000" dirty="0">
              <a:solidFill>
                <a:schemeClr val="dk1"/>
              </a:solidFill>
              <a:latin typeface="Calibri"/>
              <a:ea typeface="Calibri"/>
              <a:cs typeface="Calibri"/>
              <a:sym typeface="Calibri"/>
            </a:endParaRPr>
          </a:p>
          <a:p>
            <a:r>
              <a:rPr lang="en-US" sz="2600" dirty="0"/>
              <a:t>Thanks to the Harlem DNA Lab for lab resources and support, especially to Christine </a:t>
            </a:r>
            <a:r>
              <a:rPr lang="en-US" sz="2600" dirty="0" err="1"/>
              <a:t>Marizzi</a:t>
            </a:r>
            <a:r>
              <a:rPr lang="en-US" sz="2600" dirty="0"/>
              <a:t>, Melissa Lee, and Alison </a:t>
            </a:r>
            <a:r>
              <a:rPr lang="en-US" sz="2600" dirty="0" err="1"/>
              <a:t>Cucco</a:t>
            </a:r>
            <a:r>
              <a:rPr lang="en-US" sz="2600" dirty="0"/>
              <a:t> for facilitating Saturday open labs and answering countless questions via e-mail. Thanks also to our principal and custodial staff for allowing us to work at school on weekends and during breaks. </a:t>
            </a:r>
          </a:p>
          <a:p>
            <a:pPr marL="0" marR="0" lvl="0" indent="0" algn="l" rtl="0">
              <a:spcBef>
                <a:spcPts val="0"/>
              </a:spcBef>
              <a:buNone/>
            </a:pPr>
            <a:endParaRPr sz="3000" dirty="0">
              <a:solidFill>
                <a:schemeClr val="dk1"/>
              </a:solidFill>
              <a:latin typeface="Calibri"/>
              <a:ea typeface="Calibri"/>
              <a:cs typeface="Calibri"/>
              <a:sym typeface="Calibri"/>
            </a:endParaRPr>
          </a:p>
        </p:txBody>
      </p:sp>
      <p:sp>
        <p:nvSpPr>
          <p:cNvPr id="97" name="Shape 97"/>
          <p:cNvSpPr txBox="1"/>
          <p:nvPr/>
        </p:nvSpPr>
        <p:spPr>
          <a:xfrm>
            <a:off x="37180240" y="2757238"/>
            <a:ext cx="5184093" cy="2123657"/>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4400">
                <a:solidFill>
                  <a:schemeClr val="dk1"/>
                </a:solidFill>
                <a:latin typeface="Calibri"/>
                <a:ea typeface="Calibri"/>
                <a:cs typeface="Calibri"/>
                <a:sym typeface="Calibri"/>
              </a:rPr>
              <a:t>Funded by the</a:t>
            </a:r>
          </a:p>
          <a:p>
            <a:pPr marL="0" marR="0" lvl="0" indent="0" algn="r" rtl="0">
              <a:spcBef>
                <a:spcPts val="0"/>
              </a:spcBef>
              <a:buSzPct val="25000"/>
              <a:buNone/>
            </a:pPr>
            <a:r>
              <a:rPr lang="en-US" sz="4400">
                <a:solidFill>
                  <a:schemeClr val="dk1"/>
                </a:solidFill>
                <a:latin typeface="Calibri"/>
                <a:ea typeface="Calibri"/>
                <a:cs typeface="Calibri"/>
                <a:sym typeface="Calibri"/>
              </a:rPr>
              <a:t>Thompson Family Foundation </a:t>
            </a:r>
          </a:p>
        </p:txBody>
      </p:sp>
      <p:pic>
        <p:nvPicPr>
          <p:cNvPr id="98" name="Shape 98" descr="DUMBO_Table.png"/>
          <p:cNvPicPr preferRelativeResize="0"/>
          <p:nvPr/>
        </p:nvPicPr>
        <p:blipFill>
          <a:blip r:embed="rId5">
            <a:alphaModFix/>
          </a:blip>
          <a:stretch>
            <a:fillRect/>
          </a:stretch>
        </p:blipFill>
        <p:spPr>
          <a:xfrm>
            <a:off x="11942050" y="23398378"/>
            <a:ext cx="9916500" cy="5349300"/>
          </a:xfrm>
          <a:prstGeom prst="rect">
            <a:avLst/>
          </a:prstGeom>
          <a:noFill/>
          <a:ln>
            <a:noFill/>
          </a:ln>
        </p:spPr>
      </p:pic>
      <p:pic>
        <p:nvPicPr>
          <p:cNvPr id="99" name="Shape 99" descr="EastNY_Table.png"/>
          <p:cNvPicPr preferRelativeResize="0"/>
          <p:nvPr/>
        </p:nvPicPr>
        <p:blipFill>
          <a:blip r:embed="rId6">
            <a:alphaModFix/>
          </a:blip>
          <a:stretch>
            <a:fillRect/>
          </a:stretch>
        </p:blipFill>
        <p:spPr>
          <a:xfrm>
            <a:off x="11942050" y="28762107"/>
            <a:ext cx="9916499" cy="3318017"/>
          </a:xfrm>
          <a:prstGeom prst="rect">
            <a:avLst/>
          </a:prstGeom>
          <a:noFill/>
          <a:ln>
            <a:noFill/>
          </a:ln>
        </p:spPr>
      </p:pic>
      <p:pic>
        <p:nvPicPr>
          <p:cNvPr id="100" name="Shape 100"/>
          <p:cNvPicPr preferRelativeResize="0"/>
          <p:nvPr/>
        </p:nvPicPr>
        <p:blipFill>
          <a:blip r:embed="rId7">
            <a:alphaModFix/>
          </a:blip>
          <a:stretch>
            <a:fillRect/>
          </a:stretch>
        </p:blipFill>
        <p:spPr>
          <a:xfrm>
            <a:off x="23302680" y="10598303"/>
            <a:ext cx="6984362" cy="4679914"/>
          </a:xfrm>
          <a:prstGeom prst="rect">
            <a:avLst/>
          </a:prstGeom>
          <a:noFill/>
          <a:ln>
            <a:noFill/>
          </a:ln>
        </p:spPr>
      </p:pic>
      <p:pic>
        <p:nvPicPr>
          <p:cNvPr id="101" name="Shape 101"/>
          <p:cNvPicPr preferRelativeResize="0"/>
          <p:nvPr/>
        </p:nvPicPr>
        <p:blipFill>
          <a:blip r:embed="rId8">
            <a:alphaModFix/>
          </a:blip>
          <a:stretch>
            <a:fillRect/>
          </a:stretch>
        </p:blipFill>
        <p:spPr>
          <a:xfrm>
            <a:off x="23302680" y="21706848"/>
            <a:ext cx="7253520" cy="4667568"/>
          </a:xfrm>
          <a:prstGeom prst="rect">
            <a:avLst/>
          </a:prstGeom>
          <a:noFill/>
          <a:ln>
            <a:noFill/>
          </a:ln>
        </p:spPr>
      </p:pic>
      <p:sp>
        <p:nvSpPr>
          <p:cNvPr id="22" name="Text Box 5"/>
          <p:cNvSpPr txBox="1"/>
          <p:nvPr/>
        </p:nvSpPr>
        <p:spPr>
          <a:xfrm>
            <a:off x="23302680" y="15322311"/>
            <a:ext cx="8369793" cy="841049"/>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400" i="1" dirty="0">
                <a:effectLst/>
                <a:latin typeface="Times New Roman"/>
                <a:ea typeface="ＭＳ 明朝"/>
                <a:cs typeface="Times New Roman"/>
              </a:rPr>
              <a:t>Figure 1: Sampling areas in DUMBO.</a:t>
            </a:r>
            <a:endParaRPr lang="en-US" sz="2400" dirty="0">
              <a:effectLst/>
              <a:ea typeface="ＭＳ 明朝"/>
              <a:cs typeface="Times New Roman"/>
            </a:endParaRPr>
          </a:p>
        </p:txBody>
      </p:sp>
      <p:sp>
        <p:nvSpPr>
          <p:cNvPr id="23" name="Text Box 6"/>
          <p:cNvSpPr txBox="1"/>
          <p:nvPr/>
        </p:nvSpPr>
        <p:spPr>
          <a:xfrm>
            <a:off x="23418131" y="26306381"/>
            <a:ext cx="8838395" cy="683769"/>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400" i="1" dirty="0">
                <a:effectLst/>
                <a:latin typeface="Times New Roman"/>
                <a:ea typeface="ＭＳ 明朝"/>
                <a:cs typeface="Times New Roman"/>
              </a:rPr>
              <a:t>Figure 2: Sampling areas in East New York.</a:t>
            </a:r>
            <a:endParaRPr lang="en-US" sz="2400" dirty="0">
              <a:effectLst/>
              <a:ea typeface="ＭＳ 明朝"/>
              <a:cs typeface="Times New Roman"/>
            </a:endParaRPr>
          </a:p>
        </p:txBody>
      </p:sp>
      <p:graphicFrame>
        <p:nvGraphicFramePr>
          <p:cNvPr id="24" name="Chart 23"/>
          <p:cNvGraphicFramePr/>
          <p:nvPr>
            <p:extLst>
              <p:ext uri="{D42A27DB-BD31-4B8C-83A1-F6EECF244321}">
                <p14:modId xmlns:p14="http://schemas.microsoft.com/office/powerpoint/2010/main" val="994400740"/>
              </p:ext>
            </p:extLst>
          </p:nvPr>
        </p:nvGraphicFramePr>
        <p:xfrm>
          <a:off x="23418131" y="27079864"/>
          <a:ext cx="7138069" cy="454544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5" name="Chart 24"/>
          <p:cNvGraphicFramePr/>
          <p:nvPr>
            <p:extLst>
              <p:ext uri="{D42A27DB-BD31-4B8C-83A1-F6EECF244321}">
                <p14:modId xmlns:p14="http://schemas.microsoft.com/office/powerpoint/2010/main" val="2091562813"/>
              </p:ext>
            </p:extLst>
          </p:nvPr>
        </p:nvGraphicFramePr>
        <p:xfrm>
          <a:off x="23336250" y="16108286"/>
          <a:ext cx="6923909" cy="4559501"/>
        </p:xfrm>
        <a:graphic>
          <a:graphicData uri="http://schemas.openxmlformats.org/drawingml/2006/chart">
            <c:chart xmlns:c="http://schemas.openxmlformats.org/drawingml/2006/chart" xmlns:r="http://schemas.openxmlformats.org/officeDocument/2006/relationships" r:id="rId10"/>
          </a:graphicData>
        </a:graphic>
      </p:graphicFrame>
      <p:pic>
        <p:nvPicPr>
          <p:cNvPr id="2" name="Picture 1" descr="Screenshot 2017-05-22 15.53.10.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8071587" y="16459200"/>
            <a:ext cx="2027413" cy="390097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1113</Words>
  <Application>Microsoft Macintosh PowerPoint</Application>
  <PresentationFormat>Custom</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User</cp:lastModifiedBy>
  <cp:revision>8</cp:revision>
  <dcterms:modified xsi:type="dcterms:W3CDTF">2017-05-22T20:10:17Z</dcterms:modified>
</cp:coreProperties>
</file>