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250" autoAdjust="0"/>
  </p:normalViewPr>
  <p:slideViewPr>
    <p:cSldViewPr snapToGrid="0" snapToObjects="1">
      <p:cViewPr>
        <p:scale>
          <a:sx n="20" d="100"/>
          <a:sy n="20" d="100"/>
        </p:scale>
        <p:origin x="-522" y="-204"/>
      </p:cViewPr>
      <p:guideLst>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6/6/2017</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46" y="417249"/>
            <a:ext cx="21075794" cy="2535095"/>
          </a:xfrm>
          <a:prstGeom prst="rect">
            <a:avLst/>
          </a:prstGeom>
          <a:noFill/>
        </p:spPr>
        <p:txBody>
          <a:bodyPr wrap="square" lIns="72176" tIns="36089" rIns="72176" bIns="36089" rtlCol="0">
            <a:spAutoFit/>
          </a:bodyPr>
          <a:lstStyle/>
          <a:p>
            <a:pPr algn="ctr"/>
            <a:r>
              <a:rPr lang="en-US" sz="8000" b="1" dirty="0">
                <a:latin typeface="Bell MT" panose="02020503060305020303" pitchFamily="18" charset="0"/>
              </a:rPr>
              <a:t>The </a:t>
            </a:r>
            <a:r>
              <a:rPr lang="en-US" sz="8000" b="1" dirty="0" smtClean="0">
                <a:latin typeface="Bell MT" panose="02020503060305020303" pitchFamily="18" charset="0"/>
              </a:rPr>
              <a:t>Effect </a:t>
            </a:r>
            <a:r>
              <a:rPr lang="en-US" sz="8000" b="1" dirty="0">
                <a:latin typeface="Bell MT" panose="02020503060305020303" pitchFamily="18" charset="0"/>
              </a:rPr>
              <a:t>of </a:t>
            </a:r>
            <a:r>
              <a:rPr lang="en-US" sz="8000" b="1" dirty="0" smtClean="0">
                <a:latin typeface="Bell MT" panose="02020503060305020303" pitchFamily="18" charset="0"/>
              </a:rPr>
              <a:t>Vegetated Buffer Zones </a:t>
            </a:r>
            <a:r>
              <a:rPr lang="en-US" sz="8000" b="1" dirty="0">
                <a:latin typeface="Bell MT" panose="02020503060305020303" pitchFamily="18" charset="0"/>
              </a:rPr>
              <a:t>on </a:t>
            </a:r>
            <a:r>
              <a:rPr lang="en-US" sz="8000" b="1" dirty="0" smtClean="0">
                <a:latin typeface="Bell MT" panose="02020503060305020303" pitchFamily="18" charset="0"/>
              </a:rPr>
              <a:t>Aquatic Biodiversity</a:t>
            </a:r>
            <a:endParaRPr lang="en-US" sz="8000" b="1" dirty="0">
              <a:latin typeface="Bell MT" panose="02020503060305020303" pitchFamily="18" charset="0"/>
            </a:endParaRPr>
          </a:p>
        </p:txBody>
      </p:sp>
      <p:sp>
        <p:nvSpPr>
          <p:cNvPr id="5" name="TextBox 4"/>
          <p:cNvSpPr txBox="1"/>
          <p:nvPr/>
        </p:nvSpPr>
        <p:spPr>
          <a:xfrm>
            <a:off x="6406023" y="2973848"/>
            <a:ext cx="18415840" cy="1380933"/>
          </a:xfrm>
          <a:prstGeom prst="rect">
            <a:avLst/>
          </a:prstGeom>
          <a:noFill/>
        </p:spPr>
        <p:txBody>
          <a:bodyPr wrap="square" lIns="72176" tIns="36089" rIns="72176" bIns="36089" rtlCol="0">
            <a:spAutoFit/>
          </a:bodyPr>
          <a:lstStyle/>
          <a:p>
            <a:pPr lvl="0" algn="ctr"/>
            <a:r>
              <a:rPr lang="en-US" sz="4500" dirty="0" smtClean="0">
                <a:solidFill>
                  <a:prstClr val="black"/>
                </a:solidFill>
                <a:latin typeface="Bell MT" panose="02020503060305020303" pitchFamily="18" charset="0"/>
              </a:rPr>
              <a:t>Kaya </a:t>
            </a:r>
            <a:r>
              <a:rPr lang="en-US" sz="4500" dirty="0" err="1" smtClean="0">
                <a:solidFill>
                  <a:prstClr val="black"/>
                </a:solidFill>
                <a:latin typeface="Bell MT" panose="02020503060305020303" pitchFamily="18" charset="0"/>
              </a:rPr>
              <a:t>Manolt</a:t>
            </a:r>
            <a:r>
              <a:rPr lang="en-US" sz="4500" dirty="0" smtClean="0">
                <a:solidFill>
                  <a:prstClr val="black"/>
                </a:solidFill>
                <a:latin typeface="Bell MT" panose="02020503060305020303" pitchFamily="18" charset="0"/>
              </a:rPr>
              <a:t>, Caitlin Tucker, and Madison </a:t>
            </a:r>
            <a:r>
              <a:rPr lang="en-US" sz="4500" dirty="0" err="1" smtClean="0">
                <a:solidFill>
                  <a:prstClr val="black"/>
                </a:solidFill>
                <a:latin typeface="Bell MT" panose="02020503060305020303" pitchFamily="18" charset="0"/>
              </a:rPr>
              <a:t>Tutone</a:t>
            </a:r>
            <a:endParaRPr lang="en-US" sz="4500" dirty="0">
              <a:solidFill>
                <a:prstClr val="black"/>
              </a:solidFill>
              <a:latin typeface="Bell MT" panose="02020503060305020303" pitchFamily="18" charset="0"/>
            </a:endParaRPr>
          </a:p>
          <a:p>
            <a:pPr lvl="0" algn="ctr"/>
            <a:r>
              <a:rPr lang="en-US" sz="4000" i="1" dirty="0" smtClean="0">
                <a:solidFill>
                  <a:prstClr val="black"/>
                </a:solidFill>
                <a:latin typeface="Bell MT" panose="02020503060305020303" pitchFamily="18" charset="0"/>
              </a:rPr>
              <a:t>Mentor: Monica Marlowe    ~   Sachem North High School</a:t>
            </a:r>
            <a:endParaRPr lang="en-US" sz="4000" i="1" dirty="0">
              <a:solidFill>
                <a:prstClr val="black"/>
              </a:solidFill>
              <a:latin typeface="Bell MT" panose="02020503060305020303" pitchFamily="18" charset="0"/>
            </a:endParaRPr>
          </a:p>
        </p:txBody>
      </p:sp>
      <p:pic>
        <p:nvPicPr>
          <p:cNvPr id="35" name="Shape 243"/>
          <p:cNvPicPr preferRelativeResize="0"/>
          <p:nvPr/>
        </p:nvPicPr>
        <p:blipFill rotWithShape="1">
          <a:blip r:embed="rId2">
            <a:alphaModFix/>
          </a:blip>
          <a:srcRect/>
          <a:stretch/>
        </p:blipFill>
        <p:spPr>
          <a:xfrm>
            <a:off x="27213433" y="1161680"/>
            <a:ext cx="3945194" cy="695695"/>
          </a:xfrm>
          <a:prstGeom prst="rect">
            <a:avLst/>
          </a:prstGeom>
          <a:noFill/>
          <a:ln>
            <a:noFill/>
          </a:ln>
        </p:spPr>
      </p:pic>
      <p:sp>
        <p:nvSpPr>
          <p:cNvPr id="37" name="TextBox 36"/>
          <p:cNvSpPr txBox="1"/>
          <p:nvPr/>
        </p:nvSpPr>
        <p:spPr>
          <a:xfrm>
            <a:off x="505328" y="4799811"/>
            <a:ext cx="7390262" cy="16821813"/>
          </a:xfrm>
          <a:prstGeom prst="rect">
            <a:avLst/>
          </a:prstGeom>
          <a:noFill/>
        </p:spPr>
        <p:txBody>
          <a:bodyPr wrap="square" lIns="65306" tIns="32653" rIns="65306" bIns="32653" rtlCol="0">
            <a:spAutoFit/>
          </a:bodyPr>
          <a:lstStyle/>
          <a:p>
            <a:pPr algn="just">
              <a:spcAft>
                <a:spcPts val="857"/>
              </a:spcAft>
            </a:pPr>
            <a:r>
              <a:rPr lang="en-US" sz="3600" b="1" i="1" dirty="0">
                <a:latin typeface="Bell MT" panose="02020503060305020303" pitchFamily="18" charset="0"/>
              </a:rPr>
              <a:t>Abstract</a:t>
            </a:r>
          </a:p>
          <a:p>
            <a:pPr algn="just"/>
            <a:r>
              <a:rPr lang="en-US" sz="1600" dirty="0" smtClean="0">
                <a:latin typeface="Bell MT" panose="02020503060305020303" pitchFamily="18" charset="0"/>
              </a:rPr>
              <a:t>          Water </a:t>
            </a:r>
            <a:r>
              <a:rPr lang="en-US" sz="1600" dirty="0">
                <a:latin typeface="Bell MT" panose="02020503060305020303" pitchFamily="18" charset="0"/>
              </a:rPr>
              <a:t>quality is known to have a direct correlation with biodiversity. Good water quality usually has lower nitrates and phosphates, a neutral pH, and </a:t>
            </a:r>
            <a:r>
              <a:rPr lang="en-US" sz="1600" dirty="0" smtClean="0">
                <a:latin typeface="Bell MT" panose="02020503060305020303" pitchFamily="18" charset="0"/>
              </a:rPr>
              <a:t>increased dissolved </a:t>
            </a:r>
            <a:r>
              <a:rPr lang="en-US" sz="1600" dirty="0">
                <a:latin typeface="Bell MT" panose="02020503060305020303" pitchFamily="18" charset="0"/>
              </a:rPr>
              <a:t>oxygen in the water. These parameters promote biodiversity and attract organisms that are indicators of good water quality. The presence of a buffer zone can seriously affect the water quality of a wetland by reducing nitrates and phosphates. We hypothesized that Pond 1, which has a buffer zone, would have better water quality and increased biodiversity, while Pond 2, with no buffer zone, would have poor water quality and less biodiversity. Our goal was to show that buffer zones have an impact on water quality and biodiversity in wetlands. </a:t>
            </a:r>
            <a:r>
              <a:rPr lang="en-US" sz="1600" dirty="0" smtClean="0">
                <a:latin typeface="Bell MT" panose="02020503060305020303" pitchFamily="18" charset="0"/>
              </a:rPr>
              <a:t>We collected </a:t>
            </a:r>
            <a:r>
              <a:rPr lang="en-US" sz="1600" dirty="0">
                <a:latin typeface="Bell MT" panose="02020503060305020303" pitchFamily="18" charset="0"/>
              </a:rPr>
              <a:t>approximately ten invertebrate specimen from each pond for DNA sequencing. </a:t>
            </a:r>
            <a:r>
              <a:rPr lang="en-US" sz="1600" dirty="0" smtClean="0">
                <a:latin typeface="Bell MT" panose="02020503060305020303" pitchFamily="18" charset="0"/>
              </a:rPr>
              <a:t>Our results show an overall higher biodiversity in Pond 1. We </a:t>
            </a:r>
            <a:r>
              <a:rPr lang="en-US" sz="1600" dirty="0">
                <a:latin typeface="Bell MT" panose="02020503060305020303" pitchFamily="18" charset="0"/>
              </a:rPr>
              <a:t>discovered that Pond 2 had higher nitrate levels than Pond 1. Also, we found two dragonfly larvae, which are indicators of good water quality, in only Pond 1. </a:t>
            </a:r>
            <a:r>
              <a:rPr lang="en-US" sz="1600" dirty="0" smtClean="0">
                <a:latin typeface="Bell MT" panose="02020503060305020303" pitchFamily="18" charset="0"/>
              </a:rPr>
              <a:t>Pond </a:t>
            </a:r>
            <a:r>
              <a:rPr lang="en-US" sz="1600" dirty="0">
                <a:latin typeface="Bell MT" panose="02020503060305020303" pitchFamily="18" charset="0"/>
              </a:rPr>
              <a:t>1 has a buffer zone to filter out suburban runoff, so water quality remains relatively high. On the other hand, Pond 2 is adjacent to a street and baseball field with no buffer vegetation, therefore suburban runoff has affected the pond negatively. Using the results from our research we can conclude that buffer zones </a:t>
            </a:r>
            <a:r>
              <a:rPr lang="en-US" sz="1600" dirty="0" smtClean="0">
                <a:latin typeface="Bell MT" panose="02020503060305020303" pitchFamily="18" charset="0"/>
              </a:rPr>
              <a:t>do positively </a:t>
            </a:r>
            <a:r>
              <a:rPr lang="en-US" sz="1600" dirty="0">
                <a:latin typeface="Bell MT" panose="02020503060305020303" pitchFamily="18" charset="0"/>
              </a:rPr>
              <a:t>affect water quality and biodiversity</a:t>
            </a:r>
            <a:r>
              <a:rPr lang="en-US" sz="1600" dirty="0" smtClean="0">
                <a:latin typeface="Bell MT" panose="02020503060305020303" pitchFamily="18" charset="0"/>
              </a:rPr>
              <a:t>.. </a:t>
            </a:r>
            <a:endParaRPr lang="en-US" sz="1600" dirty="0">
              <a:latin typeface="Bell MT" panose="02020503060305020303" pitchFamily="18" charset="0"/>
            </a:endParaRPr>
          </a:p>
          <a:p>
            <a:pPr algn="just"/>
            <a:endParaRPr lang="en-US" sz="1400" b="1" i="1" dirty="0">
              <a:latin typeface="Bell MT" panose="02020503060305020303" pitchFamily="18" charset="0"/>
            </a:endParaRPr>
          </a:p>
          <a:p>
            <a:pPr algn="just">
              <a:spcAft>
                <a:spcPts val="429"/>
              </a:spcAft>
            </a:pPr>
            <a:r>
              <a:rPr lang="en-US" sz="3600" b="1" i="1" dirty="0" smtClean="0">
                <a:latin typeface="Bell MT" panose="02020503060305020303" pitchFamily="18" charset="0"/>
              </a:rPr>
              <a:t>Introduction</a:t>
            </a:r>
            <a:endParaRPr lang="en-US" sz="3600" b="1" i="1" dirty="0">
              <a:latin typeface="Bell MT" panose="02020503060305020303" pitchFamily="18" charset="0"/>
            </a:endParaRPr>
          </a:p>
          <a:p>
            <a:pPr algn="just"/>
            <a:r>
              <a:rPr lang="en-US" sz="1600" dirty="0" smtClean="0">
                <a:latin typeface="Bell MT" panose="02020503060305020303" pitchFamily="18" charset="0"/>
              </a:rPr>
              <a:t>          If </a:t>
            </a:r>
            <a:r>
              <a:rPr lang="en-US" sz="1600" dirty="0">
                <a:latin typeface="Bell MT" panose="02020503060305020303" pitchFamily="18" charset="0"/>
              </a:rPr>
              <a:t>there’s one thing we know about biodiversity, it’s that it can be found everywhere. </a:t>
            </a:r>
            <a:r>
              <a:rPr lang="en-US" sz="1600" dirty="0" smtClean="0">
                <a:latin typeface="Bell MT" panose="02020503060305020303" pitchFamily="18" charset="0"/>
              </a:rPr>
              <a:t>Identifying </a:t>
            </a:r>
            <a:r>
              <a:rPr lang="en-US" sz="1600" dirty="0">
                <a:latin typeface="Bell MT" panose="02020503060305020303" pitchFamily="18" charset="0"/>
              </a:rPr>
              <a:t>and preserving the biodiversity of Long Island is very important, however, only about half of these species are thought of as safe from extinction (LI 2016). Invasive species, pollution, climate change, and habitat loss are greatly affecting these unique environments (New York State Department of Environmental Conservation 2005) and there may be many organisms on Long Island yet to even be discovered. </a:t>
            </a:r>
          </a:p>
          <a:p>
            <a:pPr algn="just"/>
            <a:r>
              <a:rPr lang="en-US" sz="1600" dirty="0" smtClean="0">
                <a:latin typeface="Bell MT" panose="02020503060305020303" pitchFamily="18" charset="0"/>
              </a:rPr>
              <a:t>          According </a:t>
            </a:r>
            <a:r>
              <a:rPr lang="en-US" sz="1600" dirty="0">
                <a:latin typeface="Bell MT" panose="02020503060305020303" pitchFamily="18" charset="0"/>
              </a:rPr>
              <a:t>to the State of Washington’s Department of Ecology’s article, </a:t>
            </a:r>
            <a:r>
              <a:rPr lang="en-US" sz="1600" i="1" dirty="0">
                <a:latin typeface="Bell MT" panose="02020503060305020303" pitchFamily="18" charset="0"/>
              </a:rPr>
              <a:t>Wetlands: Nature’s sponges, Nurseries, and Water Filters</a:t>
            </a:r>
            <a:r>
              <a:rPr lang="en-US" sz="1600" dirty="0">
                <a:latin typeface="Bell MT" panose="02020503060305020303" pitchFamily="18" charset="0"/>
              </a:rPr>
              <a:t> (2008), </a:t>
            </a:r>
            <a:r>
              <a:rPr lang="en-US" sz="1600" dirty="0" smtClean="0">
                <a:latin typeface="Bell MT" panose="02020503060305020303" pitchFamily="18" charset="0"/>
              </a:rPr>
              <a:t>freshwater wetlands </a:t>
            </a:r>
            <a:r>
              <a:rPr lang="en-US" sz="1600" dirty="0">
                <a:latin typeface="Bell MT" panose="02020503060305020303" pitchFamily="18" charset="0"/>
              </a:rPr>
              <a:t>are </a:t>
            </a:r>
            <a:r>
              <a:rPr lang="en-US" sz="1600" dirty="0" smtClean="0">
                <a:latin typeface="Bell MT" panose="02020503060305020303" pitchFamily="18" charset="0"/>
              </a:rPr>
              <a:t>important </a:t>
            </a:r>
            <a:r>
              <a:rPr lang="en-US" sz="1600" dirty="0">
                <a:latin typeface="Bell MT" panose="02020503060305020303" pitchFamily="18" charset="0"/>
              </a:rPr>
              <a:t>for many reasons and we need to protect them. For example, wetlands improve water quality by trapping sediments, filtering out pollutants, and absorbing nutrients that would otherwise result in poor water quality. Also, wetlands prevent flooding by holding in water like a sponge. By doing so, wetlands help keep river levels normal and prevent flooding events for human communities.  Wetlands produce great volumes of food that attract many animal species, therefore can provide homes for an immense diversity of plants, amphibians, reptiles, mammals, and migrating waterfowl.  </a:t>
            </a:r>
            <a:r>
              <a:rPr lang="en-US" sz="1600" dirty="0" smtClean="0">
                <a:latin typeface="Bell MT" panose="02020503060305020303" pitchFamily="18" charset="0"/>
              </a:rPr>
              <a:t>Some </a:t>
            </a:r>
            <a:r>
              <a:rPr lang="en-US" sz="1600" dirty="0">
                <a:latin typeface="Bell MT" panose="02020503060305020303" pitchFamily="18" charset="0"/>
              </a:rPr>
              <a:t>wetlands also serve as a source of groundwater recharge. Moreover, 43% of threatened or endangered species in the U.S. live in or depend on wetlands (WSU 2008). According to </a:t>
            </a:r>
            <a:r>
              <a:rPr lang="en-US" sz="1600" dirty="0" err="1">
                <a:latin typeface="Bell MT" panose="02020503060305020303" pitchFamily="18" charset="0"/>
              </a:rPr>
              <a:t>Costanza</a:t>
            </a:r>
            <a:r>
              <a:rPr lang="en-US" sz="1600" dirty="0">
                <a:latin typeface="Bell MT" panose="02020503060305020303" pitchFamily="18" charset="0"/>
              </a:rPr>
              <a:t> </a:t>
            </a:r>
            <a:r>
              <a:rPr lang="en-US" sz="1600" i="1" dirty="0">
                <a:latin typeface="Bell MT" panose="02020503060305020303" pitchFamily="18" charset="0"/>
              </a:rPr>
              <a:t>et al.</a:t>
            </a:r>
            <a:r>
              <a:rPr lang="en-US" sz="1600" dirty="0">
                <a:latin typeface="Bell MT" panose="02020503060305020303" pitchFamily="18" charset="0"/>
              </a:rPr>
              <a:t> (1997), freshwater wetlands are among the most valuable systems based on these ecosystem services they provide. </a:t>
            </a:r>
          </a:p>
          <a:p>
            <a:pPr algn="just"/>
            <a:r>
              <a:rPr lang="en-US" sz="1600" dirty="0" smtClean="0">
                <a:latin typeface="Bell MT" panose="02020503060305020303" pitchFamily="18" charset="0"/>
              </a:rPr>
              <a:t>          There </a:t>
            </a:r>
            <a:r>
              <a:rPr lang="en-US" sz="1600" dirty="0">
                <a:latin typeface="Bell MT" panose="02020503060305020303" pitchFamily="18" charset="0"/>
              </a:rPr>
              <a:t>are many abiotic factors that can influence the biodiversity found in wetland areas. Nitrate, pH, dissolved oxygen, turbidity, and phosphate levels in the water have a major impact on the types of life found within an aquatic ecosystem. High or low pH levels can put stress on aquatic life and reduce the hatching of their young (FEM 2016</a:t>
            </a:r>
            <a:r>
              <a:rPr lang="en-US" sz="1600" dirty="0" smtClean="0">
                <a:latin typeface="Bell MT" panose="02020503060305020303" pitchFamily="18" charset="0"/>
              </a:rPr>
              <a:t>).  High </a:t>
            </a:r>
            <a:r>
              <a:rPr lang="en-US" sz="1600" dirty="0">
                <a:latin typeface="Bell MT" panose="02020503060305020303" pitchFamily="18" charset="0"/>
              </a:rPr>
              <a:t>levels of nitrate and phosphate can also be problematic. Algae feeds on the excess nutrients, the abundance of algae will cause eutrophication, a condition where the dissolved oxygen is depleted in the water causing fish kills (WRC 2014, WRIG 2010). Furthermore, sometimes the algae blooms themselves can be harmful, toxic to both humans and aquatic organisms.</a:t>
            </a:r>
          </a:p>
          <a:p>
            <a:pPr algn="just"/>
            <a:r>
              <a:rPr lang="en-US" sz="1600" dirty="0" smtClean="0">
                <a:latin typeface="Bell MT" panose="02020503060305020303" pitchFamily="18" charset="0"/>
              </a:rPr>
              <a:t>          Abiotic </a:t>
            </a:r>
            <a:r>
              <a:rPr lang="en-US" sz="1600" dirty="0">
                <a:latin typeface="Bell MT" panose="02020503060305020303" pitchFamily="18" charset="0"/>
              </a:rPr>
              <a:t>factors can be influenced by buffer zones. Riparian buffer zones are areas of natural vegetation that can protect or isolate a wetland ecosystem from harmful pollutants, like nitrogen and phosphorus (NRCS 2003).  Our study investigated the effect of buffer zones on water quality and biodiversity of isolated freshwater wetlands on Long Island.  </a:t>
            </a:r>
            <a:endParaRPr lang="en-US" sz="1600" dirty="0" smtClean="0">
              <a:latin typeface="Bell MT" panose="02020503060305020303" pitchFamily="18" charset="0"/>
            </a:endParaRPr>
          </a:p>
          <a:p>
            <a:pPr algn="just"/>
            <a:r>
              <a:rPr lang="en-US" sz="1600" dirty="0">
                <a:latin typeface="Bell MT" panose="02020503060305020303" pitchFamily="18" charset="0"/>
              </a:rPr>
              <a:t> </a:t>
            </a:r>
            <a:r>
              <a:rPr lang="en-US" sz="1600" dirty="0" smtClean="0">
                <a:latin typeface="Bell MT" panose="02020503060305020303" pitchFamily="18" charset="0"/>
              </a:rPr>
              <a:t>         We </a:t>
            </a:r>
            <a:r>
              <a:rPr lang="en-US" sz="1600" dirty="0">
                <a:latin typeface="Bell MT" panose="02020503060305020303" pitchFamily="18" charset="0"/>
              </a:rPr>
              <a:t>collected specimens from two ponds. Since Pond 2 has no buffer zone, we predicted that it would have greater impacts from the surrounding suburban community.  Specifically, we predicted that nitrate and phosphate levels would be higher in Pond 2 than Pond 1, which has a forested riparian buffer zone.  Since we predicted that the nitrate and phosphate levels would be higher in Pond 2, we also hypothesized that dissolved oxygen levels would be lower.  With these water quality issues, we predicted that the Pond with no buffer would also would have less biodiversity. Also, we hypothesized that a buffer zone may help prevent the spread of invasive plants. The buffer zone will present a boundary between humans and the wetland. This will provide fewer opportunities for invasive plant seeds to be planted/dispersed</a:t>
            </a:r>
            <a:r>
              <a:rPr lang="en-US" sz="1600" dirty="0" smtClean="0">
                <a:latin typeface="Bell MT" panose="02020503060305020303" pitchFamily="18" charset="0"/>
              </a:rPr>
              <a:t>.</a:t>
            </a:r>
            <a:endParaRPr lang="en-US" sz="1600" dirty="0">
              <a:latin typeface="Bell MT" panose="02020503060305020303" pitchFamily="18" charset="0"/>
            </a:endParaRPr>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9302" y="2551873"/>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010" y="811133"/>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76601" y="2469614"/>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4288854" y="4799811"/>
            <a:ext cx="8058046" cy="16942359"/>
          </a:xfrm>
          <a:prstGeom prst="rect">
            <a:avLst/>
          </a:prstGeom>
          <a:noFill/>
        </p:spPr>
        <p:txBody>
          <a:bodyPr wrap="square" lIns="65306" tIns="32653" rIns="65306" bIns="32653" rtlCol="0">
            <a:spAutoFit/>
          </a:bodyPr>
          <a:lstStyle/>
          <a:p>
            <a:pPr algn="just"/>
            <a:r>
              <a:rPr lang="en-US" sz="3600" b="1" i="1" dirty="0" smtClean="0">
                <a:latin typeface="Bell MT" panose="02020503060305020303" pitchFamily="18" charset="0"/>
              </a:rPr>
              <a:t>Results</a:t>
            </a:r>
            <a:endParaRPr lang="en-US" sz="3600" dirty="0">
              <a:latin typeface="Bell MT" panose="02020503060305020303" pitchFamily="18" charset="0"/>
            </a:endParaRPr>
          </a:p>
          <a:p>
            <a:pPr algn="just"/>
            <a:r>
              <a:rPr lang="en-US" sz="1400" dirty="0" smtClean="0">
                <a:latin typeface="Bell MT" panose="02020503060305020303" pitchFamily="18" charset="0"/>
              </a:rPr>
              <a:t>        Pond </a:t>
            </a:r>
            <a:r>
              <a:rPr lang="en-US" sz="1400" dirty="0">
                <a:latin typeface="Bell MT" panose="02020503060305020303" pitchFamily="18" charset="0"/>
              </a:rPr>
              <a:t>1 showed increased water quality and biodiversity of indicator species compared to Pond 2. For example, at Pond 1 we found dragonfly larvae, which is an indicator of good water quality. Also, we found that in Pond 2 there were increased levels of nitrates. However, both ponds showed presence of nitrates and </a:t>
            </a:r>
            <a:r>
              <a:rPr lang="en-US" sz="1400" dirty="0" smtClean="0">
                <a:latin typeface="Bell MT" panose="02020503060305020303" pitchFamily="18" charset="0"/>
              </a:rPr>
              <a:t>phosphates, as well as exhibited </a:t>
            </a:r>
            <a:r>
              <a:rPr lang="en-US" sz="1400" dirty="0">
                <a:latin typeface="Bell MT" panose="02020503060305020303" pitchFamily="18" charset="0"/>
              </a:rPr>
              <a:t>low dissolved oxygen at </a:t>
            </a:r>
            <a:r>
              <a:rPr lang="en-US" sz="1400" dirty="0" smtClean="0">
                <a:latin typeface="Bell MT" panose="02020503060305020303" pitchFamily="18" charset="0"/>
              </a:rPr>
              <a:t>2 </a:t>
            </a:r>
            <a:r>
              <a:rPr lang="en-US" sz="1400" dirty="0" err="1" smtClean="0">
                <a:latin typeface="Bell MT" panose="02020503060305020303" pitchFamily="18" charset="0"/>
              </a:rPr>
              <a:t>pmm</a:t>
            </a:r>
            <a:r>
              <a:rPr lang="en-US" sz="1400" dirty="0" smtClean="0">
                <a:latin typeface="Bell MT" panose="02020503060305020303" pitchFamily="18" charset="0"/>
              </a:rPr>
              <a:t> </a:t>
            </a:r>
            <a:r>
              <a:rPr lang="en-US" sz="1400" dirty="0">
                <a:latin typeface="Bell MT" panose="02020503060305020303" pitchFamily="18" charset="0"/>
              </a:rPr>
              <a:t>(Table 1</a:t>
            </a:r>
            <a:r>
              <a:rPr lang="en-US" sz="1400" dirty="0" smtClean="0">
                <a:latin typeface="Bell MT" panose="02020503060305020303" pitchFamily="18" charset="0"/>
              </a:rPr>
              <a:t>).</a:t>
            </a:r>
            <a:endParaRPr lang="en-US" sz="1000" dirty="0">
              <a:latin typeface="Bell MT" panose="02020503060305020303" pitchFamily="18" charset="0"/>
            </a:endParaRPr>
          </a:p>
          <a:p>
            <a:pPr algn="just"/>
            <a:r>
              <a:rPr lang="en-US" sz="1400" dirty="0">
                <a:latin typeface="Bell MT" panose="02020503060305020303" pitchFamily="18" charset="0"/>
              </a:rPr>
              <a:t> </a:t>
            </a:r>
            <a:r>
              <a:rPr lang="en-US" sz="1400" dirty="0" smtClean="0">
                <a:latin typeface="Bell MT" panose="02020503060305020303" pitchFamily="18" charset="0"/>
              </a:rPr>
              <a:t>       After </a:t>
            </a:r>
            <a:r>
              <a:rPr lang="en-US" sz="1400" dirty="0">
                <a:latin typeface="Bell MT" panose="02020503060305020303" pitchFamily="18" charset="0"/>
              </a:rPr>
              <a:t>we extracted our DNA and put it through the PCR, seven of our samples could be sent out for sequencing.  Two samples, PGR-006 and PGR-011 were too short to accurately identify the </a:t>
            </a:r>
            <a:r>
              <a:rPr lang="en-US" sz="1400" dirty="0" smtClean="0">
                <a:latin typeface="Bell MT" panose="02020503060305020303" pitchFamily="18" charset="0"/>
              </a:rPr>
              <a:t>species.  </a:t>
            </a:r>
            <a:r>
              <a:rPr lang="en-US" sz="1400" dirty="0">
                <a:latin typeface="Bell MT" panose="02020503060305020303" pitchFamily="18" charset="0"/>
              </a:rPr>
              <a:t>We were able to identify three of our specimens </a:t>
            </a:r>
            <a:r>
              <a:rPr lang="en-US" sz="1400" dirty="0" smtClean="0">
                <a:latin typeface="Bell MT" panose="02020503060305020303" pitchFamily="18" charset="0"/>
              </a:rPr>
              <a:t>(Figure 2 and Figure </a:t>
            </a:r>
            <a:r>
              <a:rPr lang="en-US" sz="1400" dirty="0">
                <a:latin typeface="Bell MT" panose="02020503060305020303" pitchFamily="18" charset="0"/>
              </a:rPr>
              <a:t>3).  PGR-004 is </a:t>
            </a:r>
            <a:r>
              <a:rPr lang="en-US" sz="1400" i="1" dirty="0" err="1">
                <a:latin typeface="Bell MT" panose="02020503060305020303" pitchFamily="18" charset="0"/>
              </a:rPr>
              <a:t>Chlaenius</a:t>
            </a:r>
            <a:r>
              <a:rPr lang="en-US" sz="1400" i="1" dirty="0">
                <a:latin typeface="Bell MT" panose="02020503060305020303" pitchFamily="18" charset="0"/>
              </a:rPr>
              <a:t> </a:t>
            </a:r>
            <a:r>
              <a:rPr lang="en-US" sz="1400" i="1" dirty="0" err="1">
                <a:latin typeface="Bell MT" panose="02020503060305020303" pitchFamily="18" charset="0"/>
              </a:rPr>
              <a:t>Pennsylvanicus</a:t>
            </a:r>
            <a:r>
              <a:rPr lang="en-US" sz="1400" dirty="0">
                <a:latin typeface="Bell MT" panose="02020503060305020303" pitchFamily="18" charset="0"/>
              </a:rPr>
              <a:t> or the common ground beetle.  PGR-002 and PGR-009 are both </a:t>
            </a:r>
            <a:r>
              <a:rPr lang="en-US" sz="1400" i="1" dirty="0" err="1">
                <a:latin typeface="Bell MT" panose="02020503060305020303" pitchFamily="18" charset="0"/>
              </a:rPr>
              <a:t>Mesovelia</a:t>
            </a:r>
            <a:r>
              <a:rPr lang="en-US" sz="1400" i="1" dirty="0">
                <a:latin typeface="Bell MT" panose="02020503060305020303" pitchFamily="18" charset="0"/>
              </a:rPr>
              <a:t> </a:t>
            </a:r>
            <a:r>
              <a:rPr lang="en-US" sz="1400" i="1" dirty="0" err="1" smtClean="0">
                <a:latin typeface="Bell MT" panose="02020503060305020303" pitchFamily="18" charset="0"/>
              </a:rPr>
              <a:t>mulsanti</a:t>
            </a:r>
            <a:r>
              <a:rPr lang="en-US" sz="1400" dirty="0" smtClean="0">
                <a:latin typeface="Bell MT" panose="02020503060305020303" pitchFamily="18" charset="0"/>
              </a:rPr>
              <a:t> or </a:t>
            </a:r>
            <a:r>
              <a:rPr lang="en-US" sz="1400" dirty="0" err="1" smtClean="0">
                <a:latin typeface="Bell MT" panose="02020503060305020303" pitchFamily="18" charset="0"/>
              </a:rPr>
              <a:t>Mulsant’s</a:t>
            </a:r>
            <a:r>
              <a:rPr lang="en-US" sz="1400" dirty="0" smtClean="0">
                <a:latin typeface="Bell MT" panose="02020503060305020303" pitchFamily="18" charset="0"/>
              </a:rPr>
              <a:t> </a:t>
            </a:r>
            <a:r>
              <a:rPr lang="en-US" sz="1400" dirty="0">
                <a:latin typeface="Bell MT" panose="02020503060305020303" pitchFamily="18" charset="0"/>
              </a:rPr>
              <a:t>Water </a:t>
            </a:r>
            <a:r>
              <a:rPr lang="en-US" sz="1400" dirty="0" err="1" smtClean="0">
                <a:latin typeface="Bell MT" panose="02020503060305020303" pitchFamily="18" charset="0"/>
              </a:rPr>
              <a:t>Treaders</a:t>
            </a:r>
            <a:r>
              <a:rPr lang="en-US" sz="1400" dirty="0" smtClean="0">
                <a:latin typeface="Bell MT" panose="02020503060305020303" pitchFamily="18" charset="0"/>
              </a:rPr>
              <a:t>.</a:t>
            </a:r>
            <a:endParaRPr lang="en-US" sz="1400" dirty="0">
              <a:latin typeface="Bell MT" panose="02020503060305020303" pitchFamily="18" charset="0"/>
            </a:endParaRPr>
          </a:p>
          <a:p>
            <a:pPr algn="just"/>
            <a:r>
              <a:rPr lang="en-US" sz="1400" dirty="0">
                <a:latin typeface="Bell MT" panose="02020503060305020303" pitchFamily="18" charset="0"/>
              </a:rPr>
              <a:t> </a:t>
            </a:r>
            <a:r>
              <a:rPr lang="en-US" sz="1400" dirty="0" smtClean="0">
                <a:latin typeface="Bell MT" panose="02020503060305020303" pitchFamily="18" charset="0"/>
              </a:rPr>
              <a:t>       Two </a:t>
            </a:r>
            <a:r>
              <a:rPr lang="en-US" sz="1400" dirty="0">
                <a:latin typeface="Bell MT" panose="02020503060305020303" pitchFamily="18" charset="0"/>
              </a:rPr>
              <a:t>of the samples, PGR-003 and </a:t>
            </a:r>
            <a:r>
              <a:rPr lang="en-US" sz="1400" dirty="0" smtClean="0">
                <a:latin typeface="Bell MT" panose="02020503060305020303" pitchFamily="18" charset="0"/>
              </a:rPr>
              <a:t>PGR-008, were </a:t>
            </a:r>
            <a:r>
              <a:rPr lang="en-US" sz="1400" dirty="0">
                <a:latin typeface="Bell MT" panose="02020503060305020303" pitchFamily="18" charset="0"/>
              </a:rPr>
              <a:t>novel (Figure 4).  Sample PGR-003 had 90 mismatches with its most similar species and PGR-008 had 95 </a:t>
            </a:r>
            <a:r>
              <a:rPr lang="en-US" sz="1400" dirty="0" smtClean="0">
                <a:latin typeface="Bell MT" panose="02020503060305020303" pitchFamily="18" charset="0"/>
              </a:rPr>
              <a:t>mismatches (Table 3). </a:t>
            </a:r>
            <a:r>
              <a:rPr lang="en-US" sz="1400" dirty="0">
                <a:latin typeface="Bell MT" panose="02020503060305020303" pitchFamily="18" charset="0"/>
              </a:rPr>
              <a:t>From the MUSCLE, they both had a similarity percentage of approximately 85% to the species most closely related to </a:t>
            </a:r>
            <a:r>
              <a:rPr lang="en-US" sz="1400" dirty="0" smtClean="0">
                <a:latin typeface="Bell MT" panose="02020503060305020303" pitchFamily="18" charset="0"/>
              </a:rPr>
              <a:t>them (Table 2).</a:t>
            </a:r>
            <a:endParaRPr lang="en-US" sz="1400" dirty="0">
              <a:latin typeface="Bell MT" panose="02020503060305020303" pitchFamily="18" charset="0"/>
            </a:endParaRPr>
          </a:p>
          <a:p>
            <a:pPr algn="just"/>
            <a:endParaRPr lang="en-US" sz="1200" b="1" i="1" dirty="0" smtClean="0">
              <a:latin typeface="Bell MT" panose="02020503060305020303" pitchFamily="18" charset="0"/>
            </a:endParaRPr>
          </a:p>
          <a:p>
            <a:pPr algn="just"/>
            <a:r>
              <a:rPr lang="en-US" sz="3600" b="1" i="1" dirty="0" smtClean="0">
                <a:latin typeface="Bell MT" panose="02020503060305020303" pitchFamily="18" charset="0"/>
              </a:rPr>
              <a:t>Discussion</a:t>
            </a:r>
          </a:p>
          <a:p>
            <a:pPr algn="just"/>
            <a:r>
              <a:rPr lang="en-US" sz="1400" dirty="0" smtClean="0">
                <a:latin typeface="Bell MT" panose="02020503060305020303" pitchFamily="18" charset="0"/>
              </a:rPr>
              <a:t>         Protection of wetland should be a priority for managers because of all the ecosystem services they provide (</a:t>
            </a:r>
            <a:r>
              <a:rPr lang="en-US" sz="1400" dirty="0" err="1" smtClean="0">
                <a:latin typeface="Bell MT" panose="02020503060305020303" pitchFamily="18" charset="0"/>
              </a:rPr>
              <a:t>Costanza</a:t>
            </a:r>
            <a:r>
              <a:rPr lang="en-US" sz="1400" dirty="0" smtClean="0">
                <a:latin typeface="Bell MT" panose="02020503060305020303" pitchFamily="18" charset="0"/>
              </a:rPr>
              <a:t> </a:t>
            </a:r>
            <a:r>
              <a:rPr lang="en-US" sz="1400" i="1" dirty="0" smtClean="0">
                <a:latin typeface="Bell MT" panose="02020503060305020303" pitchFamily="18" charset="0"/>
              </a:rPr>
              <a:t>et al </a:t>
            </a:r>
            <a:r>
              <a:rPr lang="en-US" sz="1400" dirty="0" smtClean="0">
                <a:latin typeface="Bell MT" panose="02020503060305020303" pitchFamily="18" charset="0"/>
              </a:rPr>
              <a:t>1997, WSU 2008).  It has been shown that vegetated buffer zones will reduce runoff and pollutants from reaching adjacent wetlands.  In buffer </a:t>
            </a:r>
            <a:r>
              <a:rPr lang="en-US" sz="1400" dirty="0">
                <a:latin typeface="Bell MT" panose="02020503060305020303" pitchFamily="18" charset="0"/>
              </a:rPr>
              <a:t>zones, there is a need for different species of vegetation to grow to fulfill different jobs. For example, grasses allow for channelization of runoff and larger plants </a:t>
            </a:r>
            <a:r>
              <a:rPr lang="en-US" sz="1400" dirty="0" smtClean="0">
                <a:latin typeface="Bell MT" panose="02020503060305020303" pitchFamily="18" charset="0"/>
              </a:rPr>
              <a:t>absorb more of </a:t>
            </a:r>
            <a:r>
              <a:rPr lang="en-US" sz="1400" dirty="0">
                <a:latin typeface="Bell MT" panose="02020503060305020303" pitchFamily="18" charset="0"/>
              </a:rPr>
              <a:t>the excess </a:t>
            </a:r>
            <a:r>
              <a:rPr lang="en-US" sz="1400" dirty="0" smtClean="0">
                <a:latin typeface="Bell MT" panose="02020503060305020303" pitchFamily="18" charset="0"/>
              </a:rPr>
              <a:t>nutrients (NRCS 2001). Pond 1 has a buffer that has a variety of vegetation, including cattails and the surrounding </a:t>
            </a:r>
            <a:r>
              <a:rPr lang="en-US" sz="1400" dirty="0">
                <a:latin typeface="Bell MT" panose="02020503060305020303" pitchFamily="18" charset="0"/>
              </a:rPr>
              <a:t>wooded </a:t>
            </a:r>
            <a:r>
              <a:rPr lang="en-US" sz="1400" dirty="0" smtClean="0">
                <a:latin typeface="Bell MT" panose="02020503060305020303" pitchFamily="18" charset="0"/>
              </a:rPr>
              <a:t>area, which serves to filter </a:t>
            </a:r>
            <a:r>
              <a:rPr lang="en-US" sz="1400" dirty="0">
                <a:latin typeface="Bell MT" panose="02020503060305020303" pitchFamily="18" charset="0"/>
              </a:rPr>
              <a:t>out suburban </a:t>
            </a:r>
            <a:r>
              <a:rPr lang="en-US" sz="1400" dirty="0" smtClean="0">
                <a:latin typeface="Bell MT" panose="02020503060305020303" pitchFamily="18" charset="0"/>
              </a:rPr>
              <a:t>runoff. </a:t>
            </a:r>
            <a:r>
              <a:rPr lang="en-US" sz="1400" dirty="0">
                <a:latin typeface="Bell MT" panose="02020503060305020303" pitchFamily="18" charset="0"/>
              </a:rPr>
              <a:t>On the other hand, Pond 2 is adjacent to a street and baseball field with no buffer vegetation, therefore suburban runoff has affected the pond negatively. </a:t>
            </a:r>
            <a:endParaRPr lang="en-US" sz="1400" dirty="0" smtClean="0">
              <a:latin typeface="Bell MT" panose="02020503060305020303" pitchFamily="18" charset="0"/>
            </a:endParaRPr>
          </a:p>
          <a:p>
            <a:pPr algn="just"/>
            <a:r>
              <a:rPr lang="en-US" sz="1400" dirty="0">
                <a:latin typeface="Bell MT" panose="02020503060305020303" pitchFamily="18" charset="0"/>
              </a:rPr>
              <a:t> </a:t>
            </a:r>
            <a:r>
              <a:rPr lang="en-US" sz="1400" dirty="0" smtClean="0">
                <a:latin typeface="Bell MT" panose="02020503060305020303" pitchFamily="18" charset="0"/>
              </a:rPr>
              <a:t>        High </a:t>
            </a:r>
            <a:r>
              <a:rPr lang="en-US" sz="1400" dirty="0">
                <a:latin typeface="Bell MT" panose="02020503060305020303" pitchFamily="18" charset="0"/>
              </a:rPr>
              <a:t>nitrate and phosphate levels are a large problem on Long Island because of the many residential areas that use a lot of fertilizer. Furthermore, on Long </a:t>
            </a:r>
            <a:r>
              <a:rPr lang="en-US" sz="1400" dirty="0" smtClean="0">
                <a:latin typeface="Bell MT" panose="02020503060305020303" pitchFamily="18" charset="0"/>
              </a:rPr>
              <a:t>Island, </a:t>
            </a:r>
            <a:r>
              <a:rPr lang="en-US" sz="1400" dirty="0">
                <a:latin typeface="Bell MT" panose="02020503060305020303" pitchFamily="18" charset="0"/>
              </a:rPr>
              <a:t>cesspools are very common. The excess nutrients can get into bodies of water and throw off the environment’s balance. Eutrophication happens and the ecosystem becomes </a:t>
            </a:r>
            <a:r>
              <a:rPr lang="en-US" sz="1400" dirty="0" smtClean="0">
                <a:latin typeface="Bell MT" panose="02020503060305020303" pitchFamily="18" charset="0"/>
              </a:rPr>
              <a:t>overpopulated </a:t>
            </a:r>
            <a:r>
              <a:rPr lang="en-US" sz="1400" dirty="0">
                <a:latin typeface="Bell MT" panose="02020503060305020303" pitchFamily="18" charset="0"/>
              </a:rPr>
              <a:t>with algae, </a:t>
            </a:r>
            <a:r>
              <a:rPr lang="en-US" sz="1400" dirty="0" smtClean="0">
                <a:latin typeface="Bell MT" panose="02020503060305020303" pitchFamily="18" charset="0"/>
              </a:rPr>
              <a:t>blocking light from submerged vegetation, promoting decomposers, </a:t>
            </a:r>
            <a:r>
              <a:rPr lang="en-US" sz="1400" dirty="0">
                <a:latin typeface="Bell MT" panose="02020503060305020303" pitchFamily="18" charset="0"/>
              </a:rPr>
              <a:t>and ultimately a low dissolved oxygen. </a:t>
            </a:r>
            <a:r>
              <a:rPr lang="en-US" sz="1400" dirty="0" smtClean="0">
                <a:latin typeface="Bell MT" panose="02020503060305020303" pitchFamily="18" charset="0"/>
              </a:rPr>
              <a:t>This chain </a:t>
            </a:r>
            <a:r>
              <a:rPr lang="en-US" sz="1400" dirty="0">
                <a:latin typeface="Bell MT" panose="02020503060305020303" pitchFamily="18" charset="0"/>
              </a:rPr>
              <a:t>reaction </a:t>
            </a:r>
            <a:r>
              <a:rPr lang="en-US" sz="1400" dirty="0" smtClean="0">
                <a:latin typeface="Bell MT" panose="02020503060305020303" pitchFamily="18" charset="0"/>
              </a:rPr>
              <a:t>leads </a:t>
            </a:r>
            <a:r>
              <a:rPr lang="en-US" sz="1400" dirty="0">
                <a:latin typeface="Bell MT" panose="02020503060305020303" pitchFamily="18" charset="0"/>
              </a:rPr>
              <a:t>to fish </a:t>
            </a:r>
            <a:r>
              <a:rPr lang="en-US" sz="1400" dirty="0" smtClean="0">
                <a:latin typeface="Bell MT" panose="02020503060305020303" pitchFamily="18" charset="0"/>
              </a:rPr>
              <a:t>kills.  At Pond 2, the amount of algae and think mats of floating </a:t>
            </a:r>
            <a:r>
              <a:rPr lang="en-US" sz="1400" dirty="0" err="1" smtClean="0">
                <a:latin typeface="Bell MT" panose="02020503060305020303" pitchFamily="18" charset="0"/>
              </a:rPr>
              <a:t>macroalgae</a:t>
            </a:r>
            <a:r>
              <a:rPr lang="en-US" sz="1400" dirty="0" smtClean="0">
                <a:latin typeface="Bell MT" panose="02020503060305020303" pitchFamily="18" charset="0"/>
              </a:rPr>
              <a:t> was obvious, when compared with Pond 1, which had much less algae.  </a:t>
            </a:r>
            <a:r>
              <a:rPr lang="en-US" sz="1400" dirty="0">
                <a:latin typeface="Bell MT" panose="02020503060305020303" pitchFamily="18" charset="0"/>
              </a:rPr>
              <a:t>If Long Island continues to destroy buffer zones, there will be a huge decline in the amount of biodiversity</a:t>
            </a:r>
            <a:r>
              <a:rPr lang="en-US" sz="1400" dirty="0" smtClean="0">
                <a:latin typeface="Bell MT" panose="02020503060305020303" pitchFamily="18" charset="0"/>
              </a:rPr>
              <a:t>.  From </a:t>
            </a:r>
            <a:r>
              <a:rPr lang="en-US" sz="1400" dirty="0">
                <a:latin typeface="Bell MT" panose="02020503060305020303" pitchFamily="18" charset="0"/>
              </a:rPr>
              <a:t>our results, we were able to see that the area with a buffer zone had more indicator species present. This means that the buffer is doing its job and keeping the water </a:t>
            </a:r>
            <a:r>
              <a:rPr lang="en-US" sz="1400" dirty="0" smtClean="0">
                <a:latin typeface="Bell MT" panose="02020503060305020303" pitchFamily="18" charset="0"/>
              </a:rPr>
              <a:t>quality and biodiversity higher than that of a pond without a buffer. </a:t>
            </a:r>
          </a:p>
          <a:p>
            <a:pPr algn="just"/>
            <a:r>
              <a:rPr lang="en-US" sz="1400" dirty="0" smtClean="0">
                <a:latin typeface="Bell MT" panose="02020503060305020303" pitchFamily="18" charset="0"/>
              </a:rPr>
              <a:t>          At </a:t>
            </a:r>
            <a:r>
              <a:rPr lang="en-US" sz="1400" dirty="0">
                <a:latin typeface="Bell MT" panose="02020503060305020303" pitchFamily="18" charset="0"/>
              </a:rPr>
              <a:t>the laboratory, </a:t>
            </a:r>
            <a:r>
              <a:rPr lang="en-US" sz="1400" dirty="0" smtClean="0">
                <a:latin typeface="Bell MT" panose="02020503060305020303" pitchFamily="18" charset="0"/>
              </a:rPr>
              <a:t>seven </a:t>
            </a:r>
            <a:r>
              <a:rPr lang="en-US" sz="1400" dirty="0">
                <a:latin typeface="Bell MT" panose="02020503060305020303" pitchFamily="18" charset="0"/>
              </a:rPr>
              <a:t>of our samples were able to be sent out for sequencing. Of the seven samples sent out for sequencing, two of the sequences that came back were too short to read. </a:t>
            </a:r>
            <a:r>
              <a:rPr lang="en-US" sz="1400" dirty="0" smtClean="0">
                <a:latin typeface="Bell MT" panose="02020503060305020303" pitchFamily="18" charset="0"/>
              </a:rPr>
              <a:t> PGR-002 and PGR-009, although found in different ponds, were the same species. This is evidence that the are similar environments. As you see in Figure 2 and Table 2, their sequence similarity is high. An exciting result, is that we found two novel species!  </a:t>
            </a:r>
          </a:p>
          <a:p>
            <a:pPr algn="just"/>
            <a:endParaRPr lang="en-US" sz="1200" dirty="0">
              <a:latin typeface="Bell MT" panose="02020503060305020303" pitchFamily="18" charset="0"/>
            </a:endParaRPr>
          </a:p>
          <a:p>
            <a:pPr algn="just"/>
            <a:r>
              <a:rPr lang="en-US" sz="1600" dirty="0">
                <a:latin typeface="Bell MT" panose="02020503060305020303" pitchFamily="18" charset="0"/>
              </a:rPr>
              <a:t> </a:t>
            </a:r>
            <a:r>
              <a:rPr lang="en-US" sz="3600" b="1" i="1" dirty="0">
                <a:latin typeface="Bell MT" panose="02020503060305020303" pitchFamily="18" charset="0"/>
              </a:rPr>
              <a:t>Future Research</a:t>
            </a:r>
          </a:p>
          <a:p>
            <a:pPr algn="just"/>
            <a:r>
              <a:rPr lang="en-US" sz="1400" dirty="0" smtClean="0">
                <a:latin typeface="Bell MT" panose="02020503060305020303" pitchFamily="18" charset="0"/>
              </a:rPr>
              <a:t>         Our </a:t>
            </a:r>
            <a:r>
              <a:rPr lang="en-US" sz="1400" dirty="0">
                <a:latin typeface="Bell MT" panose="02020503060305020303" pitchFamily="18" charset="0"/>
              </a:rPr>
              <a:t>sample size was relatively low, since we were only able to go out and sample once.  In the future, we would like to go collect multiple times in the year. It will be interesting to see the changes in the organisms we find, specifically in Pond 1, which recently saw much of the buffer zone removed. Next year, we hope to collect more samples and apply the skills we learned throughout the year to get more accurate results. </a:t>
            </a:r>
            <a:r>
              <a:rPr lang="en-US" sz="1400" dirty="0" smtClean="0">
                <a:latin typeface="Bell MT" panose="02020503060305020303" pitchFamily="18" charset="0"/>
              </a:rPr>
              <a:t>Aside </a:t>
            </a:r>
            <a:r>
              <a:rPr lang="en-US" sz="1400" dirty="0">
                <a:latin typeface="Bell MT" panose="02020503060305020303" pitchFamily="18" charset="0"/>
              </a:rPr>
              <a:t>from an increased amount </a:t>
            </a:r>
            <a:r>
              <a:rPr lang="en-US" sz="1400" dirty="0" smtClean="0">
                <a:latin typeface="Bell MT" panose="02020503060305020303" pitchFamily="18" charset="0"/>
              </a:rPr>
              <a:t>of organism sample events, </a:t>
            </a:r>
            <a:r>
              <a:rPr lang="en-US" sz="1400" dirty="0">
                <a:latin typeface="Bell MT" panose="02020503060305020303" pitchFamily="18" charset="0"/>
              </a:rPr>
              <a:t>we would like to take multiple water quality tests throughout the year. Water quality provides data that show the effect of buffer zones on the </a:t>
            </a:r>
            <a:r>
              <a:rPr lang="en-US" sz="1400" dirty="0" smtClean="0">
                <a:latin typeface="Bell MT" panose="02020503060305020303" pitchFamily="18" charset="0"/>
              </a:rPr>
              <a:t>abiotic environment.  Those results then </a:t>
            </a:r>
            <a:r>
              <a:rPr lang="en-US" sz="1400" dirty="0">
                <a:latin typeface="Bell MT" panose="02020503060305020303" pitchFamily="18" charset="0"/>
              </a:rPr>
              <a:t>can be </a:t>
            </a:r>
            <a:r>
              <a:rPr lang="en-US" sz="1400" dirty="0" smtClean="0">
                <a:latin typeface="Bell MT" panose="02020503060305020303" pitchFamily="18" charset="0"/>
              </a:rPr>
              <a:t>extrapolated to the presence or absence </a:t>
            </a:r>
            <a:r>
              <a:rPr lang="en-US" sz="1400" dirty="0">
                <a:latin typeface="Bell MT" panose="02020503060305020303" pitchFamily="18" charset="0"/>
              </a:rPr>
              <a:t>of indicator species. After having two novel sequences, one in either pond, it will be interesting </a:t>
            </a:r>
            <a:r>
              <a:rPr lang="en-US" sz="1400" dirty="0" smtClean="0">
                <a:latin typeface="Bell MT" panose="02020503060305020303" pitchFamily="18" charset="0"/>
              </a:rPr>
              <a:t>if we find </a:t>
            </a:r>
            <a:r>
              <a:rPr lang="en-US" sz="1400" dirty="0">
                <a:latin typeface="Bell MT" panose="02020503060305020303" pitchFamily="18" charset="0"/>
              </a:rPr>
              <a:t>them again next </a:t>
            </a:r>
            <a:r>
              <a:rPr lang="en-US" sz="1400" dirty="0" smtClean="0">
                <a:latin typeface="Bell MT" panose="02020503060305020303" pitchFamily="18" charset="0"/>
              </a:rPr>
              <a:t>year. </a:t>
            </a:r>
            <a:r>
              <a:rPr lang="en-US" sz="1400" dirty="0">
                <a:latin typeface="Bell MT" panose="02020503060305020303" pitchFamily="18" charset="0"/>
              </a:rPr>
              <a:t>The </a:t>
            </a:r>
            <a:r>
              <a:rPr lang="en-US" sz="1400" dirty="0" smtClean="0">
                <a:latin typeface="Bell MT" panose="02020503060305020303" pitchFamily="18" charset="0"/>
              </a:rPr>
              <a:t>new, altered </a:t>
            </a:r>
            <a:r>
              <a:rPr lang="en-US" sz="1400" dirty="0">
                <a:latin typeface="Bell MT" panose="02020503060305020303" pitchFamily="18" charset="0"/>
              </a:rPr>
              <a:t>environment at Pond 1 </a:t>
            </a:r>
            <a:r>
              <a:rPr lang="en-US" sz="1400" dirty="0" smtClean="0">
                <a:latin typeface="Bell MT" panose="02020503060305020303" pitchFamily="18" charset="0"/>
              </a:rPr>
              <a:t>may have </a:t>
            </a:r>
            <a:r>
              <a:rPr lang="en-US" sz="1400" dirty="0">
                <a:latin typeface="Bell MT" panose="02020503060305020303" pitchFamily="18" charset="0"/>
              </a:rPr>
              <a:t>an impact on the types of invertebrates </a:t>
            </a:r>
            <a:r>
              <a:rPr lang="en-US" sz="1400" dirty="0" smtClean="0">
                <a:latin typeface="Bell MT" panose="02020503060305020303" pitchFamily="18" charset="0"/>
              </a:rPr>
              <a:t>present.</a:t>
            </a:r>
          </a:p>
          <a:p>
            <a:pPr algn="just"/>
            <a:endParaRPr lang="en-US" sz="1200" dirty="0">
              <a:latin typeface="Bell MT" panose="02020503060305020303" pitchFamily="18" charset="0"/>
            </a:endParaRPr>
          </a:p>
          <a:p>
            <a:pPr algn="just">
              <a:spcAft>
                <a:spcPts val="429"/>
              </a:spcAft>
            </a:pPr>
            <a:r>
              <a:rPr lang="en-US" sz="3600" b="1" i="1" dirty="0">
                <a:latin typeface="Bell MT" panose="02020503060305020303" pitchFamily="18" charset="0"/>
              </a:rPr>
              <a:t>References</a:t>
            </a:r>
          </a:p>
          <a:p>
            <a:pPr algn="just"/>
            <a:r>
              <a:rPr lang="en-US" sz="1200" dirty="0">
                <a:latin typeface="Bell MT" panose="02020503060305020303" pitchFamily="18" charset="0"/>
              </a:rPr>
              <a:t>Cold Spring Harbor DNA Learning Center (CSH). 2014. </a:t>
            </a:r>
            <a:r>
              <a:rPr lang="en-US" sz="1200" u="sng" dirty="0">
                <a:latin typeface="Bell MT" panose="02020503060305020303" pitchFamily="18" charset="0"/>
              </a:rPr>
              <a:t> Using DNA Barcodes to Identify and </a:t>
            </a:r>
            <a:r>
              <a:rPr lang="en-US" sz="1200" dirty="0">
                <a:latin typeface="Bell MT" panose="02020503060305020303" pitchFamily="18" charset="0"/>
              </a:rPr>
              <a:t> </a:t>
            </a:r>
            <a:r>
              <a:rPr lang="en-US" sz="1200" u="sng" dirty="0" smtClean="0">
                <a:latin typeface="Bell MT" panose="02020503060305020303" pitchFamily="18" charset="0"/>
              </a:rPr>
              <a:t>Classify </a:t>
            </a:r>
            <a:r>
              <a:rPr lang="en-US" sz="1200" u="sng" dirty="0">
                <a:latin typeface="Bell MT" panose="02020503060305020303" pitchFamily="18" charset="0"/>
              </a:rPr>
              <a:t>Living </a:t>
            </a:r>
            <a:r>
              <a:rPr lang="en-US" sz="1200" u="sng" dirty="0" smtClean="0">
                <a:latin typeface="Bell MT" panose="02020503060305020303" pitchFamily="18" charset="0"/>
              </a:rPr>
              <a:t>Things</a:t>
            </a:r>
            <a:r>
              <a:rPr lang="en-US" sz="1200" u="sng" dirty="0" smtClean="0">
                <a:latin typeface="Bell MT" panose="02020503060305020303" pitchFamily="18" charset="0"/>
              </a:rPr>
              <a:t>.</a:t>
            </a:r>
            <a:endParaRPr lang="en-US" sz="800" dirty="0">
              <a:latin typeface="Bell MT" panose="02020503060305020303" pitchFamily="18" charset="0"/>
            </a:endParaRPr>
          </a:p>
          <a:p>
            <a:pPr algn="just"/>
            <a:r>
              <a:rPr lang="en-US" sz="1200" dirty="0">
                <a:latin typeface="Bell MT" panose="02020503060305020303" pitchFamily="18" charset="0"/>
              </a:rPr>
              <a:t>Fundamental of Environmental Measurements (FEM).  2016. </a:t>
            </a:r>
            <a:r>
              <a:rPr lang="en-US" sz="1200" u="sng" dirty="0">
                <a:latin typeface="Bell MT" panose="02020503060305020303" pitchFamily="18" charset="0"/>
              </a:rPr>
              <a:t>pH of Water. </a:t>
            </a:r>
            <a:endParaRPr lang="en-US" sz="800" dirty="0" smtClean="0">
              <a:latin typeface="Bell MT" panose="02020503060305020303" pitchFamily="18" charset="0"/>
            </a:endParaRPr>
          </a:p>
          <a:p>
            <a:pPr algn="just"/>
            <a:r>
              <a:rPr lang="en-US" sz="1200" dirty="0" smtClean="0">
                <a:latin typeface="Bell MT" panose="02020503060305020303" pitchFamily="18" charset="0"/>
              </a:rPr>
              <a:t>Gallant, Micah.  2010. </a:t>
            </a:r>
            <a:r>
              <a:rPr lang="en-US" sz="1200" u="sng" dirty="0" smtClean="0">
                <a:latin typeface="Bell MT" panose="02020503060305020303" pitchFamily="18" charset="0"/>
              </a:rPr>
              <a:t>Nitrates and Their Effect on Water Quality</a:t>
            </a:r>
            <a:r>
              <a:rPr lang="en-US" sz="1200" dirty="0" smtClean="0">
                <a:latin typeface="Bell MT" panose="02020503060305020303" pitchFamily="18" charset="0"/>
              </a:rPr>
              <a:t>.  Wheatley River Improvement Group (WRIG). </a:t>
            </a:r>
            <a:endParaRPr lang="en-US" sz="800" dirty="0" smtClean="0">
              <a:latin typeface="Bell MT" panose="02020503060305020303" pitchFamily="18" charset="0"/>
            </a:endParaRPr>
          </a:p>
          <a:p>
            <a:pPr algn="just"/>
            <a:r>
              <a:rPr lang="en-US" sz="1200" dirty="0" smtClean="0">
                <a:latin typeface="Bell MT" panose="02020503060305020303" pitchFamily="18" charset="0"/>
              </a:rPr>
              <a:t>LongIsland.com </a:t>
            </a:r>
            <a:r>
              <a:rPr lang="en-US" sz="1200" dirty="0">
                <a:latin typeface="Bell MT" panose="02020503060305020303" pitchFamily="18" charset="0"/>
              </a:rPr>
              <a:t>(LI). 2016. </a:t>
            </a:r>
            <a:r>
              <a:rPr lang="en-US" sz="1200" u="sng" dirty="0">
                <a:latin typeface="Bell MT" panose="02020503060305020303" pitchFamily="18" charset="0"/>
              </a:rPr>
              <a:t>About Long Island</a:t>
            </a:r>
            <a:r>
              <a:rPr lang="en-US" sz="1200" dirty="0" smtClean="0">
                <a:latin typeface="Bell MT" panose="02020503060305020303" pitchFamily="18" charset="0"/>
              </a:rPr>
              <a:t>.</a:t>
            </a:r>
            <a:endParaRPr lang="en-US" sz="800" dirty="0">
              <a:latin typeface="Bell MT" panose="02020503060305020303" pitchFamily="18" charset="0"/>
            </a:endParaRPr>
          </a:p>
          <a:p>
            <a:pPr algn="just"/>
            <a:r>
              <a:rPr lang="en-US" sz="1200" dirty="0">
                <a:latin typeface="Bell MT" panose="02020503060305020303" pitchFamily="18" charset="0"/>
              </a:rPr>
              <a:t>National Ocean Service (NOS). 2016. </a:t>
            </a:r>
            <a:r>
              <a:rPr lang="en-US" sz="1200" u="sng" dirty="0">
                <a:latin typeface="Bell MT" panose="02020503060305020303" pitchFamily="18" charset="0"/>
              </a:rPr>
              <a:t>Harmful Algal Blooms</a:t>
            </a:r>
            <a:r>
              <a:rPr lang="en-US" sz="1200" u="sng" dirty="0" smtClean="0">
                <a:latin typeface="Bell MT" panose="02020503060305020303" pitchFamily="18" charset="0"/>
              </a:rPr>
              <a:t>.</a:t>
            </a:r>
            <a:endParaRPr lang="en-US" sz="800" dirty="0">
              <a:latin typeface="Bell MT" panose="02020503060305020303" pitchFamily="18" charset="0"/>
            </a:endParaRPr>
          </a:p>
          <a:p>
            <a:pPr algn="just"/>
            <a:r>
              <a:rPr lang="en-US" sz="1200" dirty="0">
                <a:latin typeface="Bell MT" panose="02020503060305020303" pitchFamily="18" charset="0"/>
              </a:rPr>
              <a:t>Natural Resources Conservation Service (NRCS).  2001.  Riparian Forest Buffer.  USDA Wildlife </a:t>
            </a:r>
            <a:r>
              <a:rPr lang="en-US" sz="1200" dirty="0" smtClean="0">
                <a:latin typeface="Bell MT" panose="02020503060305020303" pitchFamily="18" charset="0"/>
              </a:rPr>
              <a:t> Job Sheet</a:t>
            </a:r>
            <a:r>
              <a:rPr lang="en-US" sz="1200" dirty="0">
                <a:latin typeface="Bell MT" panose="02020503060305020303" pitchFamily="18" charset="0"/>
              </a:rPr>
              <a:t>.  https://</a:t>
            </a:r>
            <a:r>
              <a:rPr lang="en-US" sz="1200" dirty="0" smtClean="0">
                <a:latin typeface="Bell MT" panose="02020503060305020303" pitchFamily="18" charset="0"/>
              </a:rPr>
              <a:t>efotg.sc.egov.usda.gov/references/public/IL/ripairian.pdf</a:t>
            </a:r>
            <a:endParaRPr lang="en-US" sz="800" dirty="0">
              <a:latin typeface="Bell MT" panose="02020503060305020303" pitchFamily="18" charset="0"/>
            </a:endParaRPr>
          </a:p>
          <a:p>
            <a:pPr algn="just"/>
            <a:r>
              <a:rPr lang="en-US" sz="1200" dirty="0">
                <a:latin typeface="Bell MT" panose="02020503060305020303" pitchFamily="18" charset="0"/>
              </a:rPr>
              <a:t>New York State Department of Environmental Conservation (NYSDEC). 2005. </a:t>
            </a:r>
            <a:r>
              <a:rPr lang="en-US" sz="1200" u="sng" dirty="0">
                <a:latin typeface="Bell MT" panose="02020503060305020303" pitchFamily="18" charset="0"/>
              </a:rPr>
              <a:t>Natural History of </a:t>
            </a:r>
            <a:r>
              <a:rPr lang="en-US" sz="1200" u="sng" dirty="0" smtClean="0">
                <a:latin typeface="Bell MT" panose="02020503060305020303" pitchFamily="18" charset="0"/>
              </a:rPr>
              <a:t>New </a:t>
            </a:r>
            <a:r>
              <a:rPr lang="en-US" sz="1200" u="sng" dirty="0">
                <a:latin typeface="Bell MT" panose="02020503060305020303" pitchFamily="18" charset="0"/>
              </a:rPr>
              <a:t>York</a:t>
            </a:r>
            <a:r>
              <a:rPr lang="en-US" sz="1200" dirty="0" smtClean="0">
                <a:latin typeface="Bell MT" panose="02020503060305020303" pitchFamily="18" charset="0"/>
              </a:rPr>
              <a:t>.</a:t>
            </a:r>
            <a:endParaRPr lang="en-US" sz="800" dirty="0">
              <a:latin typeface="Bell MT" panose="02020503060305020303" pitchFamily="18" charset="0"/>
            </a:endParaRPr>
          </a:p>
          <a:p>
            <a:pPr algn="just"/>
            <a:r>
              <a:rPr lang="en-US" sz="1200" dirty="0" err="1">
                <a:latin typeface="Bell MT" panose="02020503060305020303" pitchFamily="18" charset="0"/>
              </a:rPr>
              <a:t>Oram</a:t>
            </a:r>
            <a:r>
              <a:rPr lang="en-US" sz="1200" dirty="0">
                <a:latin typeface="Bell MT" panose="02020503060305020303" pitchFamily="18" charset="0"/>
              </a:rPr>
              <a:t>, Brian.  2014. </a:t>
            </a:r>
            <a:r>
              <a:rPr lang="en-US" sz="1200" u="sng" dirty="0">
                <a:latin typeface="Bell MT" panose="02020503060305020303" pitchFamily="18" charset="0"/>
              </a:rPr>
              <a:t>Phosphates in the Environment.</a:t>
            </a:r>
            <a:r>
              <a:rPr lang="en-US" sz="1200" dirty="0">
                <a:latin typeface="Bell MT" panose="02020503060305020303" pitchFamily="18" charset="0"/>
              </a:rPr>
              <a:t>  Water Research Center (WRC</a:t>
            </a:r>
            <a:r>
              <a:rPr lang="en-US" sz="1200" dirty="0" smtClean="0">
                <a:latin typeface="Bell MT" panose="02020503060305020303" pitchFamily="18" charset="0"/>
              </a:rPr>
              <a:t>)</a:t>
            </a:r>
            <a:endParaRPr lang="en-US" sz="800" dirty="0">
              <a:latin typeface="Bell MT" panose="02020503060305020303" pitchFamily="18" charset="0"/>
            </a:endParaRPr>
          </a:p>
          <a:p>
            <a:pPr algn="just"/>
            <a:r>
              <a:rPr lang="en-US" sz="1200" dirty="0">
                <a:latin typeface="Bell MT" panose="02020503060305020303" pitchFamily="18" charset="0"/>
              </a:rPr>
              <a:t>Robert </a:t>
            </a:r>
            <a:r>
              <a:rPr lang="en-US" sz="1200" dirty="0" err="1" smtClean="0">
                <a:latin typeface="Bell MT" panose="02020503060305020303" pitchFamily="18" charset="0"/>
              </a:rPr>
              <a:t>Costanza</a:t>
            </a:r>
            <a:r>
              <a:rPr lang="en-US" sz="1200" dirty="0" smtClean="0">
                <a:latin typeface="Bell MT" panose="02020503060305020303" pitchFamily="18" charset="0"/>
              </a:rPr>
              <a:t> et al. </a:t>
            </a:r>
            <a:r>
              <a:rPr lang="en-US" sz="1200" dirty="0">
                <a:latin typeface="Bell MT" panose="02020503060305020303" pitchFamily="18" charset="0"/>
              </a:rPr>
              <a:t> 1997.  </a:t>
            </a:r>
            <a:r>
              <a:rPr lang="en-US" sz="1200" u="sng" dirty="0">
                <a:latin typeface="Bell MT" panose="02020503060305020303" pitchFamily="18" charset="0"/>
              </a:rPr>
              <a:t>The value of the world's ecosystem services and natural capital</a:t>
            </a:r>
            <a:r>
              <a:rPr lang="en-US" sz="1200" dirty="0">
                <a:latin typeface="Bell MT" panose="02020503060305020303" pitchFamily="18" charset="0"/>
              </a:rPr>
              <a:t>.  </a:t>
            </a:r>
            <a:r>
              <a:rPr lang="en-US" sz="1200" i="1" dirty="0">
                <a:latin typeface="Bell MT" panose="02020503060305020303" pitchFamily="18" charset="0"/>
              </a:rPr>
              <a:t>Nature</a:t>
            </a:r>
            <a:r>
              <a:rPr lang="en-US" sz="1200" dirty="0">
                <a:latin typeface="Bell MT" panose="02020503060305020303" pitchFamily="18" charset="0"/>
              </a:rPr>
              <a:t>.  387. 253 </a:t>
            </a:r>
            <a:r>
              <a:rPr lang="en-US" sz="1200" dirty="0" smtClean="0">
                <a:latin typeface="Bell MT" panose="02020503060305020303" pitchFamily="18" charset="0"/>
              </a:rPr>
              <a:t>– </a:t>
            </a:r>
            <a:r>
              <a:rPr lang="en-US" sz="1200" dirty="0" smtClean="0">
                <a:latin typeface="Bell MT" panose="02020503060305020303" pitchFamily="18" charset="0"/>
              </a:rPr>
              <a:t>260</a:t>
            </a:r>
            <a:endParaRPr lang="en-US" sz="800" dirty="0">
              <a:latin typeface="Bell MT" panose="02020503060305020303" pitchFamily="18" charset="0"/>
            </a:endParaRPr>
          </a:p>
          <a:p>
            <a:pPr algn="just"/>
            <a:r>
              <a:rPr lang="en-US" sz="1200" dirty="0">
                <a:latin typeface="Bell MT" panose="02020503060305020303" pitchFamily="18" charset="0"/>
              </a:rPr>
              <a:t>Washington State Department of Ecology (WSU).  2008.   </a:t>
            </a:r>
            <a:r>
              <a:rPr lang="en-US" sz="1200" u="sng" dirty="0">
                <a:latin typeface="Bell MT" panose="02020503060305020303" pitchFamily="18" charset="0"/>
              </a:rPr>
              <a:t>Functions and values of Wetlands: </a:t>
            </a:r>
            <a:r>
              <a:rPr lang="en-US" sz="1200" u="sng" dirty="0" smtClean="0">
                <a:latin typeface="Bell MT" panose="02020503060305020303" pitchFamily="18" charset="0"/>
              </a:rPr>
              <a:t>Nature’s </a:t>
            </a:r>
            <a:r>
              <a:rPr lang="en-US" sz="1200" u="sng" dirty="0">
                <a:latin typeface="Bell MT" panose="02020503060305020303" pitchFamily="18" charset="0"/>
              </a:rPr>
              <a:t>sponges, </a:t>
            </a:r>
            <a:r>
              <a:rPr lang="en-US" sz="1200" u="sng" dirty="0" smtClean="0">
                <a:latin typeface="Bell MT" panose="02020503060305020303" pitchFamily="18" charset="0"/>
              </a:rPr>
              <a:t>Nurseries</a:t>
            </a:r>
            <a:r>
              <a:rPr lang="en-US" sz="1200" u="sng" dirty="0">
                <a:latin typeface="Bell MT" panose="02020503060305020303" pitchFamily="18" charset="0"/>
              </a:rPr>
              <a:t>, and Water Filters.</a:t>
            </a:r>
            <a:endParaRPr lang="en-US" sz="1200" dirty="0">
              <a:latin typeface="Bell MT" panose="02020503060305020303" pitchFamily="18" charset="0"/>
            </a:endParaRPr>
          </a:p>
          <a:p>
            <a:pPr algn="just"/>
            <a:endParaRPr lang="en-US" sz="1200" b="1" i="1" dirty="0">
              <a:latin typeface="Bell MT" panose="02020503060305020303" pitchFamily="18" charset="0"/>
            </a:endParaRPr>
          </a:p>
          <a:p>
            <a:pPr algn="just">
              <a:spcAft>
                <a:spcPts val="429"/>
              </a:spcAft>
            </a:pPr>
            <a:r>
              <a:rPr lang="en-US" sz="3600" b="1" i="1" dirty="0" smtClean="0">
                <a:latin typeface="Bell MT" panose="02020503060305020303" pitchFamily="18" charset="0"/>
              </a:rPr>
              <a:t>Acknowledgements</a:t>
            </a:r>
            <a:endParaRPr lang="en-US" sz="3600" i="1" dirty="0">
              <a:latin typeface="Bell MT" panose="02020503060305020303" pitchFamily="18" charset="0"/>
            </a:endParaRPr>
          </a:p>
          <a:p>
            <a:pPr algn="just"/>
            <a:r>
              <a:rPr lang="en-US" sz="1600" dirty="0" smtClean="0">
                <a:latin typeface="Bell MT" panose="02020503060305020303" pitchFamily="18" charset="0"/>
              </a:rPr>
              <a:t>We would like to thank  Cold Spring Harbor Laboratory, Brook haven National Laboratory, our  parents, our mentor, Mrs. Marlowe, the Barcoding Long Island faculty and staff, Suffolk County Legislator Leslie Kennedy, her Chief of Staff, Ali </a:t>
            </a:r>
            <a:r>
              <a:rPr lang="en-US" sz="1600" dirty="0" err="1" smtClean="0">
                <a:latin typeface="Bell MT" panose="02020503060305020303" pitchFamily="18" charset="0"/>
              </a:rPr>
              <a:t>Nazir</a:t>
            </a:r>
            <a:r>
              <a:rPr lang="en-US" sz="1600" dirty="0" smtClean="0">
                <a:latin typeface="Bell MT" panose="02020503060305020303" pitchFamily="18" charset="0"/>
              </a:rPr>
              <a:t>, and the Sachem Central School District.</a:t>
            </a:r>
            <a:endParaRPr lang="en-US" sz="1600" dirty="0">
              <a:latin typeface="Bell MT" panose="020205030603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17191246"/>
              </p:ext>
            </p:extLst>
          </p:nvPr>
        </p:nvGraphicFramePr>
        <p:xfrm>
          <a:off x="16534634" y="6121745"/>
          <a:ext cx="5943600" cy="2722880"/>
        </p:xfrm>
        <a:graphic>
          <a:graphicData uri="http://schemas.openxmlformats.org/drawingml/2006/table">
            <a:tbl>
              <a:tblPr>
                <a:tableStyleId>{5C22544A-7EE6-4342-B048-85BDC9FD1C3A}</a:tableStyleId>
              </a:tblPr>
              <a:tblGrid>
                <a:gridCol w="1981200"/>
                <a:gridCol w="1981200"/>
                <a:gridCol w="1981200"/>
              </a:tblGrid>
              <a:tr h="0">
                <a:tc>
                  <a:txBody>
                    <a:bodyPr/>
                    <a:lstStyle/>
                    <a:p>
                      <a:pPr marL="0" marR="0">
                        <a:spcBef>
                          <a:spcPts val="0"/>
                        </a:spcBef>
                        <a:spcAft>
                          <a:spcPts val="0"/>
                        </a:spcAft>
                      </a:pPr>
                      <a:r>
                        <a:rPr lang="en-US" sz="1400" b="1" dirty="0">
                          <a:effectLst/>
                        </a:rPr>
                        <a:t> </a:t>
                      </a:r>
                      <a:endParaRPr lang="en-US" sz="1400" b="1"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400" b="1" dirty="0">
                          <a:effectLst/>
                        </a:rPr>
                        <a:t>Pond 1</a:t>
                      </a:r>
                      <a:endParaRPr lang="en-US" sz="1400" b="1"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400" b="1" dirty="0">
                          <a:effectLst/>
                        </a:rPr>
                        <a:t>Pond 2</a:t>
                      </a:r>
                      <a:endParaRPr lang="en-US" sz="1400" b="1" dirty="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Salinity (ppt)</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0</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0 </a:t>
                      </a:r>
                      <a:endParaRPr lang="en-US" sz="1200" dirty="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Temperature (</a:t>
                      </a:r>
                      <a:r>
                        <a:rPr lang="en-US" sz="1400" b="1" baseline="30000">
                          <a:effectLst/>
                        </a:rPr>
                        <a:t>o</a:t>
                      </a:r>
                      <a:r>
                        <a:rPr lang="en-US" sz="1400" b="1">
                          <a:effectLst/>
                        </a:rPr>
                        <a:t>C)</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smtClean="0">
                          <a:effectLst/>
                        </a:rPr>
                        <a:t>18.0</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17.5 </a:t>
                      </a:r>
                      <a:endParaRPr lang="en-US" sz="1200" dirty="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Turbidity (JTU)</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smtClean="0">
                          <a:effectLst/>
                        </a:rPr>
                        <a:t>25</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a:effectLst/>
                        </a:rPr>
                        <a:t>30 </a:t>
                      </a:r>
                      <a:endParaRPr lang="en-US" sz="120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pH</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7.25</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a:effectLst/>
                        </a:rPr>
                        <a:t>6.75 </a:t>
                      </a:r>
                      <a:endParaRPr lang="en-US" sz="120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Nitrate (ppm)</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2.25</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smtClean="0">
                          <a:effectLst/>
                        </a:rPr>
                        <a:t>3.13 </a:t>
                      </a:r>
                      <a:endParaRPr lang="en-US" sz="1200" dirty="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a:effectLst/>
                        </a:rPr>
                        <a:t>Phosphate (ppm)</a:t>
                      </a:r>
                      <a:endParaRPr lang="en-US" sz="1400" b="1">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smtClean="0">
                          <a:effectLst/>
                        </a:rPr>
                        <a:t>0.36</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smtClean="0">
                          <a:effectLst/>
                        </a:rPr>
                        <a:t>0.28 </a:t>
                      </a:r>
                      <a:endParaRPr lang="en-US" sz="1200" dirty="0">
                        <a:effectLst/>
                        <a:latin typeface="Cambria"/>
                        <a:ea typeface="Cambria"/>
                        <a:cs typeface="Times New Roman"/>
                      </a:endParaRPr>
                    </a:p>
                  </a:txBody>
                  <a:tcPr marL="63500" marR="63500" marT="63500" marB="63500"/>
                </a:tc>
              </a:tr>
              <a:tr h="0">
                <a:tc>
                  <a:txBody>
                    <a:bodyPr/>
                    <a:lstStyle/>
                    <a:p>
                      <a:pPr marL="0" marR="0" algn="ctr">
                        <a:spcBef>
                          <a:spcPts val="0"/>
                        </a:spcBef>
                        <a:spcAft>
                          <a:spcPts val="0"/>
                        </a:spcAft>
                      </a:pPr>
                      <a:r>
                        <a:rPr lang="en-US" sz="1400" b="1" dirty="0">
                          <a:effectLst/>
                        </a:rPr>
                        <a:t>Dissolved Oxygen (ppm)</a:t>
                      </a:r>
                      <a:endParaRPr lang="en-US" sz="1400" b="1"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2 </a:t>
                      </a:r>
                      <a:endParaRPr lang="en-US" sz="1200" dirty="0">
                        <a:effectLst/>
                        <a:latin typeface="Cambria"/>
                        <a:ea typeface="Cambria"/>
                        <a:cs typeface="Times New Roman"/>
                      </a:endParaRPr>
                    </a:p>
                  </a:txBody>
                  <a:tcPr marL="63500" marR="63500" marT="63500" marB="63500"/>
                </a:tc>
                <a:tc>
                  <a:txBody>
                    <a:bodyPr/>
                    <a:lstStyle/>
                    <a:p>
                      <a:pPr marL="0" marR="0" algn="ctr">
                        <a:spcBef>
                          <a:spcPts val="0"/>
                        </a:spcBef>
                        <a:spcAft>
                          <a:spcPts val="0"/>
                        </a:spcAft>
                      </a:pPr>
                      <a:r>
                        <a:rPr lang="en-US" sz="1200" dirty="0">
                          <a:effectLst/>
                        </a:rPr>
                        <a:t>2 </a:t>
                      </a:r>
                      <a:endParaRPr lang="en-US" sz="1200" dirty="0">
                        <a:effectLst/>
                        <a:latin typeface="Cambria"/>
                        <a:ea typeface="Cambria"/>
                        <a:cs typeface="Times New Roman"/>
                      </a:endParaRPr>
                    </a:p>
                  </a:txBody>
                  <a:tcPr marL="63500" marR="63500" marT="63500" marB="63500"/>
                </a:tc>
              </a:tr>
            </a:tbl>
          </a:graphicData>
        </a:graphic>
      </p:graphicFrame>
      <p:grpSp>
        <p:nvGrpSpPr>
          <p:cNvPr id="22" name="Group 21"/>
          <p:cNvGrpSpPr/>
          <p:nvPr/>
        </p:nvGrpSpPr>
        <p:grpSpPr>
          <a:xfrm>
            <a:off x="8711896" y="5388449"/>
            <a:ext cx="6327937" cy="6191903"/>
            <a:chOff x="8711896" y="5388449"/>
            <a:chExt cx="6327937" cy="6191903"/>
          </a:xfrm>
        </p:grpSpPr>
        <p:sp>
          <p:nvSpPr>
            <p:cNvPr id="6" name="TextBox 5"/>
            <p:cNvSpPr txBox="1"/>
            <p:nvPr/>
          </p:nvSpPr>
          <p:spPr>
            <a:xfrm>
              <a:off x="8711896" y="10318468"/>
              <a:ext cx="6327937" cy="1261884"/>
            </a:xfrm>
            <a:prstGeom prst="rect">
              <a:avLst/>
            </a:prstGeom>
            <a:noFill/>
          </p:spPr>
          <p:txBody>
            <a:bodyPr wrap="square" rtlCol="0">
              <a:spAutoFit/>
            </a:bodyPr>
            <a:lstStyle/>
            <a:p>
              <a:r>
                <a:rPr lang="en-US" sz="2000" i="1" dirty="0" smtClean="0"/>
                <a:t>Figure 1:  </a:t>
              </a:r>
              <a:r>
                <a:rPr lang="en-US" sz="1800" i="1" dirty="0" smtClean="0"/>
                <a:t>Aerial photographs of Pond 1 and Pond 2.  Pond 1 has a forested buffer zone, while Pond 2 does not have a forested buffer from the surrounding suburban matrix.</a:t>
              </a:r>
              <a:endParaRPr lang="en-US" sz="1800" dirty="0" smtClean="0"/>
            </a:p>
            <a:p>
              <a:endParaRPr lang="en-US" sz="20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4948" y="5388449"/>
              <a:ext cx="4213614" cy="490272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16534634" y="5364804"/>
            <a:ext cx="6132861" cy="1615827"/>
          </a:xfrm>
          <a:prstGeom prst="rect">
            <a:avLst/>
          </a:prstGeom>
          <a:noFill/>
        </p:spPr>
        <p:txBody>
          <a:bodyPr wrap="square" rtlCol="0">
            <a:spAutoFit/>
          </a:bodyPr>
          <a:lstStyle/>
          <a:p>
            <a:r>
              <a:rPr lang="en-US" sz="2000" i="1" dirty="0"/>
              <a:t>Table 1:  </a:t>
            </a:r>
            <a:r>
              <a:rPr lang="en-US" sz="1800" i="1" dirty="0"/>
              <a:t>Water Quality </a:t>
            </a:r>
            <a:r>
              <a:rPr lang="en-US" sz="1800" i="1" dirty="0" smtClean="0"/>
              <a:t>results measured using a LaMotte water quality testing kit.</a:t>
            </a:r>
            <a:endParaRPr lang="en-US" sz="1800" i="1" dirty="0"/>
          </a:p>
          <a:p>
            <a:endParaRPr lang="en-US" dirty="0"/>
          </a:p>
        </p:txBody>
      </p:sp>
      <p:grpSp>
        <p:nvGrpSpPr>
          <p:cNvPr id="10" name="Group 9"/>
          <p:cNvGrpSpPr/>
          <p:nvPr/>
        </p:nvGrpSpPr>
        <p:grpSpPr>
          <a:xfrm>
            <a:off x="8610167" y="4857808"/>
            <a:ext cx="14843446" cy="16267578"/>
            <a:chOff x="8610167" y="4857808"/>
            <a:chExt cx="14843446" cy="16267578"/>
          </a:xfrm>
        </p:grpSpPr>
        <p:sp>
          <p:nvSpPr>
            <p:cNvPr id="2" name="Rectangle 1"/>
            <p:cNvSpPr/>
            <p:nvPr/>
          </p:nvSpPr>
          <p:spPr>
            <a:xfrm>
              <a:off x="8610167" y="4857808"/>
              <a:ext cx="14843446" cy="16267578"/>
            </a:xfrm>
            <a:prstGeom prst="rect">
              <a:avLst/>
            </a:prstGeom>
          </p:spPr>
          <p:style>
            <a:lnRef idx="1">
              <a:schemeClr val="dk1"/>
            </a:lnRef>
            <a:fillRef idx="2">
              <a:schemeClr val="dk1"/>
            </a:fillRef>
            <a:effectRef idx="1">
              <a:schemeClr val="dk1"/>
            </a:effectRef>
            <a:fontRef idx="minor">
              <a:schemeClr val="dk1"/>
            </a:fontRef>
          </p:style>
          <p:txBody>
            <a:bodyPr lIns="72176" tIns="36089" rIns="72176" bIns="36089" rtlCol="0" anchor="ctr"/>
            <a:lstStyle/>
            <a:p>
              <a:pPr algn="ctr"/>
              <a:endParaRPr lang="en-US" dirty="0"/>
            </a:p>
          </p:txBody>
        </p:sp>
        <p:grpSp>
          <p:nvGrpSpPr>
            <p:cNvPr id="24" name="Group 23"/>
            <p:cNvGrpSpPr/>
            <p:nvPr/>
          </p:nvGrpSpPr>
          <p:grpSpPr>
            <a:xfrm>
              <a:off x="16652938" y="13546350"/>
              <a:ext cx="6327937" cy="4631054"/>
              <a:chOff x="8728471" y="11852811"/>
              <a:chExt cx="6327937" cy="4631054"/>
            </a:xfrm>
          </p:grpSpPr>
          <p:sp>
            <p:nvSpPr>
              <p:cNvPr id="29" name="TextBox 28"/>
              <p:cNvSpPr txBox="1"/>
              <p:nvPr/>
            </p:nvSpPr>
            <p:spPr>
              <a:xfrm>
                <a:off x="8728471" y="15498980"/>
                <a:ext cx="6327937" cy="984885"/>
              </a:xfrm>
              <a:prstGeom prst="rect">
                <a:avLst/>
              </a:prstGeom>
              <a:noFill/>
            </p:spPr>
            <p:txBody>
              <a:bodyPr wrap="square" rtlCol="0">
                <a:spAutoFit/>
              </a:bodyPr>
              <a:lstStyle/>
              <a:p>
                <a:r>
                  <a:rPr lang="en-US" sz="1800" i="1" dirty="0" smtClean="0"/>
                  <a:t>Figure 3:  Photographs of known specimen PGR-004, PGR-002, and PGR-009.</a:t>
                </a:r>
                <a:endParaRPr lang="en-US" sz="1800" dirty="0" smtClean="0"/>
              </a:p>
              <a:p>
                <a:endParaRPr lang="en-US" sz="2000" dirty="0"/>
              </a:p>
            </p:txBody>
          </p:sp>
          <p:grpSp>
            <p:nvGrpSpPr>
              <p:cNvPr id="23" name="Group 22"/>
              <p:cNvGrpSpPr/>
              <p:nvPr/>
            </p:nvGrpSpPr>
            <p:grpSpPr>
              <a:xfrm>
                <a:off x="9201340" y="11852811"/>
                <a:ext cx="5578842" cy="3567080"/>
                <a:chOff x="9201340" y="11852811"/>
                <a:chExt cx="5578842" cy="3567080"/>
              </a:xfrm>
            </p:grpSpPr>
            <p:pic>
              <p:nvPicPr>
                <p:cNvPr id="1037"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t="2429" b="8653"/>
                <a:stretch/>
              </p:blipFill>
              <p:spPr bwMode="auto">
                <a:xfrm>
                  <a:off x="9314164" y="14060364"/>
                  <a:ext cx="1566426" cy="135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6322" y="13165634"/>
                  <a:ext cx="1182111" cy="86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201340" y="11903873"/>
                  <a:ext cx="2026067" cy="1261884"/>
                </a:xfrm>
                <a:prstGeom prst="rect">
                  <a:avLst/>
                </a:prstGeom>
                <a:noFill/>
              </p:spPr>
              <p:txBody>
                <a:bodyPr wrap="none" rtlCol="0">
                  <a:spAutoFit/>
                </a:bodyPr>
                <a:lstStyle/>
                <a:p>
                  <a:r>
                    <a:rPr lang="en-US" sz="1600" b="1" dirty="0"/>
                    <a:t>PGR-004</a:t>
                  </a:r>
                  <a:endParaRPr lang="en-US" sz="1600" dirty="0"/>
                </a:p>
                <a:p>
                  <a:endParaRPr lang="en-US" sz="200" dirty="0"/>
                </a:p>
                <a:p>
                  <a:r>
                    <a:rPr lang="en-US" sz="1400" u="sng" dirty="0"/>
                    <a:t>Scientific name</a:t>
                  </a:r>
                  <a:r>
                    <a:rPr lang="en-US" sz="1400" dirty="0"/>
                    <a:t>: </a:t>
                  </a:r>
                </a:p>
                <a:p>
                  <a:r>
                    <a:rPr lang="en-US" sz="1400" i="1" dirty="0" err="1"/>
                    <a:t>Chlaenius</a:t>
                  </a:r>
                  <a:r>
                    <a:rPr lang="en-US" sz="1400" i="1" dirty="0"/>
                    <a:t> </a:t>
                  </a:r>
                  <a:r>
                    <a:rPr lang="en-US" sz="1400" i="1" dirty="0" err="1" smtClean="0"/>
                    <a:t>Pennsylvanicus</a:t>
                  </a:r>
                  <a:endParaRPr lang="en-US" sz="1400" i="1" dirty="0" smtClean="0"/>
                </a:p>
                <a:p>
                  <a:endParaRPr lang="en-US" sz="200" dirty="0"/>
                </a:p>
                <a:p>
                  <a:r>
                    <a:rPr lang="en-US" sz="1400" u="sng" dirty="0"/>
                    <a:t>Common name</a:t>
                  </a:r>
                  <a:r>
                    <a:rPr lang="en-US" sz="1400" dirty="0"/>
                    <a:t>: </a:t>
                  </a:r>
                </a:p>
                <a:p>
                  <a:r>
                    <a:rPr lang="en-US" sz="1400" dirty="0"/>
                    <a:t>Ground </a:t>
                  </a:r>
                  <a:r>
                    <a:rPr lang="en-US" sz="1400" dirty="0" smtClean="0"/>
                    <a:t>Beetle</a:t>
                  </a:r>
                  <a:endParaRPr lang="en-US" sz="1400" dirty="0"/>
                </a:p>
              </p:txBody>
            </p:sp>
            <p:grpSp>
              <p:nvGrpSpPr>
                <p:cNvPr id="20" name="Group 19"/>
                <p:cNvGrpSpPr/>
                <p:nvPr/>
              </p:nvGrpSpPr>
              <p:grpSpPr>
                <a:xfrm>
                  <a:off x="11537279" y="13165757"/>
                  <a:ext cx="1588308" cy="2254134"/>
                  <a:chOff x="13151004" y="13160975"/>
                  <a:chExt cx="1588308" cy="2254134"/>
                </a:xfrm>
              </p:grpSpPr>
              <p:pic>
                <p:nvPicPr>
                  <p:cNvPr id="1040"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b="14298"/>
                  <a:stretch/>
                </p:blipFill>
                <p:spPr bwMode="auto">
                  <a:xfrm>
                    <a:off x="13151004" y="14091708"/>
                    <a:ext cx="1588308" cy="132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46819" y="13160975"/>
                    <a:ext cx="1196677" cy="8993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3188309" y="13141991"/>
                  <a:ext cx="1591873" cy="2236988"/>
                  <a:chOff x="11482044" y="13141993"/>
                  <a:chExt cx="1591873" cy="2236988"/>
                </a:xfrm>
              </p:grpSpPr>
              <p:pic>
                <p:nvPicPr>
                  <p:cNvPr id="1039" name="Picture 15"/>
                  <p:cNvPicPr>
                    <a:picLocks noChangeAspect="1" noChangeArrowheads="1"/>
                  </p:cNvPicPr>
                  <p:nvPr/>
                </p:nvPicPr>
                <p:blipFill rotWithShape="1">
                  <a:blip r:embed="rId11">
                    <a:extLst>
                      <a:ext uri="{28A0092B-C50C-407E-A947-70E740481C1C}">
                        <a14:useLocalDpi xmlns:a14="http://schemas.microsoft.com/office/drawing/2010/main" val="0"/>
                      </a:ext>
                    </a:extLst>
                  </a:blip>
                  <a:srcRect l="9727"/>
                  <a:stretch/>
                </p:blipFill>
                <p:spPr bwMode="auto">
                  <a:xfrm>
                    <a:off x="11482044" y="14055580"/>
                    <a:ext cx="1591873" cy="132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32569" y="13141993"/>
                    <a:ext cx="1290821" cy="91837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12094695" y="11852811"/>
                  <a:ext cx="2061783" cy="1261884"/>
                </a:xfrm>
                <a:prstGeom prst="rect">
                  <a:avLst/>
                </a:prstGeom>
                <a:noFill/>
              </p:spPr>
              <p:txBody>
                <a:bodyPr wrap="none" rtlCol="0">
                  <a:spAutoFit/>
                </a:bodyPr>
                <a:lstStyle/>
                <a:p>
                  <a:r>
                    <a:rPr lang="en-US" sz="1600" b="1" dirty="0" smtClean="0"/>
                    <a:t>PGR-002 and PGR-009</a:t>
                  </a:r>
                  <a:endParaRPr lang="en-US" sz="1600" dirty="0"/>
                </a:p>
                <a:p>
                  <a:endParaRPr lang="en-US" sz="200" dirty="0"/>
                </a:p>
                <a:p>
                  <a:r>
                    <a:rPr lang="en-US" sz="1400" u="sng" dirty="0"/>
                    <a:t>Scientific name</a:t>
                  </a:r>
                  <a:r>
                    <a:rPr lang="en-US" sz="1400" dirty="0"/>
                    <a:t>: </a:t>
                  </a:r>
                </a:p>
                <a:p>
                  <a:r>
                    <a:rPr lang="en-US" sz="1400" i="1" dirty="0" err="1"/>
                    <a:t>Mesovelia</a:t>
                  </a:r>
                  <a:r>
                    <a:rPr lang="en-US" sz="1400" i="1" dirty="0"/>
                    <a:t> </a:t>
                  </a:r>
                  <a:r>
                    <a:rPr lang="en-US" sz="1400" i="1" dirty="0" err="1"/>
                    <a:t>mulsanti</a:t>
                  </a:r>
                  <a:endParaRPr lang="en-US" sz="1400" dirty="0"/>
                </a:p>
                <a:p>
                  <a:endParaRPr lang="en-US" sz="200" dirty="0"/>
                </a:p>
                <a:p>
                  <a:r>
                    <a:rPr lang="en-US" sz="1400" u="sng" dirty="0"/>
                    <a:t>Common name</a:t>
                  </a:r>
                  <a:r>
                    <a:rPr lang="en-US" sz="1400" dirty="0"/>
                    <a:t>: </a:t>
                  </a:r>
                  <a:endParaRPr lang="en-US" sz="1400" dirty="0" smtClean="0"/>
                </a:p>
                <a:p>
                  <a:r>
                    <a:rPr lang="en-US" sz="1400" dirty="0" err="1"/>
                    <a:t>Mulsant’s</a:t>
                  </a:r>
                  <a:r>
                    <a:rPr lang="en-US" sz="1400" dirty="0"/>
                    <a:t> Water </a:t>
                  </a:r>
                  <a:r>
                    <a:rPr lang="en-US" sz="1400" dirty="0" err="1" smtClean="0"/>
                    <a:t>Treader</a:t>
                  </a:r>
                  <a:endParaRPr lang="en-US" sz="1400" dirty="0"/>
                </a:p>
              </p:txBody>
            </p:sp>
          </p:grpSp>
        </p:grpSp>
      </p:grpSp>
      <p:sp>
        <p:nvSpPr>
          <p:cNvPr id="45" name="TextBox 44"/>
          <p:cNvSpPr txBox="1"/>
          <p:nvPr/>
        </p:nvSpPr>
        <p:spPr>
          <a:xfrm>
            <a:off x="9244456" y="15611955"/>
            <a:ext cx="6327937" cy="984885"/>
          </a:xfrm>
          <a:prstGeom prst="rect">
            <a:avLst/>
          </a:prstGeom>
          <a:noFill/>
        </p:spPr>
        <p:txBody>
          <a:bodyPr wrap="square" rtlCol="0">
            <a:spAutoFit/>
          </a:bodyPr>
          <a:lstStyle/>
          <a:p>
            <a:r>
              <a:rPr lang="en-US" sz="1800" i="1" dirty="0" smtClean="0"/>
              <a:t>Figure 2:  Visual of MUSCLE showing each PGR sample with the closest match according to DNA Subway BLAST.</a:t>
            </a:r>
            <a:endParaRPr lang="en-US" sz="1800" dirty="0" smtClean="0"/>
          </a:p>
          <a:p>
            <a:endParaRPr lang="en-US" sz="2000" dirty="0"/>
          </a:p>
        </p:txBody>
      </p:sp>
      <p:grpSp>
        <p:nvGrpSpPr>
          <p:cNvPr id="31" name="Group 30"/>
          <p:cNvGrpSpPr/>
          <p:nvPr/>
        </p:nvGrpSpPr>
        <p:grpSpPr>
          <a:xfrm>
            <a:off x="9196330" y="12888303"/>
            <a:ext cx="6228511" cy="2670877"/>
            <a:chOff x="9070361" y="12521071"/>
            <a:chExt cx="8343900" cy="3228975"/>
          </a:xfrm>
        </p:grpSpPr>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70361" y="12521071"/>
              <a:ext cx="8343900" cy="3228975"/>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41694" y="12521071"/>
              <a:ext cx="475605" cy="387120"/>
            </a:xfrm>
            <a:prstGeom prst="rect">
              <a:avLst/>
            </a:prstGeom>
          </p:spPr>
        </p:pic>
      </p:grpSp>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1715" y="17672217"/>
            <a:ext cx="4695825" cy="2990850"/>
          </a:xfrm>
          <a:prstGeom prst="rect">
            <a:avLst/>
          </a:prstGeom>
        </p:spPr>
      </p:pic>
      <p:sp>
        <p:nvSpPr>
          <p:cNvPr id="52" name="TextBox 51"/>
          <p:cNvSpPr txBox="1"/>
          <p:nvPr/>
        </p:nvSpPr>
        <p:spPr>
          <a:xfrm>
            <a:off x="9244456" y="17210773"/>
            <a:ext cx="6327937" cy="677108"/>
          </a:xfrm>
          <a:prstGeom prst="rect">
            <a:avLst/>
          </a:prstGeom>
          <a:noFill/>
        </p:spPr>
        <p:txBody>
          <a:bodyPr wrap="square" rtlCol="0">
            <a:spAutoFit/>
          </a:bodyPr>
          <a:lstStyle/>
          <a:p>
            <a:r>
              <a:rPr lang="en-US" sz="1800" i="1" dirty="0" smtClean="0"/>
              <a:t>Table 2:  Sequence similarity report for MUSCLE shown in Figure 2</a:t>
            </a:r>
            <a:endParaRPr lang="en-US" sz="1800" dirty="0" smtClean="0"/>
          </a:p>
          <a:p>
            <a:endParaRPr lang="en-US" sz="2000" dirty="0"/>
          </a:p>
        </p:txBody>
      </p:sp>
      <p:sp>
        <p:nvSpPr>
          <p:cNvPr id="3" name="TextBox 2"/>
          <p:cNvSpPr txBox="1"/>
          <p:nvPr/>
        </p:nvSpPr>
        <p:spPr>
          <a:xfrm>
            <a:off x="16534634" y="9433671"/>
            <a:ext cx="6410616" cy="646331"/>
          </a:xfrm>
          <a:prstGeom prst="rect">
            <a:avLst/>
          </a:prstGeom>
          <a:noFill/>
        </p:spPr>
        <p:txBody>
          <a:bodyPr wrap="square" rtlCol="0">
            <a:spAutoFit/>
          </a:bodyPr>
          <a:lstStyle/>
          <a:p>
            <a:r>
              <a:rPr lang="en-US" sz="1800" i="1" dirty="0" smtClean="0"/>
              <a:t>Table 3:  BLAST results with closest match using the </a:t>
            </a:r>
            <a:r>
              <a:rPr lang="en-US" sz="1800" i="1" dirty="0"/>
              <a:t>cytochrome oxidase subunit 1 (COI) gene</a:t>
            </a:r>
          </a:p>
        </p:txBody>
      </p:sp>
      <p:graphicFrame>
        <p:nvGraphicFramePr>
          <p:cNvPr id="8" name="Table 7"/>
          <p:cNvGraphicFramePr>
            <a:graphicFrameLocks noGrp="1"/>
          </p:cNvGraphicFramePr>
          <p:nvPr>
            <p:extLst>
              <p:ext uri="{D42A27DB-BD31-4B8C-83A1-F6EECF244321}">
                <p14:modId xmlns:p14="http://schemas.microsoft.com/office/powerpoint/2010/main" val="674330027"/>
              </p:ext>
            </p:extLst>
          </p:nvPr>
        </p:nvGraphicFramePr>
        <p:xfrm>
          <a:off x="16660760" y="10210926"/>
          <a:ext cx="6248846" cy="2563692"/>
        </p:xfrm>
        <a:graphic>
          <a:graphicData uri="http://schemas.openxmlformats.org/drawingml/2006/table">
            <a:tbl>
              <a:tblPr firstRow="1" firstCol="1" bandRow="1">
                <a:tableStyleId>{5940675A-B579-460E-94D1-54222C63F5DA}</a:tableStyleId>
              </a:tblPr>
              <a:tblGrid>
                <a:gridCol w="1365618"/>
                <a:gridCol w="1825505"/>
                <a:gridCol w="1043347"/>
                <a:gridCol w="875541"/>
                <a:gridCol w="1138835"/>
              </a:tblGrid>
              <a:tr h="444593">
                <a:tc>
                  <a:txBody>
                    <a:bodyPr/>
                    <a:lstStyle/>
                    <a:p>
                      <a:pPr marL="0" marR="0" algn="ctr">
                        <a:lnSpc>
                          <a:spcPct val="115000"/>
                        </a:lnSpc>
                        <a:spcBef>
                          <a:spcPts val="400"/>
                        </a:spcBef>
                        <a:spcAft>
                          <a:spcPts val="400"/>
                        </a:spcAft>
                      </a:pPr>
                      <a:r>
                        <a:rPr lang="en-US" sz="1400" b="1" dirty="0" smtClean="0">
                          <a:effectLst/>
                        </a:rPr>
                        <a:t>Sample</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b="1" dirty="0" smtClean="0">
                          <a:effectLst/>
                        </a:rPr>
                        <a:t>Closest </a:t>
                      </a:r>
                      <a:r>
                        <a:rPr lang="en-US" sz="1400" b="1" dirty="0">
                          <a:effectLst/>
                        </a:rPr>
                        <a:t>species</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b="1" dirty="0" err="1">
                          <a:effectLst/>
                        </a:rPr>
                        <a:t>Aln</a:t>
                      </a:r>
                      <a:r>
                        <a:rPr lang="en-US" sz="1400" b="1" dirty="0">
                          <a:effectLst/>
                        </a:rPr>
                        <a:t>. Length</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b="1" dirty="0">
                          <a:effectLst/>
                        </a:rPr>
                        <a:t>Bit Score</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b="1" dirty="0" err="1">
                          <a:effectLst/>
                        </a:rPr>
                        <a:t>Mis</a:t>
                      </a:r>
                      <a:r>
                        <a:rPr lang="en-US" sz="1400" b="1" dirty="0">
                          <a:effectLst/>
                        </a:rPr>
                        <a:t>-matches</a:t>
                      </a:r>
                      <a:endParaRPr lang="en-US" sz="1400" b="1" dirty="0">
                        <a:effectLst/>
                        <a:latin typeface="Calibri"/>
                        <a:ea typeface="Calibri"/>
                        <a:cs typeface="Times New Roman"/>
                      </a:endParaRPr>
                    </a:p>
                  </a:txBody>
                  <a:tcPr marL="68580" marR="68580" marT="0" marB="0">
                    <a:solidFill>
                      <a:schemeClr val="bg1"/>
                    </a:solidFill>
                  </a:tcPr>
                </a:tc>
              </a:tr>
              <a:tr h="394138">
                <a:tc>
                  <a:txBody>
                    <a:bodyPr/>
                    <a:lstStyle/>
                    <a:p>
                      <a:pPr marL="0" marR="0" algn="ctr">
                        <a:lnSpc>
                          <a:spcPct val="115000"/>
                        </a:lnSpc>
                        <a:spcBef>
                          <a:spcPts val="400"/>
                        </a:spcBef>
                        <a:spcAft>
                          <a:spcPts val="400"/>
                        </a:spcAft>
                      </a:pPr>
                      <a:r>
                        <a:rPr lang="en-US" sz="1400" b="1" dirty="0">
                          <a:effectLst/>
                        </a:rPr>
                        <a:t>PGR-002</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err="1">
                          <a:effectLst/>
                        </a:rPr>
                        <a:t>Mesovelia</a:t>
                      </a:r>
                      <a:r>
                        <a:rPr lang="en-US" sz="1400" dirty="0">
                          <a:effectLst/>
                        </a:rPr>
                        <a:t> </a:t>
                      </a:r>
                      <a:r>
                        <a:rPr lang="en-US" sz="1400" dirty="0" err="1">
                          <a:effectLst/>
                        </a:rPr>
                        <a:t>mulsanti</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658</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1126</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14</a:t>
                      </a:r>
                      <a:endParaRPr lang="en-US" sz="1400" b="1">
                        <a:effectLst/>
                        <a:latin typeface="Calibri"/>
                        <a:ea typeface="Calibri"/>
                        <a:cs typeface="Times New Roman"/>
                      </a:endParaRPr>
                    </a:p>
                  </a:txBody>
                  <a:tcPr marL="68580" marR="68580" marT="0" marB="0">
                    <a:solidFill>
                      <a:schemeClr val="bg1"/>
                    </a:solidFill>
                  </a:tcPr>
                </a:tc>
              </a:tr>
              <a:tr h="529434">
                <a:tc>
                  <a:txBody>
                    <a:bodyPr/>
                    <a:lstStyle/>
                    <a:p>
                      <a:pPr marL="0" marR="0" algn="ctr">
                        <a:lnSpc>
                          <a:spcPct val="115000"/>
                        </a:lnSpc>
                        <a:spcBef>
                          <a:spcPts val="400"/>
                        </a:spcBef>
                        <a:spcAft>
                          <a:spcPts val="400"/>
                        </a:spcAft>
                      </a:pPr>
                      <a:r>
                        <a:rPr lang="en-US" sz="1400" b="1" dirty="0">
                          <a:effectLst/>
                        </a:rPr>
                        <a:t>PGR-003</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Drosophila melanogaster</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708</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865</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90</a:t>
                      </a:r>
                      <a:endParaRPr lang="en-US" sz="1400" b="1">
                        <a:effectLst/>
                        <a:latin typeface="Calibri"/>
                        <a:ea typeface="Calibri"/>
                        <a:cs typeface="Times New Roman"/>
                      </a:endParaRPr>
                    </a:p>
                  </a:txBody>
                  <a:tcPr marL="68580" marR="68580" marT="0" marB="0">
                    <a:solidFill>
                      <a:schemeClr val="bg1"/>
                    </a:solidFill>
                  </a:tcPr>
                </a:tc>
              </a:tr>
              <a:tr h="529434">
                <a:tc>
                  <a:txBody>
                    <a:bodyPr/>
                    <a:lstStyle/>
                    <a:p>
                      <a:pPr marL="0" marR="0" algn="ctr">
                        <a:lnSpc>
                          <a:spcPct val="115000"/>
                        </a:lnSpc>
                        <a:spcBef>
                          <a:spcPts val="400"/>
                        </a:spcBef>
                        <a:spcAft>
                          <a:spcPts val="400"/>
                        </a:spcAft>
                      </a:pPr>
                      <a:r>
                        <a:rPr lang="en-US" sz="1400" b="1" dirty="0">
                          <a:effectLst/>
                        </a:rPr>
                        <a:t>PGR-004</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Chlaenius pennsylvanicus</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684</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1222</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1</a:t>
                      </a:r>
                      <a:endParaRPr lang="en-US" sz="1400" b="1" dirty="0">
                        <a:effectLst/>
                        <a:latin typeface="Calibri"/>
                        <a:ea typeface="Calibri"/>
                        <a:cs typeface="Times New Roman"/>
                      </a:endParaRPr>
                    </a:p>
                  </a:txBody>
                  <a:tcPr marL="68580" marR="68580" marT="0" marB="0">
                    <a:solidFill>
                      <a:schemeClr val="bg1"/>
                    </a:solidFill>
                  </a:tcPr>
                </a:tc>
              </a:tr>
              <a:tr h="338817">
                <a:tc>
                  <a:txBody>
                    <a:bodyPr/>
                    <a:lstStyle/>
                    <a:p>
                      <a:pPr marL="0" marR="0" algn="ctr">
                        <a:lnSpc>
                          <a:spcPct val="115000"/>
                        </a:lnSpc>
                        <a:spcBef>
                          <a:spcPts val="400"/>
                        </a:spcBef>
                        <a:spcAft>
                          <a:spcPts val="400"/>
                        </a:spcAft>
                      </a:pPr>
                      <a:r>
                        <a:rPr lang="en-US" sz="1400" b="1">
                          <a:effectLst/>
                        </a:rPr>
                        <a:t>PGR-008</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err="1">
                          <a:effectLst/>
                        </a:rPr>
                        <a:t>Catonia</a:t>
                      </a:r>
                      <a:r>
                        <a:rPr lang="en-US" sz="1400" dirty="0">
                          <a:effectLst/>
                        </a:rPr>
                        <a:t> </a:t>
                      </a:r>
                      <a:r>
                        <a:rPr lang="en-US" sz="1400" dirty="0" err="1" smtClean="0">
                          <a:effectLst/>
                        </a:rPr>
                        <a:t>lunata</a:t>
                      </a:r>
                      <a:endParaRPr lang="en-US" sz="1400" b="1" dirty="0" smtClean="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650</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744</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95</a:t>
                      </a:r>
                      <a:endParaRPr lang="en-US" sz="1400" b="1" dirty="0">
                        <a:effectLst/>
                        <a:latin typeface="Calibri"/>
                        <a:ea typeface="Calibri"/>
                        <a:cs typeface="Times New Roman"/>
                      </a:endParaRPr>
                    </a:p>
                  </a:txBody>
                  <a:tcPr marL="68580" marR="68580" marT="0" marB="0">
                    <a:solidFill>
                      <a:schemeClr val="bg1"/>
                    </a:solidFill>
                  </a:tcPr>
                </a:tc>
              </a:tr>
              <a:tr h="327276">
                <a:tc>
                  <a:txBody>
                    <a:bodyPr/>
                    <a:lstStyle/>
                    <a:p>
                      <a:pPr marL="0" marR="0" algn="ctr">
                        <a:lnSpc>
                          <a:spcPct val="115000"/>
                        </a:lnSpc>
                        <a:spcBef>
                          <a:spcPts val="400"/>
                        </a:spcBef>
                        <a:spcAft>
                          <a:spcPts val="400"/>
                        </a:spcAft>
                      </a:pPr>
                      <a:r>
                        <a:rPr lang="en-US" sz="1400" b="1" dirty="0">
                          <a:effectLst/>
                        </a:rPr>
                        <a:t>PGR-009</a:t>
                      </a:r>
                      <a:endParaRPr lang="en-US" sz="1400" b="1"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Mesovelia mulsanti</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636</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a:effectLst/>
                        </a:rPr>
                        <a:t>1142</a:t>
                      </a:r>
                      <a:endParaRPr lang="en-US" sz="1400" b="1">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400"/>
                        </a:spcBef>
                        <a:spcAft>
                          <a:spcPts val="400"/>
                        </a:spcAft>
                      </a:pPr>
                      <a:r>
                        <a:rPr lang="en-US" sz="1400" dirty="0">
                          <a:effectLst/>
                        </a:rPr>
                        <a:t>1</a:t>
                      </a:r>
                      <a:endParaRPr lang="en-US" sz="1400" b="1" dirty="0">
                        <a:effectLst/>
                        <a:latin typeface="Calibri"/>
                        <a:ea typeface="Calibri"/>
                        <a:cs typeface="Times New Roman"/>
                      </a:endParaRPr>
                    </a:p>
                  </a:txBody>
                  <a:tcPr marL="68580" marR="68580" marT="0" marB="0">
                    <a:solidFill>
                      <a:schemeClr val="bg1"/>
                    </a:solidFill>
                  </a:tcPr>
                </a:tc>
              </a:tr>
            </a:tbl>
          </a:graphicData>
        </a:graphic>
      </p:graphicFrame>
      <p:sp>
        <p:nvSpPr>
          <p:cNvPr id="47" name="TextBox 46"/>
          <p:cNvSpPr txBox="1"/>
          <p:nvPr/>
        </p:nvSpPr>
        <p:spPr>
          <a:xfrm>
            <a:off x="16553969" y="5362867"/>
            <a:ext cx="6132861" cy="1615827"/>
          </a:xfrm>
          <a:prstGeom prst="rect">
            <a:avLst/>
          </a:prstGeom>
          <a:noFill/>
        </p:spPr>
        <p:txBody>
          <a:bodyPr wrap="square" rtlCol="0">
            <a:spAutoFit/>
          </a:bodyPr>
          <a:lstStyle/>
          <a:p>
            <a:r>
              <a:rPr lang="en-US" sz="1800" i="1" dirty="0"/>
              <a:t>Table 1:  Water Quality </a:t>
            </a:r>
            <a:r>
              <a:rPr lang="en-US" sz="1800" i="1" dirty="0" smtClean="0"/>
              <a:t>results measured using a LaMotte water quality testing kit.</a:t>
            </a:r>
            <a:endParaRPr lang="en-US" sz="1800" i="1" dirty="0"/>
          </a:p>
          <a:p>
            <a:endParaRPr lang="en-US" dirty="0"/>
          </a:p>
        </p:txBody>
      </p:sp>
      <p:grpSp>
        <p:nvGrpSpPr>
          <p:cNvPr id="48" name="Group 47"/>
          <p:cNvGrpSpPr/>
          <p:nvPr/>
        </p:nvGrpSpPr>
        <p:grpSpPr>
          <a:xfrm>
            <a:off x="9096904" y="5395425"/>
            <a:ext cx="6327937" cy="6997135"/>
            <a:chOff x="9092074" y="5388449"/>
            <a:chExt cx="6327937" cy="6997135"/>
          </a:xfrm>
        </p:grpSpPr>
        <p:pic>
          <p:nvPicPr>
            <p:cNvPr id="5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4947" y="5388449"/>
              <a:ext cx="4929125" cy="573525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9092074" y="11123700"/>
              <a:ext cx="6327937" cy="1261884"/>
            </a:xfrm>
            <a:prstGeom prst="rect">
              <a:avLst/>
            </a:prstGeom>
            <a:noFill/>
          </p:spPr>
          <p:txBody>
            <a:bodyPr wrap="square" rtlCol="0">
              <a:spAutoFit/>
            </a:bodyPr>
            <a:lstStyle/>
            <a:p>
              <a:r>
                <a:rPr lang="en-US" sz="1800" i="1" dirty="0" smtClean="0"/>
                <a:t>Figure 1:  Aerial photographs of Pond 1 and Pond 2.  Pond 1 has a forested buffer zone, while Pond 2 does not have a forested buffer from the surrounding suburban matrix.</a:t>
              </a:r>
              <a:endParaRPr lang="en-US" sz="1800" dirty="0" smtClean="0"/>
            </a:p>
            <a:p>
              <a:endParaRPr lang="en-US" sz="2000" dirty="0"/>
            </a:p>
          </p:txBody>
        </p:sp>
      </p:grpSp>
      <p:sp>
        <p:nvSpPr>
          <p:cNvPr id="55" name="TextBox 54"/>
          <p:cNvSpPr txBox="1"/>
          <p:nvPr/>
        </p:nvSpPr>
        <p:spPr>
          <a:xfrm>
            <a:off x="9591542" y="7352210"/>
            <a:ext cx="617605" cy="276999"/>
          </a:xfrm>
          <a:prstGeom prst="rect">
            <a:avLst/>
          </a:prstGeom>
          <a:solidFill>
            <a:schemeClr val="bg1"/>
          </a:solidFill>
        </p:spPr>
        <p:txBody>
          <a:bodyPr wrap="none" rtlCol="0">
            <a:spAutoFit/>
          </a:bodyPr>
          <a:lstStyle/>
          <a:p>
            <a:r>
              <a:rPr lang="en-US" sz="1200" dirty="0" smtClean="0"/>
              <a:t>Pond 2</a:t>
            </a:r>
            <a:endParaRPr lang="en-US" sz="1200" dirty="0"/>
          </a:p>
        </p:txBody>
      </p:sp>
      <p:sp>
        <p:nvSpPr>
          <p:cNvPr id="33" name="TextBox 32"/>
          <p:cNvSpPr txBox="1"/>
          <p:nvPr/>
        </p:nvSpPr>
        <p:spPr>
          <a:xfrm>
            <a:off x="11992684" y="7521867"/>
            <a:ext cx="617605" cy="276999"/>
          </a:xfrm>
          <a:prstGeom prst="rect">
            <a:avLst/>
          </a:prstGeom>
          <a:solidFill>
            <a:schemeClr val="bg1"/>
          </a:solidFill>
        </p:spPr>
        <p:txBody>
          <a:bodyPr wrap="none" rtlCol="0">
            <a:spAutoFit/>
          </a:bodyPr>
          <a:lstStyle/>
          <a:p>
            <a:r>
              <a:rPr lang="en-US" sz="1200" dirty="0" smtClean="0"/>
              <a:t>Pond 1</a:t>
            </a:r>
            <a:endParaRPr lang="en-US" sz="1200" dirty="0"/>
          </a:p>
        </p:txBody>
      </p:sp>
      <p:graphicFrame>
        <p:nvGraphicFramePr>
          <p:cNvPr id="51" name="Table 50"/>
          <p:cNvGraphicFramePr>
            <a:graphicFrameLocks noGrp="1"/>
          </p:cNvGraphicFramePr>
          <p:nvPr>
            <p:extLst>
              <p:ext uri="{D42A27DB-BD31-4B8C-83A1-F6EECF244321}">
                <p14:modId xmlns:p14="http://schemas.microsoft.com/office/powerpoint/2010/main" val="783505628"/>
              </p:ext>
            </p:extLst>
          </p:nvPr>
        </p:nvGraphicFramePr>
        <p:xfrm>
          <a:off x="16617313" y="6111338"/>
          <a:ext cx="6166167" cy="2722880"/>
        </p:xfrm>
        <a:graphic>
          <a:graphicData uri="http://schemas.openxmlformats.org/drawingml/2006/table">
            <a:tbl>
              <a:tblPr>
                <a:tableStyleId>{616DA210-FB5B-4158-B5E0-FEB733F419BA}</a:tableStyleId>
              </a:tblPr>
              <a:tblGrid>
                <a:gridCol w="2055389"/>
                <a:gridCol w="2055389"/>
                <a:gridCol w="2055389"/>
              </a:tblGrid>
              <a:tr h="281065">
                <a:tc>
                  <a:txBody>
                    <a:bodyPr/>
                    <a:lstStyle/>
                    <a:p>
                      <a:pPr marL="0" marR="0">
                        <a:spcBef>
                          <a:spcPts val="0"/>
                        </a:spcBef>
                        <a:spcAft>
                          <a:spcPts val="0"/>
                        </a:spcAft>
                      </a:pPr>
                      <a:r>
                        <a:rPr lang="en-US" sz="1400" b="1" dirty="0">
                          <a:effectLst/>
                        </a:rPr>
                        <a:t> </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400" b="1" dirty="0">
                          <a:effectLst/>
                        </a:rPr>
                        <a:t>Pond 1</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400" b="1" dirty="0">
                          <a:effectLst/>
                        </a:rPr>
                        <a:t>Pond 2</a:t>
                      </a:r>
                      <a:endParaRPr lang="en-US" sz="1400" b="1" dirty="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dirty="0">
                          <a:effectLst/>
                        </a:rPr>
                        <a:t>Salinity (</a:t>
                      </a:r>
                      <a:r>
                        <a:rPr lang="en-US" sz="1400" b="1" dirty="0" err="1">
                          <a:effectLst/>
                        </a:rPr>
                        <a:t>ppt</a:t>
                      </a:r>
                      <a:r>
                        <a:rPr lang="en-US" sz="1400" b="1" dirty="0">
                          <a:effectLst/>
                        </a:rPr>
                        <a:t>)</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0</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0 </a:t>
                      </a:r>
                      <a:endParaRPr lang="en-US" sz="1200" dirty="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a:effectLst/>
                        </a:rPr>
                        <a:t>Temperature (</a:t>
                      </a:r>
                      <a:r>
                        <a:rPr lang="en-US" sz="1400" b="1" baseline="30000">
                          <a:effectLst/>
                        </a:rPr>
                        <a:t>o</a:t>
                      </a:r>
                      <a:r>
                        <a:rPr lang="en-US" sz="1400" b="1">
                          <a:effectLst/>
                        </a:rPr>
                        <a:t>C)</a:t>
                      </a:r>
                      <a:endParaRPr lang="en-US" sz="1400" b="1">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smtClean="0">
                          <a:effectLst/>
                        </a:rPr>
                        <a:t>18.0</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17.5 </a:t>
                      </a:r>
                      <a:endParaRPr lang="en-US" sz="1200" dirty="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dirty="0">
                          <a:effectLst/>
                        </a:rPr>
                        <a:t>Turbidity (JTU)</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smtClean="0">
                          <a:effectLst/>
                        </a:rPr>
                        <a:t>25</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a:effectLst/>
                        </a:rPr>
                        <a:t>30 </a:t>
                      </a:r>
                      <a:endParaRPr lang="en-US" sz="120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a:effectLst/>
                        </a:rPr>
                        <a:t>pH</a:t>
                      </a:r>
                      <a:endParaRPr lang="en-US" sz="1400" b="1">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7.25</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a:effectLst/>
                        </a:rPr>
                        <a:t>6.75 </a:t>
                      </a:r>
                      <a:endParaRPr lang="en-US" sz="120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dirty="0">
                          <a:effectLst/>
                        </a:rPr>
                        <a:t>Nitrate (ppm)</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2.25</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smtClean="0">
                          <a:effectLst/>
                        </a:rPr>
                        <a:t>3.13 </a:t>
                      </a:r>
                      <a:endParaRPr lang="en-US" sz="1200" dirty="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dirty="0">
                          <a:effectLst/>
                        </a:rPr>
                        <a:t>Phosphate (ppm)</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smtClean="0">
                          <a:effectLst/>
                        </a:rPr>
                        <a:t>0.36</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smtClean="0">
                          <a:effectLst/>
                        </a:rPr>
                        <a:t>0.28 </a:t>
                      </a:r>
                      <a:endParaRPr lang="en-US" sz="1200" dirty="0">
                        <a:effectLst/>
                        <a:latin typeface="Cambria"/>
                        <a:ea typeface="Cambria"/>
                        <a:cs typeface="Times New Roman"/>
                      </a:endParaRPr>
                    </a:p>
                  </a:txBody>
                  <a:tcPr marL="63500" marR="63500" marT="63500" marB="63500">
                    <a:solidFill>
                      <a:schemeClr val="bg1"/>
                    </a:solidFill>
                  </a:tcPr>
                </a:tc>
              </a:tr>
              <a:tr h="281065">
                <a:tc>
                  <a:txBody>
                    <a:bodyPr/>
                    <a:lstStyle/>
                    <a:p>
                      <a:pPr marL="0" marR="0" algn="ctr">
                        <a:spcBef>
                          <a:spcPts val="0"/>
                        </a:spcBef>
                        <a:spcAft>
                          <a:spcPts val="0"/>
                        </a:spcAft>
                      </a:pPr>
                      <a:r>
                        <a:rPr lang="en-US" sz="1400" b="1" dirty="0">
                          <a:effectLst/>
                        </a:rPr>
                        <a:t>Dissolved Oxygen (ppm)</a:t>
                      </a:r>
                      <a:endParaRPr lang="en-US" sz="1400" b="1"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2 </a:t>
                      </a:r>
                      <a:endParaRPr lang="en-US" sz="1200" dirty="0">
                        <a:effectLst/>
                        <a:latin typeface="Cambria"/>
                        <a:ea typeface="Cambria"/>
                        <a:cs typeface="Times New Roman"/>
                      </a:endParaRPr>
                    </a:p>
                  </a:txBody>
                  <a:tcPr marL="63500" marR="63500" marT="63500" marB="63500">
                    <a:solidFill>
                      <a:schemeClr val="bg1"/>
                    </a:solidFill>
                  </a:tcPr>
                </a:tc>
                <a:tc>
                  <a:txBody>
                    <a:bodyPr/>
                    <a:lstStyle/>
                    <a:p>
                      <a:pPr marL="0" marR="0" algn="ctr">
                        <a:spcBef>
                          <a:spcPts val="0"/>
                        </a:spcBef>
                        <a:spcAft>
                          <a:spcPts val="0"/>
                        </a:spcAft>
                      </a:pPr>
                      <a:r>
                        <a:rPr lang="en-US" sz="1200" dirty="0">
                          <a:effectLst/>
                        </a:rPr>
                        <a:t>2 </a:t>
                      </a:r>
                      <a:endParaRPr lang="en-US" sz="1200" dirty="0">
                        <a:effectLst/>
                        <a:latin typeface="Cambria"/>
                        <a:ea typeface="Cambria"/>
                        <a:cs typeface="Times New Roman"/>
                      </a:endParaRPr>
                    </a:p>
                  </a:txBody>
                  <a:tcPr marL="63500" marR="63500" marT="63500" marB="63500">
                    <a:solidFill>
                      <a:schemeClr val="bg1"/>
                    </a:solidFill>
                  </a:tcPr>
                </a:tc>
              </a:tr>
            </a:tbl>
          </a:graphicData>
        </a:graphic>
      </p:graphicFrame>
      <p:grpSp>
        <p:nvGrpSpPr>
          <p:cNvPr id="21" name="Group 20"/>
          <p:cNvGrpSpPr/>
          <p:nvPr/>
        </p:nvGrpSpPr>
        <p:grpSpPr>
          <a:xfrm>
            <a:off x="16757488" y="18539753"/>
            <a:ext cx="5964908" cy="3224753"/>
            <a:chOff x="16757488" y="18066773"/>
            <a:chExt cx="5964908" cy="3224753"/>
          </a:xfrm>
        </p:grpSpPr>
        <p:sp>
          <p:nvSpPr>
            <p:cNvPr id="9" name="TextBox 8"/>
            <p:cNvSpPr txBox="1"/>
            <p:nvPr/>
          </p:nvSpPr>
          <p:spPr>
            <a:xfrm>
              <a:off x="16757488" y="19706477"/>
              <a:ext cx="5964908" cy="1585049"/>
            </a:xfrm>
            <a:prstGeom prst="rect">
              <a:avLst/>
            </a:prstGeom>
            <a:noFill/>
          </p:spPr>
          <p:txBody>
            <a:bodyPr wrap="square" rtlCol="0">
              <a:spAutoFit/>
            </a:bodyPr>
            <a:lstStyle/>
            <a:p>
              <a:r>
                <a:rPr lang="en-US" sz="1800" i="1" dirty="0" smtClean="0"/>
                <a:t>Figure 4</a:t>
              </a:r>
              <a:r>
                <a:rPr lang="en-US" sz="1800" i="1" dirty="0"/>
                <a:t>:  Photographs of </a:t>
              </a:r>
              <a:r>
                <a:rPr lang="en-US" sz="1800" i="1" dirty="0" smtClean="0"/>
                <a:t>potential novel specimen PGR-003 and PGR-008.</a:t>
              </a:r>
              <a:endParaRPr lang="en-US" sz="1800" i="1" dirty="0"/>
            </a:p>
            <a:p>
              <a:endParaRPr lang="en-US" dirty="0"/>
            </a:p>
          </p:txBody>
        </p:sp>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08136" y="18066774"/>
              <a:ext cx="2132433" cy="1647789"/>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r="7251"/>
            <a:stretch/>
          </p:blipFill>
          <p:spPr>
            <a:xfrm>
              <a:off x="19950934" y="18066773"/>
              <a:ext cx="2184696" cy="1647789"/>
            </a:xfrm>
            <a:prstGeom prst="rect">
              <a:avLst/>
            </a:prstGeom>
          </p:spPr>
        </p:pic>
      </p:grpSp>
      <p:pic>
        <p:nvPicPr>
          <p:cNvPr id="28"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3810" y="2813908"/>
            <a:ext cx="1619767" cy="122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2222</TotalTime>
  <Words>882</Words>
  <Application>Microsoft Office PowerPoint</Application>
  <PresentationFormat>Custom</PresentationFormat>
  <Paragraphs>142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Sachem Central School District</cp:lastModifiedBy>
  <cp:revision>86</cp:revision>
  <cp:lastPrinted>2016-03-28T20:27:59Z</cp:lastPrinted>
  <dcterms:created xsi:type="dcterms:W3CDTF">2011-05-13T20:15:01Z</dcterms:created>
  <dcterms:modified xsi:type="dcterms:W3CDTF">2017-06-06T16:37:43Z</dcterms:modified>
</cp:coreProperties>
</file>