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32918400" cy="219456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xmlns="">
        <p15:guide id="1" orient="horz" pos="18144">
          <p15:clr>
            <a:srgbClr val="A4A3A4"/>
          </p15:clr>
        </p15:guide>
        <p15:guide id="2" orient="horz" pos="288">
          <p15:clr>
            <a:srgbClr val="A4A3A4"/>
          </p15:clr>
        </p15:guide>
        <p15:guide id="3" pos="287">
          <p15:clr>
            <a:srgbClr val="A4A3A4"/>
          </p15:clr>
        </p15:guide>
        <p15:guide id="4" pos="2505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591" autoAdjust="0"/>
    <p:restoredTop sz="94682" autoAdjust="0"/>
  </p:normalViewPr>
  <p:slideViewPr>
    <p:cSldViewPr snapToGrid="0" snapToObjects="1">
      <p:cViewPr>
        <p:scale>
          <a:sx n="30" d="100"/>
          <a:sy n="30" d="100"/>
        </p:scale>
        <p:origin x="-2364" y="-396"/>
      </p:cViewPr>
      <p:guideLst>
        <p:guide orient="horz" pos="13608"/>
        <p:guide orient="horz" pos="216"/>
        <p:guide pos="235"/>
        <p:guide pos="205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3"/>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3"/>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6/5/2017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6/5/2017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2"/>
            <a:ext cx="29626560" cy="14483081"/>
          </a:xfrm>
          <a:prstGeom prst="rect">
            <a:avLst/>
          </a:prstGeom>
        </p:spPr>
        <p:txBody>
          <a:bodyPr vert="horz" lIns="313450" tIns="156725" rIns="313450" bIns="1567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6/5/2017</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jpg"/><Relationship Id="rId3" Type="http://schemas.openxmlformats.org/officeDocument/2006/relationships/hyperlink" Target="http://www.bioone.org/doi/abs/10.1656/045.021.0414" TargetMode="External"/><Relationship Id="rId7" Type="http://schemas.openxmlformats.org/officeDocument/2006/relationships/image" Target="../media/image3.jpeg"/><Relationship Id="rId12" Type="http://schemas.openxmlformats.org/officeDocument/2006/relationships/image" Target="../media/image8.jpg"/><Relationship Id="rId2" Type="http://schemas.openxmlformats.org/officeDocument/2006/relationships/image" Target="../media/image1.jpg"/><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media/image7.jpg"/><Relationship Id="rId5" Type="http://schemas.openxmlformats.org/officeDocument/2006/relationships/hyperlink" Target="http://beneficialbugs.org/bugs/damselfly/damselfly.html" TargetMode="External"/><Relationship Id="rId15" Type="http://schemas.openxmlformats.org/officeDocument/2006/relationships/image" Target="../media/image11.png"/><Relationship Id="rId10" Type="http://schemas.openxmlformats.org/officeDocument/2006/relationships/image" Target="../media/image6.jpg"/><Relationship Id="rId4" Type="http://schemas.openxmlformats.org/officeDocument/2006/relationships/hyperlink" Target="https://www.britannica.com/animal/damselfly" TargetMode="External"/><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77685" y="4084708"/>
            <a:ext cx="14843446" cy="7256522"/>
          </a:xfrm>
          <a:prstGeom prst="rect">
            <a:avLst/>
          </a:prstGeom>
        </p:spPr>
        <p:style>
          <a:lnRef idx="1">
            <a:schemeClr val="dk1"/>
          </a:lnRef>
          <a:fillRef idx="2">
            <a:schemeClr val="dk1"/>
          </a:fillRef>
          <a:effectRef idx="1">
            <a:schemeClr val="dk1"/>
          </a:effectRef>
          <a:fontRef idx="minor">
            <a:schemeClr val="dk1"/>
          </a:fontRef>
        </p:style>
        <p:txBody>
          <a:bodyPr lIns="72176" tIns="36089" rIns="72176" bIns="36089" rtlCol="0" anchor="ctr"/>
          <a:lstStyle/>
          <a:p>
            <a:pPr algn="ctr"/>
            <a:endParaRPr lang="en-US" dirty="0"/>
          </a:p>
        </p:txBody>
      </p:sp>
      <p:sp>
        <p:nvSpPr>
          <p:cNvPr id="4" name="TextBox 3"/>
          <p:cNvSpPr txBox="1"/>
          <p:nvPr/>
        </p:nvSpPr>
        <p:spPr>
          <a:xfrm>
            <a:off x="4290775" y="667108"/>
            <a:ext cx="23647459" cy="1765654"/>
          </a:xfrm>
          <a:prstGeom prst="rect">
            <a:avLst/>
          </a:prstGeom>
          <a:noFill/>
        </p:spPr>
        <p:txBody>
          <a:bodyPr wrap="square" lIns="72176" tIns="36089" rIns="72176" bIns="36089" rtlCol="0">
            <a:spAutoFit/>
          </a:bodyPr>
          <a:lstStyle/>
          <a:p>
            <a:pPr algn="ctr"/>
            <a:r>
              <a:rPr lang="en-US" sz="11000" dirty="0" smtClean="0"/>
              <a:t>DNA Barcoding of Damselfly Nymphs</a:t>
            </a:r>
            <a:endParaRPr lang="en-US" sz="11000" dirty="0"/>
          </a:p>
        </p:txBody>
      </p:sp>
      <p:sp>
        <p:nvSpPr>
          <p:cNvPr id="5" name="TextBox 4"/>
          <p:cNvSpPr txBox="1"/>
          <p:nvPr/>
        </p:nvSpPr>
        <p:spPr>
          <a:xfrm>
            <a:off x="5249066" y="2334839"/>
            <a:ext cx="21659840" cy="1565599"/>
          </a:xfrm>
          <a:prstGeom prst="rect">
            <a:avLst/>
          </a:prstGeom>
          <a:noFill/>
        </p:spPr>
        <p:txBody>
          <a:bodyPr wrap="none" lIns="72176" tIns="36089" rIns="72176" bIns="36089" rtlCol="0">
            <a:spAutoFit/>
          </a:bodyPr>
          <a:lstStyle/>
          <a:p>
            <a:pPr algn="ctr"/>
            <a:r>
              <a:rPr lang="en-US" sz="5300" dirty="0" smtClean="0"/>
              <a:t>Laura Jans, Heather Paniagua, and Angeles Paucar; Mentor: Mr. Bob Mackey</a:t>
            </a:r>
          </a:p>
          <a:p>
            <a:pPr lvl="0" algn="ctr"/>
            <a:r>
              <a:rPr lang="en-US" sz="4300" i="1" dirty="0" smtClean="0">
                <a:solidFill>
                  <a:prstClr val="black"/>
                </a:solidFill>
              </a:rPr>
              <a:t>Christ the King Regional High School and Stony Brook University</a:t>
            </a:r>
            <a:endParaRPr lang="en-US" sz="4300" i="1" dirty="0">
              <a:solidFill>
                <a:prstClr val="black"/>
              </a:solidFill>
            </a:endParaRPr>
          </a:p>
        </p:txBody>
      </p:sp>
      <p:sp>
        <p:nvSpPr>
          <p:cNvPr id="30" name="TextBox 29"/>
          <p:cNvSpPr txBox="1"/>
          <p:nvPr/>
        </p:nvSpPr>
        <p:spPr>
          <a:xfrm>
            <a:off x="17095100" y="5389385"/>
            <a:ext cx="14494746" cy="650719"/>
          </a:xfrm>
          <a:prstGeom prst="rect">
            <a:avLst/>
          </a:prstGeom>
          <a:noFill/>
        </p:spPr>
        <p:txBody>
          <a:bodyPr wrap="square" lIns="65306" tIns="32653" rIns="65306" bIns="32653" rtlCol="0">
            <a:spAutoFit/>
          </a:bodyPr>
          <a:lstStyle/>
          <a:p>
            <a:endParaRPr lang="en-US" sz="3800" dirty="0"/>
          </a:p>
        </p:txBody>
      </p:sp>
      <p:pic>
        <p:nvPicPr>
          <p:cNvPr id="35" name="Shape 243"/>
          <p:cNvPicPr preferRelativeResize="0"/>
          <p:nvPr/>
        </p:nvPicPr>
        <p:blipFill rotWithShape="1">
          <a:blip r:embed="rId2">
            <a:alphaModFix/>
          </a:blip>
          <a:srcRect/>
          <a:stretch/>
        </p:blipFill>
        <p:spPr>
          <a:xfrm>
            <a:off x="27213433" y="1161680"/>
            <a:ext cx="3945194" cy="695695"/>
          </a:xfrm>
          <a:prstGeom prst="rect">
            <a:avLst/>
          </a:prstGeom>
          <a:noFill/>
          <a:ln>
            <a:noFill/>
          </a:ln>
        </p:spPr>
      </p:pic>
      <p:sp>
        <p:nvSpPr>
          <p:cNvPr id="36" name="Rectangle 35"/>
          <p:cNvSpPr/>
          <p:nvPr/>
        </p:nvSpPr>
        <p:spPr>
          <a:xfrm>
            <a:off x="17095100" y="4101304"/>
            <a:ext cx="14122176" cy="1651392"/>
          </a:xfrm>
          <a:prstGeom prst="rect">
            <a:avLst/>
          </a:prstGeom>
        </p:spPr>
        <p:txBody>
          <a:bodyPr wrap="square" lIns="72176" tIns="36089" rIns="72176" bIns="36089">
            <a:spAutoFit/>
          </a:bodyPr>
          <a:lstStyle/>
          <a:p>
            <a:pPr>
              <a:spcAft>
                <a:spcPts val="429"/>
              </a:spcAft>
            </a:pPr>
            <a:r>
              <a:rPr lang="en-US" dirty="0"/>
              <a:t>Tables &amp; Figures</a:t>
            </a:r>
          </a:p>
          <a:p>
            <a:endParaRPr lang="en-US" sz="3800" dirty="0"/>
          </a:p>
        </p:txBody>
      </p:sp>
      <p:sp>
        <p:nvSpPr>
          <p:cNvPr id="37" name="TextBox 36"/>
          <p:cNvSpPr txBox="1"/>
          <p:nvPr/>
        </p:nvSpPr>
        <p:spPr>
          <a:xfrm>
            <a:off x="1924080" y="4084708"/>
            <a:ext cx="14464176" cy="16184848"/>
          </a:xfrm>
          <a:prstGeom prst="rect">
            <a:avLst/>
          </a:prstGeom>
          <a:noFill/>
        </p:spPr>
        <p:txBody>
          <a:bodyPr wrap="square" lIns="65306" tIns="32653" rIns="65306" bIns="32653" rtlCol="0">
            <a:spAutoFit/>
          </a:bodyPr>
          <a:lstStyle/>
          <a:p>
            <a:pPr>
              <a:spcAft>
                <a:spcPts val="857"/>
              </a:spcAft>
            </a:pPr>
            <a:r>
              <a:rPr lang="en-US" dirty="0"/>
              <a:t>Abstract</a:t>
            </a:r>
          </a:p>
          <a:p>
            <a:r>
              <a:rPr lang="en-US" sz="3200" dirty="0" smtClean="0"/>
              <a:t>According </a:t>
            </a:r>
            <a:r>
              <a:rPr lang="en-US" sz="3200" dirty="0"/>
              <a:t>to Encyclopedia Britannica, Damselflies are found mainly near shallow, freshwater habitats and are graceful fliers with slender bodies and long, filmy, net-veined wings. </a:t>
            </a:r>
            <a:r>
              <a:rPr lang="en-US" sz="3200" dirty="0" smtClean="0"/>
              <a:t>We </a:t>
            </a:r>
            <a:r>
              <a:rPr lang="en-US" sz="3200" dirty="0"/>
              <a:t>used a taxonomic key to identify damselfly nymphs in the sump behind our school located at 68-02 Metropolitan Ave, Middle Village, NY 11379</a:t>
            </a:r>
            <a:r>
              <a:rPr lang="en-US" sz="3200" dirty="0" smtClean="0"/>
              <a:t>. </a:t>
            </a:r>
            <a:r>
              <a:rPr lang="en-US" sz="3200" dirty="0"/>
              <a:t>Our objective was to identify which species of damselfly was living in this sump. </a:t>
            </a:r>
            <a:endParaRPr lang="en-US" sz="3200" dirty="0" smtClean="0"/>
          </a:p>
          <a:p>
            <a:endParaRPr lang="en-US" sz="3900" dirty="0"/>
          </a:p>
          <a:p>
            <a:pPr>
              <a:spcAft>
                <a:spcPts val="429"/>
              </a:spcAft>
            </a:pPr>
            <a:r>
              <a:rPr lang="en-US" dirty="0" smtClean="0"/>
              <a:t>Introduction</a:t>
            </a:r>
            <a:endParaRPr lang="en-US" dirty="0"/>
          </a:p>
          <a:p>
            <a:r>
              <a:rPr lang="en-US" sz="3200" dirty="0"/>
              <a:t>According to 105 damselfly surveys conducted by the New York Department of Environmental Conservation between the years of 2005- 2009, there are 33 detected damselfly species in Queens, New York.  They expect to have identified about 89% of the total species in Queens. Our goal in this experiment was to use DNA barcoding protocol to identify which type of damselfly lives behind Christ the King High School.  We also wanted to find out whether the species had been previously identified since 11% of the total damselfly species in Queens remain unidentified.   </a:t>
            </a:r>
          </a:p>
          <a:p>
            <a:endParaRPr lang="en-US" sz="3900" dirty="0"/>
          </a:p>
          <a:p>
            <a:pPr>
              <a:spcAft>
                <a:spcPts val="429"/>
              </a:spcAft>
            </a:pPr>
            <a:r>
              <a:rPr lang="en-US" dirty="0" smtClean="0"/>
              <a:t>Materials </a:t>
            </a:r>
            <a:r>
              <a:rPr lang="en-US" dirty="0"/>
              <a:t>&amp; Methods </a:t>
            </a:r>
            <a:endParaRPr lang="en-US" sz="3900" dirty="0"/>
          </a:p>
          <a:p>
            <a:r>
              <a:rPr lang="en-US" sz="3200" dirty="0" smtClean="0"/>
              <a:t>To conduct our research </a:t>
            </a:r>
            <a:r>
              <a:rPr lang="en-US" sz="3200" dirty="0"/>
              <a:t>we collected specimens, extracted DNA from each sample’s leg, and used it to follow DNA barcoding protocol at a laboratory provided by Stony Brook University</a:t>
            </a:r>
            <a:r>
              <a:rPr lang="en-US" sz="3200" dirty="0" smtClean="0"/>
              <a:t>. The protocol included isolating </a:t>
            </a:r>
            <a:r>
              <a:rPr lang="en-US" sz="3200" dirty="0"/>
              <a:t>the DNA from our samples, </a:t>
            </a:r>
            <a:r>
              <a:rPr lang="en-US" sz="3200" dirty="0" smtClean="0"/>
              <a:t>amplifying </a:t>
            </a:r>
            <a:r>
              <a:rPr lang="en-US" sz="3200" dirty="0"/>
              <a:t>that DNA by PCR (polymerase chain reaction) and </a:t>
            </a:r>
            <a:r>
              <a:rPr lang="en-US" sz="3200" dirty="0" smtClean="0"/>
              <a:t>analyzing </a:t>
            </a:r>
            <a:r>
              <a:rPr lang="en-US" sz="3200" dirty="0"/>
              <a:t>the PCR products by gel electrophoresis. </a:t>
            </a:r>
            <a:r>
              <a:rPr lang="en-US" sz="3200" dirty="0" smtClean="0"/>
              <a:t>  </a:t>
            </a:r>
            <a:r>
              <a:rPr lang="en-US" sz="3200" dirty="0"/>
              <a:t> </a:t>
            </a:r>
          </a:p>
          <a:p>
            <a:pPr>
              <a:spcAft>
                <a:spcPts val="429"/>
              </a:spcAft>
            </a:pPr>
            <a:endParaRPr lang="en-US" sz="3200" dirty="0"/>
          </a:p>
          <a:p>
            <a:pPr>
              <a:spcAft>
                <a:spcPts val="429"/>
              </a:spcAft>
            </a:pPr>
            <a:r>
              <a:rPr lang="en-US" dirty="0" smtClean="0"/>
              <a:t>Results</a:t>
            </a:r>
            <a:endParaRPr lang="en-US" dirty="0"/>
          </a:p>
          <a:p>
            <a:r>
              <a:rPr lang="en-US" sz="3200" dirty="0" smtClean="0"/>
              <a:t>After sending our results for sequencing, we were able to match the DNA of two of our samples to a genus. Through DNA Subway, we identified the genus as </a:t>
            </a:r>
            <a:r>
              <a:rPr lang="en-US" sz="3200" i="1" dirty="0" err="1" smtClean="0"/>
              <a:t>Ischnura</a:t>
            </a:r>
            <a:r>
              <a:rPr lang="en-US" sz="3200" dirty="0" smtClean="0"/>
              <a:t>. They are also known as </a:t>
            </a:r>
            <a:r>
              <a:rPr lang="en-US" sz="3200" dirty="0" err="1" smtClean="0"/>
              <a:t>forktails</a:t>
            </a:r>
            <a:r>
              <a:rPr lang="en-US" sz="3200" dirty="0" smtClean="0"/>
              <a:t> and are in the family </a:t>
            </a:r>
            <a:r>
              <a:rPr lang="en-US" sz="3200" i="1" dirty="0" err="1" smtClean="0"/>
              <a:t>Coenagrionidae</a:t>
            </a:r>
            <a:r>
              <a:rPr lang="en-US" sz="3200" i="1" dirty="0" smtClean="0"/>
              <a:t>. </a:t>
            </a:r>
            <a:r>
              <a:rPr lang="en-US" sz="3200" dirty="0" smtClean="0"/>
              <a:t>The reverse read was used rather than the forward read because it had a better quality to work with.</a:t>
            </a:r>
            <a:endParaRPr lang="en-US" sz="3200" dirty="0"/>
          </a:p>
        </p:txBody>
      </p:sp>
      <p:sp>
        <p:nvSpPr>
          <p:cNvPr id="38" name="TextBox 37"/>
          <p:cNvSpPr txBox="1"/>
          <p:nvPr/>
        </p:nvSpPr>
        <p:spPr>
          <a:xfrm>
            <a:off x="16746401" y="11352061"/>
            <a:ext cx="14843446" cy="10532656"/>
          </a:xfrm>
          <a:prstGeom prst="rect">
            <a:avLst/>
          </a:prstGeom>
          <a:noFill/>
        </p:spPr>
        <p:txBody>
          <a:bodyPr wrap="square" lIns="65306" tIns="32653" rIns="65306" bIns="32653" rtlCol="0">
            <a:spAutoFit/>
          </a:bodyPr>
          <a:lstStyle/>
          <a:p>
            <a:pPr>
              <a:spcAft>
                <a:spcPts val="429"/>
              </a:spcAft>
            </a:pPr>
            <a:r>
              <a:rPr lang="en-US" dirty="0"/>
              <a:t>Discussion </a:t>
            </a:r>
          </a:p>
          <a:p>
            <a:r>
              <a:rPr lang="en-US" sz="3200" dirty="0" smtClean="0"/>
              <a:t>At first, the results from the DNA amplification were too weak to used. It was a challenge we faced because it would greatly affect our results. However, it turns out that two samples were able to be used and unexpectedly we got a genus. </a:t>
            </a:r>
            <a:r>
              <a:rPr lang="en-US" sz="3200" i="1" dirty="0" err="1" smtClean="0"/>
              <a:t>Ischnura</a:t>
            </a:r>
            <a:r>
              <a:rPr lang="en-US" sz="3200" i="1" dirty="0" smtClean="0"/>
              <a:t> </a:t>
            </a:r>
            <a:r>
              <a:rPr lang="en-US" sz="3200" dirty="0" smtClean="0"/>
              <a:t> is a common type of damselfly found in the Queens area. We’ve learned that for future experiments we could take greater precautions and be aware of the methods we take.</a:t>
            </a:r>
            <a:endParaRPr lang="en-US" sz="3200" dirty="0"/>
          </a:p>
          <a:p>
            <a:endParaRPr lang="en-US" sz="1000" dirty="0"/>
          </a:p>
          <a:p>
            <a:pPr>
              <a:spcAft>
                <a:spcPts val="429"/>
              </a:spcAft>
            </a:pPr>
            <a:r>
              <a:rPr lang="en-US" dirty="0"/>
              <a:t>References</a:t>
            </a:r>
          </a:p>
          <a:p>
            <a:pPr marL="342900" indent="-342900">
              <a:buFont typeface="Arial"/>
              <a:buChar char="•"/>
            </a:pPr>
            <a:r>
              <a:rPr lang="en-US" sz="2000" dirty="0"/>
              <a:t>Allen, Katherine (2009). The ecology and conservation of threatened damselflies. The Environment Agency.</a:t>
            </a:r>
            <a:br>
              <a:rPr lang="en-US" sz="2000" dirty="0"/>
            </a:br>
            <a:r>
              <a:rPr lang="en-US" sz="2000" dirty="0"/>
              <a:t>"Dragonfly and Damselfly Colonization and </a:t>
            </a:r>
            <a:r>
              <a:rPr lang="en-US" sz="2000" dirty="0" err="1"/>
              <a:t>Recolonization</a:t>
            </a:r>
            <a:r>
              <a:rPr lang="en-US" sz="2000" dirty="0"/>
              <a:t> of a Large, Semi-Permanent Pennsylvania Pond." </a:t>
            </a:r>
            <a:r>
              <a:rPr lang="en-US" sz="2000" dirty="0" err="1"/>
              <a:t>BioOne</a:t>
            </a:r>
            <a:r>
              <a:rPr lang="en-US" sz="2000" dirty="0"/>
              <a:t>. </a:t>
            </a:r>
            <a:r>
              <a:rPr lang="en-US" sz="2000" dirty="0" err="1"/>
              <a:t>N.p</a:t>
            </a:r>
            <a:r>
              <a:rPr lang="en-US" sz="2000" dirty="0"/>
              <a:t>., </a:t>
            </a:r>
            <a:r>
              <a:rPr lang="en-US" sz="2000" dirty="0" err="1"/>
              <a:t>n.d.</a:t>
            </a:r>
            <a:r>
              <a:rPr lang="en-US" sz="2000" dirty="0"/>
              <a:t> Web. 17 Feb. 2017. </a:t>
            </a:r>
            <a:r>
              <a:rPr lang="en-US" sz="2000" dirty="0" smtClean="0">
                <a:hlinkClick r:id="rId3"/>
              </a:rPr>
              <a:t>http</a:t>
            </a:r>
            <a:r>
              <a:rPr lang="en-US" sz="2000" dirty="0">
                <a:hlinkClick r:id="rId3"/>
              </a:rPr>
              <a:t>://www.bioone.org/doi/abs/10.1656/</a:t>
            </a:r>
            <a:r>
              <a:rPr lang="en-US" sz="2000" dirty="0" smtClean="0">
                <a:hlinkClick r:id="rId3"/>
              </a:rPr>
              <a:t>045.021.0414</a:t>
            </a:r>
            <a:r>
              <a:rPr lang="en-US" sz="2000" dirty="0" smtClean="0"/>
              <a:t>.</a:t>
            </a:r>
          </a:p>
          <a:p>
            <a:pPr marL="342900" indent="-342900">
              <a:buFont typeface="Arial"/>
              <a:buChar char="•"/>
            </a:pPr>
            <a:r>
              <a:rPr lang="en-US" sz="2000" dirty="0" err="1" smtClean="0"/>
              <a:t>Saux</a:t>
            </a:r>
            <a:r>
              <a:rPr lang="en-US" sz="2000" dirty="0"/>
              <a:t>, </a:t>
            </a:r>
            <a:r>
              <a:rPr lang="en-US" sz="2000" dirty="0" err="1"/>
              <a:t>Corrie</a:t>
            </a:r>
            <a:r>
              <a:rPr lang="en-US" sz="2000" dirty="0"/>
              <a:t>, Chris Simon, and Greg S. Spicer. "Phylogeny of the Dragonfly and Damselfly Order </a:t>
            </a:r>
            <a:r>
              <a:rPr lang="en-US" sz="2000" dirty="0" err="1"/>
              <a:t>Odonata</a:t>
            </a:r>
            <a:r>
              <a:rPr lang="en-US" sz="2000" dirty="0"/>
              <a:t> as Inferred by Mitochondrial 12S Ribosomal RNA Sequences." Annals of the Entomological Society of America 96.6 (2003): 693-99. </a:t>
            </a:r>
            <a:r>
              <a:rPr lang="en-US" sz="2000" dirty="0" smtClean="0"/>
              <a:t>Web.</a:t>
            </a:r>
          </a:p>
          <a:p>
            <a:pPr marL="342900" indent="-342900">
              <a:buFont typeface="Arial"/>
              <a:buChar char="•"/>
            </a:pPr>
            <a:r>
              <a:rPr lang="en-US" sz="2000" dirty="0" smtClean="0"/>
              <a:t>The </a:t>
            </a:r>
            <a:r>
              <a:rPr lang="en-US" sz="2000" dirty="0"/>
              <a:t>Editors of </a:t>
            </a:r>
            <a:r>
              <a:rPr lang="en-US" sz="2000" dirty="0" err="1"/>
              <a:t>Encyclopædia</a:t>
            </a:r>
            <a:r>
              <a:rPr lang="en-US" sz="2000" dirty="0"/>
              <a:t> Britannica. "Damselfly." </a:t>
            </a:r>
            <a:r>
              <a:rPr lang="en-US" sz="2000" dirty="0" err="1"/>
              <a:t>Encyclopædia</a:t>
            </a:r>
            <a:r>
              <a:rPr lang="en-US" sz="2000" dirty="0"/>
              <a:t> Britannica. </a:t>
            </a:r>
            <a:r>
              <a:rPr lang="en-US" sz="2000" dirty="0" err="1"/>
              <a:t>Encyclopædia</a:t>
            </a:r>
            <a:r>
              <a:rPr lang="en-US" sz="2000" dirty="0"/>
              <a:t> Britannica, Inc., 29 Mar. 2007. Web. 17 Feb. 2017. </a:t>
            </a:r>
            <a:r>
              <a:rPr lang="en-US" sz="2000" dirty="0" smtClean="0">
                <a:hlinkClick r:id="rId4"/>
              </a:rPr>
              <a:t>https</a:t>
            </a:r>
            <a:r>
              <a:rPr lang="en-US" sz="2000" dirty="0">
                <a:hlinkClick r:id="rId4"/>
              </a:rPr>
              <a:t>://www.britannica.com/animal/</a:t>
            </a:r>
            <a:r>
              <a:rPr lang="en-US" sz="2000" dirty="0" smtClean="0">
                <a:hlinkClick r:id="rId4"/>
              </a:rPr>
              <a:t>damselfly</a:t>
            </a:r>
            <a:r>
              <a:rPr lang="en-US" sz="2000" dirty="0" smtClean="0"/>
              <a:t>.</a:t>
            </a:r>
          </a:p>
          <a:p>
            <a:pPr marL="342900" indent="-342900">
              <a:buFont typeface="Arial"/>
              <a:buChar char="•"/>
            </a:pPr>
            <a:r>
              <a:rPr lang="en-US" sz="2000" dirty="0" smtClean="0"/>
              <a:t>"</a:t>
            </a:r>
            <a:r>
              <a:rPr lang="en-US" sz="2000" dirty="0"/>
              <a:t>DAMSELFLY." DAMSELFLY. </a:t>
            </a:r>
            <a:r>
              <a:rPr lang="en-US" sz="2000" dirty="0" err="1"/>
              <a:t>N.p</a:t>
            </a:r>
            <a:r>
              <a:rPr lang="en-US" sz="2000" dirty="0"/>
              <a:t>., </a:t>
            </a:r>
            <a:r>
              <a:rPr lang="en-US" sz="2000" dirty="0" err="1"/>
              <a:t>n.d.</a:t>
            </a:r>
            <a:r>
              <a:rPr lang="en-US" sz="2000" dirty="0"/>
              <a:t> Web. 17 Feb. 2017</a:t>
            </a:r>
            <a:r>
              <a:rPr lang="en-US" sz="2000" dirty="0" smtClean="0"/>
              <a:t>. </a:t>
            </a:r>
            <a:r>
              <a:rPr lang="en-US" sz="2000" dirty="0" smtClean="0">
                <a:hlinkClick r:id="rId5"/>
              </a:rPr>
              <a:t>http://beneficialbugs.org/bugs/damselfly/damselfly.html</a:t>
            </a:r>
            <a:r>
              <a:rPr lang="en-US" sz="2000" dirty="0" smtClean="0"/>
              <a:t>.</a:t>
            </a:r>
            <a:r>
              <a:rPr lang="en-US" sz="2000" dirty="0"/>
              <a:t> </a:t>
            </a:r>
            <a:r>
              <a:rPr lang="en-US" sz="2000" dirty="0" err="1" smtClean="0"/>
              <a:t>N.p</a:t>
            </a:r>
            <a:r>
              <a:rPr lang="en-US" sz="2000" dirty="0"/>
              <a:t>., </a:t>
            </a:r>
            <a:r>
              <a:rPr lang="en-US" sz="2000" dirty="0" err="1"/>
              <a:t>n.d.</a:t>
            </a:r>
            <a:r>
              <a:rPr lang="en-US" sz="2000" dirty="0"/>
              <a:t> </a:t>
            </a:r>
            <a:r>
              <a:rPr lang="en-US" sz="2000" dirty="0" smtClean="0"/>
              <a:t>Web</a:t>
            </a:r>
          </a:p>
          <a:p>
            <a:r>
              <a:rPr lang="en-US" dirty="0" smtClean="0"/>
              <a:t>Acknowledgements</a:t>
            </a:r>
          </a:p>
          <a:p>
            <a:r>
              <a:rPr lang="en-US" sz="3200" dirty="0" smtClean="0"/>
              <a:t>We would like to thank </a:t>
            </a:r>
            <a:r>
              <a:rPr lang="en-US" sz="3200" dirty="0"/>
              <a:t>Stony Brook University for providing us with the laboratory space and necessary materials to complete all of the steps of DNA barcoding and Dr. Daniel Maloney for teaching us proper lab techniques and supervising </a:t>
            </a:r>
            <a:r>
              <a:rPr lang="en-US" sz="3200" dirty="0" smtClean="0"/>
              <a:t>our. Lastly, we </a:t>
            </a:r>
            <a:r>
              <a:rPr lang="en-US" sz="3200" dirty="0"/>
              <a:t>would like to </a:t>
            </a:r>
            <a:r>
              <a:rPr lang="en-US" sz="3200" dirty="0" smtClean="0"/>
              <a:t>thank our mentor </a:t>
            </a:r>
            <a:r>
              <a:rPr lang="en-US" sz="3200" dirty="0"/>
              <a:t>Mr. Bob Mackey for helping us develop our project and being our guide throughout the entire process. </a:t>
            </a:r>
          </a:p>
        </p:txBody>
      </p:sp>
      <p:pic>
        <p:nvPicPr>
          <p:cNvPr id="1026" name="Picture 2" descr="http://www.seplessons.org/files/SEPA_Sign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9302" y="2263117"/>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LI-logo-sm.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49050" y="1268333"/>
            <a:ext cx="4047036"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576601" y="2180858"/>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9"/>
          <a:stretch>
            <a:fillRect/>
          </a:stretch>
        </p:blipFill>
        <p:spPr>
          <a:xfrm>
            <a:off x="4702684" y="3844680"/>
            <a:ext cx="2266860" cy="1352245"/>
          </a:xfrm>
          <a:prstGeom prst="rect">
            <a:avLst/>
          </a:prstGeom>
        </p:spPr>
      </p:pic>
      <p:pic>
        <p:nvPicPr>
          <p:cNvPr id="15" name="Picture 14"/>
          <p:cNvPicPr>
            <a:picLocks noChangeAspect="1"/>
          </p:cNvPicPr>
          <p:nvPr/>
        </p:nvPicPr>
        <p:blipFill>
          <a:blip r:embed="rId9"/>
          <a:stretch>
            <a:fillRect/>
          </a:stretch>
        </p:blipFill>
        <p:spPr>
          <a:xfrm>
            <a:off x="5988514" y="7989050"/>
            <a:ext cx="2266860" cy="1352245"/>
          </a:xfrm>
          <a:prstGeom prst="rect">
            <a:avLst/>
          </a:prstGeom>
        </p:spPr>
      </p:pic>
      <p:pic>
        <p:nvPicPr>
          <p:cNvPr id="16" name="Picture 15"/>
          <p:cNvPicPr>
            <a:picLocks noChangeAspect="1"/>
          </p:cNvPicPr>
          <p:nvPr/>
        </p:nvPicPr>
        <p:blipFill>
          <a:blip r:embed="rId9"/>
          <a:stretch>
            <a:fillRect/>
          </a:stretch>
        </p:blipFill>
        <p:spPr>
          <a:xfrm>
            <a:off x="8836872" y="12956854"/>
            <a:ext cx="2266860" cy="1352245"/>
          </a:xfrm>
          <a:prstGeom prst="rect">
            <a:avLst/>
          </a:prstGeom>
        </p:spPr>
      </p:pic>
      <p:pic>
        <p:nvPicPr>
          <p:cNvPr id="6" name="Picture 5" descr="SAM A-E PCR gel.jpg"/>
          <p:cNvPicPr>
            <a:picLocks noChangeAspect="1"/>
          </p:cNvPicPr>
          <p:nvPr/>
        </p:nvPicPr>
        <p:blipFill rotWithShape="1">
          <a:blip r:embed="rId10">
            <a:extLst>
              <a:ext uri="{28A0092B-C50C-407E-A947-70E740481C1C}">
                <a14:useLocalDpi xmlns:a14="http://schemas.microsoft.com/office/drawing/2010/main" val="0"/>
              </a:ext>
            </a:extLst>
          </a:blip>
          <a:srcRect l="8819" r="15773"/>
          <a:stretch/>
        </p:blipFill>
        <p:spPr>
          <a:xfrm>
            <a:off x="24863120" y="7968765"/>
            <a:ext cx="2766182" cy="2745059"/>
          </a:xfrm>
          <a:prstGeom prst="rect">
            <a:avLst/>
          </a:prstGeom>
        </p:spPr>
      </p:pic>
      <p:pic>
        <p:nvPicPr>
          <p:cNvPr id="7" name="Picture 6" descr="SAM F-J PCR gel.jpg"/>
          <p:cNvPicPr>
            <a:picLocks noChangeAspect="1"/>
          </p:cNvPicPr>
          <p:nvPr/>
        </p:nvPicPr>
        <p:blipFill rotWithShape="1">
          <a:blip r:embed="rId11">
            <a:extLst>
              <a:ext uri="{28A0092B-C50C-407E-A947-70E740481C1C}">
                <a14:useLocalDpi xmlns:a14="http://schemas.microsoft.com/office/drawing/2010/main" val="0"/>
              </a:ext>
            </a:extLst>
          </a:blip>
          <a:srcRect l="3335" r="21861"/>
          <a:stretch/>
        </p:blipFill>
        <p:spPr>
          <a:xfrm>
            <a:off x="28202065" y="7961129"/>
            <a:ext cx="2751652" cy="2752695"/>
          </a:xfrm>
          <a:prstGeom prst="rect">
            <a:avLst/>
          </a:prstGeom>
        </p:spPr>
      </p:pic>
      <p:pic>
        <p:nvPicPr>
          <p:cNvPr id="8" name="Picture 7" descr="20170506_120058.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950337" y="4594022"/>
            <a:ext cx="2563045" cy="2563045"/>
          </a:xfrm>
          <a:prstGeom prst="rect">
            <a:avLst/>
          </a:prstGeom>
        </p:spPr>
      </p:pic>
      <p:pic>
        <p:nvPicPr>
          <p:cNvPr id="9" name="Picture 8" descr="20170210_075423.jpg"/>
          <p:cNvPicPr>
            <a:picLocks noChangeAspect="1"/>
          </p:cNvPicPr>
          <p:nvPr/>
        </p:nvPicPr>
        <p:blipFill rotWithShape="1">
          <a:blip r:embed="rId13">
            <a:extLst>
              <a:ext uri="{28A0092B-C50C-407E-A947-70E740481C1C}">
                <a14:useLocalDpi xmlns:a14="http://schemas.microsoft.com/office/drawing/2010/main" val="0"/>
              </a:ext>
            </a:extLst>
          </a:blip>
          <a:srcRect l="25078" r="48068"/>
          <a:stretch/>
        </p:blipFill>
        <p:spPr>
          <a:xfrm rot="5400000">
            <a:off x="18565512" y="8025248"/>
            <a:ext cx="1360530" cy="2849907"/>
          </a:xfrm>
          <a:prstGeom prst="rect">
            <a:avLst/>
          </a:prstGeom>
        </p:spPr>
      </p:pic>
      <p:pic>
        <p:nvPicPr>
          <p:cNvPr id="20" name="Picture 19" descr="https://lh4.googleusercontent.com/ows2VV21qy8wWl-o3u1SbLzi7iY76mdYSb5oHkd4hTpRx1ZmSFDIGPoagPDI69b0JB0dKyBF89XI-Otdk8z0iNW_jjSCNzqF5AiahVWjV-W4CEvosAY7WShv6vs8k8vmDnzjVdKJ"/>
          <p:cNvPicPr/>
          <p:nvPr/>
        </p:nvPicPr>
        <p:blipFill>
          <a:blip r:embed="rId14">
            <a:extLst>
              <a:ext uri="{28A0092B-C50C-407E-A947-70E740481C1C}">
                <a14:useLocalDpi xmlns:a14="http://schemas.microsoft.com/office/drawing/2010/main" val="0"/>
              </a:ext>
            </a:extLst>
          </a:blip>
          <a:srcRect/>
          <a:stretch>
            <a:fillRect/>
          </a:stretch>
        </p:blipFill>
        <p:spPr bwMode="auto">
          <a:xfrm>
            <a:off x="18093375" y="5176640"/>
            <a:ext cx="5531705" cy="2792125"/>
          </a:xfrm>
          <a:prstGeom prst="rect">
            <a:avLst/>
          </a:prstGeom>
          <a:noFill/>
          <a:ln>
            <a:noFill/>
          </a:ln>
        </p:spPr>
      </p:pic>
      <p:pic>
        <p:nvPicPr>
          <p:cNvPr id="10" name="Picture 9" descr="Screen Shot 2017-06-05 at 9.38.05 AM.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113166" y="8769936"/>
            <a:ext cx="2511914" cy="1742306"/>
          </a:xfrm>
          <a:prstGeom prst="rect">
            <a:avLst/>
          </a:prstGeom>
        </p:spPr>
      </p:pic>
      <p:pic>
        <p:nvPicPr>
          <p:cNvPr id="11" name="Picture 10" descr="Screen Shot 2017-06-05 at 9.43.07 AM.png"/>
          <p:cNvPicPr>
            <a:picLocks noChangeAspect="1"/>
          </p:cNvPicPr>
          <p:nvPr/>
        </p:nvPicPr>
        <p:blipFill rotWithShape="1">
          <a:blip r:embed="rId16">
            <a:extLst>
              <a:ext uri="{28A0092B-C50C-407E-A947-70E740481C1C}">
                <a14:useLocalDpi xmlns:a14="http://schemas.microsoft.com/office/drawing/2010/main" val="0"/>
              </a:ext>
            </a:extLst>
          </a:blip>
          <a:srcRect t="17543" b="15516"/>
          <a:stretch/>
        </p:blipFill>
        <p:spPr>
          <a:xfrm>
            <a:off x="28202065" y="4392855"/>
            <a:ext cx="2489200" cy="2958454"/>
          </a:xfrm>
          <a:prstGeom prst="rect">
            <a:avLst/>
          </a:prstGeom>
        </p:spPr>
      </p:pic>
      <p:sp>
        <p:nvSpPr>
          <p:cNvPr id="12" name="TextBox 11"/>
          <p:cNvSpPr txBox="1"/>
          <p:nvPr/>
        </p:nvSpPr>
        <p:spPr>
          <a:xfrm>
            <a:off x="18347313" y="7989050"/>
            <a:ext cx="5531705" cy="338554"/>
          </a:xfrm>
          <a:prstGeom prst="rect">
            <a:avLst/>
          </a:prstGeom>
          <a:noFill/>
        </p:spPr>
        <p:txBody>
          <a:bodyPr wrap="square" rtlCol="0">
            <a:spAutoFit/>
          </a:bodyPr>
          <a:lstStyle/>
          <a:p>
            <a:r>
              <a:rPr lang="en-US" sz="1600" b="1" dirty="0" smtClean="0"/>
              <a:t>Figure 1 </a:t>
            </a:r>
            <a:r>
              <a:rPr lang="en-US" sz="1600" dirty="0" smtClean="0"/>
              <a:t>Some species that reside in the Queens area.</a:t>
            </a:r>
            <a:endParaRPr lang="en-US" sz="1600" dirty="0"/>
          </a:p>
        </p:txBody>
      </p:sp>
      <p:sp>
        <p:nvSpPr>
          <p:cNvPr id="17" name="TextBox 16"/>
          <p:cNvSpPr txBox="1"/>
          <p:nvPr/>
        </p:nvSpPr>
        <p:spPr>
          <a:xfrm>
            <a:off x="18115472" y="10713824"/>
            <a:ext cx="5804257" cy="338554"/>
          </a:xfrm>
          <a:prstGeom prst="rect">
            <a:avLst/>
          </a:prstGeom>
          <a:noFill/>
        </p:spPr>
        <p:txBody>
          <a:bodyPr wrap="square" rtlCol="0">
            <a:spAutoFit/>
          </a:bodyPr>
          <a:lstStyle/>
          <a:p>
            <a:r>
              <a:rPr lang="en-US" sz="1600" b="1" dirty="0" smtClean="0"/>
              <a:t>Figures 2 and 3 </a:t>
            </a:r>
            <a:r>
              <a:rPr lang="en-US" sz="1600" dirty="0" smtClean="0"/>
              <a:t>Images of the damselfly and nymph samples.</a:t>
            </a:r>
            <a:endParaRPr lang="en-US" sz="1600" b="1" dirty="0"/>
          </a:p>
        </p:txBody>
      </p:sp>
      <p:sp>
        <p:nvSpPr>
          <p:cNvPr id="19" name="TextBox 18"/>
          <p:cNvSpPr txBox="1"/>
          <p:nvPr/>
        </p:nvSpPr>
        <p:spPr>
          <a:xfrm>
            <a:off x="25331601" y="7366529"/>
            <a:ext cx="5740928" cy="338554"/>
          </a:xfrm>
          <a:prstGeom prst="rect">
            <a:avLst/>
          </a:prstGeom>
          <a:noFill/>
        </p:spPr>
        <p:txBody>
          <a:bodyPr wrap="square" rtlCol="0">
            <a:spAutoFit/>
          </a:bodyPr>
          <a:lstStyle/>
          <a:p>
            <a:r>
              <a:rPr lang="en-US" sz="1600" b="1" dirty="0" smtClean="0"/>
              <a:t>Figures 4 and 5 </a:t>
            </a:r>
            <a:r>
              <a:rPr lang="en-US" sz="1600" dirty="0" smtClean="0"/>
              <a:t>The team at a lab at Stony Brook University.</a:t>
            </a:r>
            <a:endParaRPr lang="en-US" sz="1600" b="1" dirty="0"/>
          </a:p>
        </p:txBody>
      </p:sp>
      <p:sp>
        <p:nvSpPr>
          <p:cNvPr id="21" name="TextBox 20"/>
          <p:cNvSpPr txBox="1"/>
          <p:nvPr/>
        </p:nvSpPr>
        <p:spPr>
          <a:xfrm>
            <a:off x="25152714" y="10713824"/>
            <a:ext cx="5571039" cy="584776"/>
          </a:xfrm>
          <a:prstGeom prst="rect">
            <a:avLst/>
          </a:prstGeom>
          <a:noFill/>
        </p:spPr>
        <p:txBody>
          <a:bodyPr wrap="square" rtlCol="0">
            <a:spAutoFit/>
          </a:bodyPr>
          <a:lstStyle/>
          <a:p>
            <a:r>
              <a:rPr lang="en-US" sz="1600" b="1" dirty="0" smtClean="0"/>
              <a:t>Figures 6 and 7 </a:t>
            </a:r>
            <a:r>
              <a:rPr lang="en-US" sz="1600" dirty="0" smtClean="0"/>
              <a:t>Gel Electrophoresis results. Samples A trough C are adult damselflies and samples D through J are nymphs.</a:t>
            </a:r>
            <a:endParaRPr lang="en-US" sz="1600" b="1" dirty="0"/>
          </a:p>
        </p:txBody>
      </p:sp>
      <p:pic>
        <p:nvPicPr>
          <p:cNvPr id="28" name="Picture 27"/>
          <p:cNvPicPr>
            <a:picLocks noChangeAspect="1"/>
          </p:cNvPicPr>
          <p:nvPr/>
        </p:nvPicPr>
        <p:blipFill>
          <a:blip r:embed="rId9"/>
          <a:stretch>
            <a:fillRect/>
          </a:stretch>
        </p:blipFill>
        <p:spPr>
          <a:xfrm>
            <a:off x="4290775" y="16919132"/>
            <a:ext cx="2266860" cy="1352245"/>
          </a:xfrm>
          <a:prstGeom prst="rect">
            <a:avLst/>
          </a:prstGeom>
        </p:spPr>
      </p:pic>
      <p:pic>
        <p:nvPicPr>
          <p:cNvPr id="29" name="Picture 28"/>
          <p:cNvPicPr>
            <a:picLocks noChangeAspect="1"/>
          </p:cNvPicPr>
          <p:nvPr/>
        </p:nvPicPr>
        <p:blipFill>
          <a:blip r:embed="rId9"/>
          <a:stretch>
            <a:fillRect/>
          </a:stretch>
        </p:blipFill>
        <p:spPr>
          <a:xfrm>
            <a:off x="20393786" y="11298600"/>
            <a:ext cx="2266860" cy="1352245"/>
          </a:xfrm>
          <a:prstGeom prst="rect">
            <a:avLst/>
          </a:prstGeom>
        </p:spPr>
      </p:pic>
      <p:pic>
        <p:nvPicPr>
          <p:cNvPr id="31" name="Picture 30"/>
          <p:cNvPicPr>
            <a:picLocks noChangeAspect="1"/>
          </p:cNvPicPr>
          <p:nvPr/>
        </p:nvPicPr>
        <p:blipFill>
          <a:blip r:embed="rId9"/>
          <a:stretch>
            <a:fillRect/>
          </a:stretch>
        </p:blipFill>
        <p:spPr>
          <a:xfrm>
            <a:off x="20447740" y="14746090"/>
            <a:ext cx="2266860" cy="1352245"/>
          </a:xfrm>
          <a:prstGeom prst="rect">
            <a:avLst/>
          </a:prstGeom>
        </p:spPr>
      </p:pic>
      <p:pic>
        <p:nvPicPr>
          <p:cNvPr id="32" name="Picture 31"/>
          <p:cNvPicPr>
            <a:picLocks noChangeAspect="1"/>
          </p:cNvPicPr>
          <p:nvPr/>
        </p:nvPicPr>
        <p:blipFill>
          <a:blip r:embed="rId9"/>
          <a:stretch>
            <a:fillRect/>
          </a:stretch>
        </p:blipFill>
        <p:spPr>
          <a:xfrm>
            <a:off x="23064741" y="18271377"/>
            <a:ext cx="2266860" cy="1352245"/>
          </a:xfrm>
          <a:prstGeom prst="rect">
            <a:avLst/>
          </a:prstGeom>
        </p:spPr>
      </p:pic>
    </p:spTree>
    <p:extLst>
      <p:ext uri="{BB962C8B-B14F-4D97-AF65-F5344CB8AC3E}">
        <p14:creationId xmlns:p14="http://schemas.microsoft.com/office/powerpoint/2010/main" val="36500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1860</TotalTime>
  <Words>302</Words>
  <Application>Microsoft Office PowerPoint</Application>
  <PresentationFormat>Custom</PresentationFormat>
  <Paragraphs>29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AMNH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Bob Mackey</cp:lastModifiedBy>
  <cp:revision>61</cp:revision>
  <cp:lastPrinted>2016-03-28T20:27:59Z</cp:lastPrinted>
  <dcterms:created xsi:type="dcterms:W3CDTF">2011-05-13T20:15:01Z</dcterms:created>
  <dcterms:modified xsi:type="dcterms:W3CDTF">2017-06-05T15:27:36Z</dcterms:modified>
</cp:coreProperties>
</file>