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32918400" cy="219456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2" autoAdjust="0"/>
  </p:normalViewPr>
  <p:slideViewPr>
    <p:cSldViewPr snapToGrid="0" snapToObjects="1">
      <p:cViewPr varScale="1">
        <p:scale>
          <a:sx n="34" d="100"/>
          <a:sy n="34" d="100"/>
        </p:scale>
        <p:origin x="528" y="138"/>
      </p:cViewPr>
      <p:guideLst>
        <p:guide orient="horz" pos="18144"/>
        <p:guide orient="horz" pos="288"/>
        <p:guide pos="287"/>
        <p:guide pos="25055"/>
        <p:guide orient="horz" pos="13608"/>
        <p:guide orient="horz" pos="216"/>
        <p:guide pos="235"/>
        <p:guide pos="205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4912363"/>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4912363"/>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6/6/2016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6/6/2016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a:t>Click to edit Master title style</a:t>
            </a:r>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dirty="0"/>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a:t>Click to edit Master title style</a:t>
            </a:r>
          </a:p>
        </p:txBody>
      </p:sp>
      <p:sp>
        <p:nvSpPr>
          <p:cNvPr id="3" name="Text Placeholder 2"/>
          <p:cNvSpPr>
            <a:spLocks noGrp="1"/>
          </p:cNvSpPr>
          <p:nvPr>
            <p:ph type="body" idx="1"/>
          </p:nvPr>
        </p:nvSpPr>
        <p:spPr>
          <a:xfrm>
            <a:off x="1645920" y="5120642"/>
            <a:ext cx="29626560" cy="14483081"/>
          </a:xfrm>
          <a:prstGeom prst="rect">
            <a:avLst/>
          </a:prstGeom>
        </p:spPr>
        <p:txBody>
          <a:bodyPr vert="horz" lIns="313450" tIns="156725" rIns="313450" bIns="1567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6/6/2016</a:t>
            </a:fld>
            <a:endParaRPr lang="en-US" dirty="0"/>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5259" y="6794755"/>
            <a:ext cx="14843446" cy="7422944"/>
          </a:xfrm>
          <a:prstGeom prst="rect">
            <a:avLst/>
          </a:prstGeom>
        </p:spPr>
        <p:style>
          <a:lnRef idx="1">
            <a:schemeClr val="dk1"/>
          </a:lnRef>
          <a:fillRef idx="2">
            <a:schemeClr val="dk1"/>
          </a:fillRef>
          <a:effectRef idx="1">
            <a:schemeClr val="dk1"/>
          </a:effectRef>
          <a:fontRef idx="minor">
            <a:schemeClr val="dk1"/>
          </a:fontRef>
        </p:style>
        <p:txBody>
          <a:bodyPr lIns="72176" tIns="36089" rIns="72176" bIns="36089" rtlCol="0" anchor="ctr"/>
          <a:lstStyle/>
          <a:p>
            <a:pPr algn="ctr"/>
            <a:endParaRPr lang="en-US" dirty="0"/>
          </a:p>
        </p:txBody>
      </p:sp>
      <p:sp>
        <p:nvSpPr>
          <p:cNvPr id="4" name="TextBox 3"/>
          <p:cNvSpPr txBox="1"/>
          <p:nvPr/>
        </p:nvSpPr>
        <p:spPr>
          <a:xfrm>
            <a:off x="3947827" y="754131"/>
            <a:ext cx="23647459" cy="1919542"/>
          </a:xfrm>
          <a:prstGeom prst="rect">
            <a:avLst/>
          </a:prstGeom>
          <a:noFill/>
        </p:spPr>
        <p:txBody>
          <a:bodyPr wrap="square" lIns="72176" tIns="36089" rIns="72176" bIns="36089" rtlCol="0" anchor="t">
            <a:spAutoFit/>
          </a:bodyPr>
          <a:lstStyle/>
          <a:p>
            <a:pPr algn="ctr"/>
            <a:r>
              <a:rPr lang="en-US" sz="6000" b="1" dirty="0">
                <a:solidFill>
                  <a:srgbClr val="000000"/>
                </a:solidFill>
                <a:latin typeface="Arial" charset="0"/>
              </a:rPr>
              <a:t>Using DNA Barcoding to Identify Freshwater Algae in Two Bodies of Water</a:t>
            </a:r>
          </a:p>
        </p:txBody>
      </p:sp>
      <p:sp>
        <p:nvSpPr>
          <p:cNvPr id="5" name="TextBox 4"/>
          <p:cNvSpPr txBox="1"/>
          <p:nvPr/>
        </p:nvSpPr>
        <p:spPr>
          <a:xfrm>
            <a:off x="10494414" y="2599579"/>
            <a:ext cx="11282593" cy="1396322"/>
          </a:xfrm>
          <a:prstGeom prst="rect">
            <a:avLst/>
          </a:prstGeom>
          <a:noFill/>
        </p:spPr>
        <p:txBody>
          <a:bodyPr wrap="none" lIns="72176" tIns="36089" rIns="72176" bIns="36089" rtlCol="0" anchor="t">
            <a:spAutoFit/>
          </a:bodyPr>
          <a:lstStyle/>
          <a:p>
            <a:pPr algn="ctr"/>
            <a:r>
              <a:rPr lang="en-US" sz="4300" i="1" dirty="0">
                <a:solidFill>
                  <a:prstClr val="black"/>
                </a:solidFill>
              </a:rPr>
              <a:t>Lauren Cottral, Shweta Karmakar, Janalyce Torres</a:t>
            </a:r>
          </a:p>
          <a:p>
            <a:pPr algn="ctr"/>
            <a:r>
              <a:rPr lang="en-US" sz="4300" i="1" dirty="0">
                <a:solidFill>
                  <a:prstClr val="black"/>
                </a:solidFill>
              </a:rPr>
              <a:t>Islip High School</a:t>
            </a:r>
          </a:p>
        </p:txBody>
      </p:sp>
      <p:sp>
        <p:nvSpPr>
          <p:cNvPr id="30" name="TextBox 29"/>
          <p:cNvSpPr txBox="1"/>
          <p:nvPr/>
        </p:nvSpPr>
        <p:spPr>
          <a:xfrm>
            <a:off x="16663881" y="4000190"/>
            <a:ext cx="14494746" cy="2743600"/>
          </a:xfrm>
          <a:prstGeom prst="rect">
            <a:avLst/>
          </a:prstGeom>
          <a:noFill/>
        </p:spPr>
        <p:txBody>
          <a:bodyPr wrap="square" lIns="65306" tIns="32653" rIns="65306" bIns="32653" rtlCol="0">
            <a:spAutoFit/>
          </a:bodyPr>
          <a:lstStyle/>
          <a:p>
            <a:r>
              <a:rPr lang="en-US" sz="5400" dirty="0">
                <a:latin typeface="Arial" panose="020B0604020202020204" pitchFamily="34" charset="0"/>
                <a:cs typeface="Arial" panose="020B0604020202020204" pitchFamily="34" charset="0"/>
              </a:rPr>
              <a:t>Results</a:t>
            </a:r>
          </a:p>
          <a:p>
            <a:r>
              <a:rPr lang="en-US" sz="2400" dirty="0">
                <a:latin typeface="Arial" panose="020B0604020202020204" pitchFamily="34" charset="0"/>
                <a:cs typeface="Arial" panose="020B0604020202020204" pitchFamily="34" charset="0"/>
              </a:rPr>
              <a:t>We were successfully able to microscopically identify the algae and isolate the DNA of the samples but the various primers caused only certain samples to react and amplify.  Monocultures made it possible to microscopically identify the algae species. Isolating the DNA was successful as shown in the Gel from our Gel electrophoresis test. The test is to see how much DNA is extracted from a sample. The primer rbcl was able to amplify sample IHS-011 identified as </a:t>
            </a:r>
            <a:r>
              <a:rPr lang="en-US" sz="2400" i="1" dirty="0">
                <a:latin typeface="Arial" panose="020B0604020202020204" pitchFamily="34" charset="0"/>
                <a:cs typeface="Arial" panose="020B0604020202020204" pitchFamily="34" charset="0"/>
              </a:rPr>
              <a:t>nanochlorsis</a:t>
            </a:r>
            <a:r>
              <a:rPr lang="en-US" sz="2400" dirty="0">
                <a:latin typeface="Arial" panose="020B0604020202020204" pitchFamily="34" charset="0"/>
                <a:cs typeface="Arial" panose="020B0604020202020204" pitchFamily="34" charset="0"/>
              </a:rPr>
              <a:t>, while the primer tufa was able to amplified </a:t>
            </a:r>
            <a:endParaRPr lang="en-US" sz="5400" dirty="0">
              <a:latin typeface="Arial" panose="020B0604020202020204" pitchFamily="34" charset="0"/>
              <a:cs typeface="Arial" panose="020B0604020202020204" pitchFamily="34" charset="0"/>
            </a:endParaRPr>
          </a:p>
        </p:txBody>
      </p:sp>
      <p:pic>
        <p:nvPicPr>
          <p:cNvPr id="35" name="Shape 243"/>
          <p:cNvPicPr preferRelativeResize="0"/>
          <p:nvPr/>
        </p:nvPicPr>
        <p:blipFill rotWithShape="1">
          <a:blip r:embed="rId2">
            <a:alphaModFix/>
          </a:blip>
          <a:srcRect/>
          <a:stretch/>
        </p:blipFill>
        <p:spPr>
          <a:xfrm>
            <a:off x="26690411" y="854689"/>
            <a:ext cx="4467452" cy="1002686"/>
          </a:xfrm>
          <a:prstGeom prst="rect">
            <a:avLst/>
          </a:prstGeom>
          <a:noFill/>
          <a:ln>
            <a:noFill/>
          </a:ln>
        </p:spPr>
      </p:pic>
      <p:sp>
        <p:nvSpPr>
          <p:cNvPr id="36" name="Rectangle 35"/>
          <p:cNvSpPr/>
          <p:nvPr/>
        </p:nvSpPr>
        <p:spPr>
          <a:xfrm>
            <a:off x="16575259" y="6794755"/>
            <a:ext cx="14122176" cy="2001616"/>
          </a:xfrm>
          <a:prstGeom prst="rect">
            <a:avLst/>
          </a:prstGeom>
        </p:spPr>
        <p:txBody>
          <a:bodyPr wrap="square" lIns="72176" tIns="36089" rIns="72176" bIns="36089">
            <a:spAutoFit/>
          </a:bodyPr>
          <a:lstStyle/>
          <a:p>
            <a:pPr>
              <a:spcAft>
                <a:spcPts val="429"/>
              </a:spcAft>
            </a:pPr>
            <a:r>
              <a:rPr lang="en-US" dirty="0"/>
              <a:t>Tables &amp; Figures</a:t>
            </a:r>
          </a:p>
          <a:p>
            <a:pPr>
              <a:spcAft>
                <a:spcPts val="429"/>
              </a:spcAft>
            </a:pPr>
            <a:endParaRPr lang="en-US" dirty="0"/>
          </a:p>
        </p:txBody>
      </p:sp>
      <p:sp>
        <p:nvSpPr>
          <p:cNvPr id="37" name="TextBox 36"/>
          <p:cNvSpPr txBox="1"/>
          <p:nvPr/>
        </p:nvSpPr>
        <p:spPr>
          <a:xfrm>
            <a:off x="678836" y="3409016"/>
            <a:ext cx="15559088" cy="18058049"/>
          </a:xfrm>
          <a:prstGeom prst="rect">
            <a:avLst/>
          </a:prstGeom>
          <a:noFill/>
        </p:spPr>
        <p:txBody>
          <a:bodyPr wrap="square" lIns="65306" tIns="32653" rIns="65306" bIns="32653" rtlCol="0" anchor="t">
            <a:spAutoFit/>
          </a:bodyPr>
          <a:lstStyle/>
          <a:p>
            <a:pPr>
              <a:spcAft>
                <a:spcPts val="857"/>
              </a:spcAft>
            </a:pPr>
            <a:r>
              <a:rPr lang="en-US" dirty="0"/>
              <a:t>Abstract</a:t>
            </a:r>
          </a:p>
          <a:p>
            <a:r>
              <a:rPr lang="en-US" sz="2400" dirty="0">
                <a:latin typeface="Arial" charset="0"/>
              </a:rPr>
              <a:t>This experiment was performed to evaluate biodiversity and what it says about the health of an ecosystem. The experiment shows which algae species are present in the environment of Pardees Pond and Athasca Lake. Samples of algae were collected from Pardees Pond and Athasca Lake; they were then monocultured using the dilution method. After they were confirmed as monocultures the silica resin method and multiple primers (rbcl, tufA, and ITS) were used in an attempt to amplify the DNA. These samples were then sent to Cold Spring Harbor Laboratory for DNA sequencing. Once sequenced, DNA Subway could then be used to identify the specific algae collected. If the identity of the algae could be determined, the overall health of the bodies of water could be assessed.</a:t>
            </a:r>
          </a:p>
          <a:p>
            <a:pPr>
              <a:spcAft>
                <a:spcPts val="429"/>
              </a:spcAft>
            </a:pPr>
            <a:r>
              <a:rPr lang="en-US" dirty="0"/>
              <a:t>Introduction</a:t>
            </a:r>
          </a:p>
          <a:p>
            <a:pPr>
              <a:spcAft>
                <a:spcPts val="429"/>
              </a:spcAft>
            </a:pPr>
            <a:r>
              <a:rPr lang="en-US" sz="2400" dirty="0">
                <a:latin typeface="Arial" charset="0"/>
              </a:rPr>
              <a:t>There are two bodies of water on the Islip school property: Athasca Lake and Pardees Pond. Pardees Pond is the northern most body of water and is connected to Athasca Lake by a small and narrow channel (Figure 1). The presence of certain organisms can indicate the water quality by their ability to tolerate chemicals or conditions (Dokulil, M.T., 2003), which are called "bioindicators." Our goal was to isolate the DNA from freshwater algae species living in Pardees Pond and in Athasca Lake, then to use DNA Barcoding to positively identify up to twenty species. Once identified, the presence or absence of some species could be used to evaluate and compare the health of the two ecosystems. </a:t>
            </a:r>
          </a:p>
          <a:p>
            <a:pPr>
              <a:spcAft>
                <a:spcPts val="429"/>
              </a:spcAft>
            </a:pPr>
            <a:r>
              <a:rPr lang="en-US" sz="6000" dirty="0"/>
              <a:t>  Materials &amp; Methods </a:t>
            </a:r>
          </a:p>
          <a:p>
            <a:pPr>
              <a:spcAft>
                <a:spcPts val="429"/>
              </a:spcAft>
            </a:pPr>
            <a:r>
              <a:rPr lang="en-US" sz="2400" dirty="0">
                <a:latin typeface="Arial" charset="0"/>
              </a:rPr>
              <a:t>Algae samples were collected the week of September 8, 2015 using Depth collection, Plankton Tow and Scooping Methods. Depth Collection is a process where a tube, that can be closed both ends, is submerged to the bottom of shallow water and filled. The tube is sealed under water and pulled out, where the contents are emptied into a container. This step was repeated twice. Plankton Tow is a fine mesh screen with a small removable tube at the bottom that is connected to a pole. The Plankton Tow is pulled along the surface of the water then the mesh and tube was emptied into the container; this step was repeated twice. Scooping is a process where scooping net were immersed in the water just under the surface and is pulled towards us where the contents were then into the container with other samples. This step was repeated twice.  </a:t>
            </a:r>
          </a:p>
          <a:p>
            <a:pPr>
              <a:spcAft>
                <a:spcPts val="429"/>
              </a:spcAft>
            </a:pPr>
            <a:r>
              <a:rPr lang="en-US" sz="2400" dirty="0">
                <a:latin typeface="Arial" charset="0"/>
              </a:rPr>
              <a:t>After distinguishing algae from debris in the samples, the algae samples were cultured over a period of 3 months in a Climatarium. The samples were then monocultured using the dilution method, when a sample is divided, then each portion is isolated in their own test tube full of distilled water and Algal Grow (Hoff &amp; Snell, 1999). These samples then were put back in the Climatarium to continue to grow as monocultures. After the samples had accumulated enough biomass, they were analyzed microscopically. Once finding a pure sample, they were dried overnight in an open glass petri dish placed in a drying oven. When they were completely dry, the dish was scraped with a razor and the dried cells were added to an Eppendorf tube. The next steps were to follow the Silica Resin method (Figure 2). Extracted DNA was treated with three different PCR primers: rbcL, tufA and ITS (Fernadez-Marco, 2016).</a:t>
            </a:r>
          </a:p>
          <a:p>
            <a:r>
              <a:rPr lang="en-US" sz="3900" b="1" dirty="0"/>
              <a:t> </a:t>
            </a:r>
            <a:r>
              <a:rPr lang="en-US" sz="6000" dirty="0">
                <a:latin typeface="Arial" panose="020B0604020202020204" pitchFamily="34" charset="0"/>
                <a:cs typeface="Arial" panose="020B0604020202020204" pitchFamily="34" charset="0"/>
              </a:rPr>
              <a:t>Acknowledgements</a:t>
            </a:r>
          </a:p>
          <a:p>
            <a:r>
              <a:rPr lang="en-US" sz="2400" dirty="0">
                <a:latin typeface="Arial" panose="020B0604020202020204" pitchFamily="34" charset="0"/>
                <a:cs typeface="Arial" panose="020B0604020202020204" pitchFamily="34" charset="0"/>
              </a:rPr>
              <a:t>We would like to thank Cold Spring Harbor Laboratories for all their time and assistance with this project. Their help in giving us the necessary materials and the answers to all our questions. Also we would like to thank our mentors Dr. Christiansen and Mrs. Mackey for support in our experiment and their ability to help us with our experiment.</a:t>
            </a:r>
          </a:p>
          <a:p>
            <a:pPr>
              <a:spcAft>
                <a:spcPts val="429"/>
              </a:spcAft>
            </a:pPr>
            <a:endParaRPr lang="en-US" sz="3900" dirty="0"/>
          </a:p>
        </p:txBody>
      </p:sp>
      <p:sp>
        <p:nvSpPr>
          <p:cNvPr id="38" name="TextBox 37"/>
          <p:cNvSpPr txBox="1"/>
          <p:nvPr/>
        </p:nvSpPr>
        <p:spPr>
          <a:xfrm>
            <a:off x="16746401" y="14217699"/>
            <a:ext cx="14774731" cy="8027098"/>
          </a:xfrm>
          <a:prstGeom prst="rect">
            <a:avLst/>
          </a:prstGeom>
          <a:noFill/>
        </p:spPr>
        <p:txBody>
          <a:bodyPr wrap="square" lIns="65306" tIns="32653" rIns="65306" bIns="32653" rtlCol="0">
            <a:spAutoFit/>
          </a:bodyPr>
          <a:lstStyle/>
          <a:p>
            <a:pPr>
              <a:spcAft>
                <a:spcPts val="429"/>
              </a:spcAft>
            </a:pPr>
            <a:r>
              <a:rPr lang="en-US" dirty="0"/>
              <a:t>Discussion </a:t>
            </a:r>
          </a:p>
          <a:p>
            <a:r>
              <a:rPr lang="en-US" sz="2400" dirty="0">
                <a:latin typeface="Arial" panose="020B0604020202020204" pitchFamily="34" charset="0"/>
                <a:cs typeface="Arial" panose="020B0604020202020204" pitchFamily="34" charset="0"/>
              </a:rPr>
              <a:t>What does this experiment tell us about our community’s health? How does the water algae compare to other ponds? Algae density? Algae Types? What does the specific algae tell us about the chemicals in these bodies of water? Too much phosphorus? These question are ways of further looking into our experiment and figuring out what certain algae species can do for us.</a:t>
            </a:r>
          </a:p>
          <a:p>
            <a:r>
              <a:rPr lang="en-US" sz="4800" dirty="0">
                <a:latin typeface="Arial" panose="020B0604020202020204" pitchFamily="34" charset="0"/>
                <a:cs typeface="Arial" panose="020B0604020202020204" pitchFamily="34" charset="0"/>
              </a:rPr>
              <a:t>References</a:t>
            </a:r>
          </a:p>
          <a:p>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Dokulil</a:t>
            </a:r>
            <a:r>
              <a:rPr lang="en-US" sz="2400" dirty="0">
                <a:latin typeface="Arial" panose="020B0604020202020204" pitchFamily="34" charset="0"/>
                <a:cs typeface="Arial" panose="020B0604020202020204" pitchFamily="34" charset="0"/>
              </a:rPr>
              <a:t> MT. 2003. Algae as ecological bio-indicators. Trace Metals and other Contaminants in the Environment. p 285-327. </a:t>
            </a:r>
          </a:p>
          <a:p>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Fernadez</a:t>
            </a:r>
            <a:r>
              <a:rPr lang="en-US" sz="2400" dirty="0">
                <a:latin typeface="Arial" panose="020B0604020202020204" pitchFamily="34" charset="0"/>
                <a:cs typeface="Arial" panose="020B0604020202020204" pitchFamily="34" charset="0"/>
              </a:rPr>
              <a:t>-Marco C. 2016, January 1. Using DNA barcoding to identify and classify living things. Available from: http://</a:t>
            </a:r>
            <a:r>
              <a:rPr lang="en-US" sz="2400" dirty="0" smtClean="0">
                <a:latin typeface="Arial" panose="020B0604020202020204" pitchFamily="34" charset="0"/>
                <a:cs typeface="Arial" panose="020B0604020202020204" pitchFamily="34" charset="0"/>
              </a:rPr>
              <a:t>www.dnabarcoding101.org/files/using-dna-barcodes.pdf</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-Hoff FH, Snell, TW. 1999. Plankton cultural manual (5th ed.). Dade City, FL: Florida Aqua Farms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-Lavoie I, Vincent W, </a:t>
            </a:r>
            <a:r>
              <a:rPr lang="en-US" sz="2400" dirty="0" err="1">
                <a:latin typeface="Arial" panose="020B0604020202020204" pitchFamily="34" charset="0"/>
                <a:cs typeface="Arial" panose="020B0604020202020204" pitchFamily="34" charset="0"/>
              </a:rPr>
              <a:t>Pienitz</a:t>
            </a:r>
            <a:r>
              <a:rPr lang="en-US" sz="2400" dirty="0">
                <a:latin typeface="Arial" panose="020B0604020202020204" pitchFamily="34" charset="0"/>
                <a:cs typeface="Arial" panose="020B0604020202020204" pitchFamily="34" charset="0"/>
              </a:rPr>
              <a:t> R, </a:t>
            </a:r>
            <a:r>
              <a:rPr lang="en-US" sz="2400" dirty="0" err="1">
                <a:latin typeface="Arial" panose="020B0604020202020204" pitchFamily="34" charset="0"/>
                <a:cs typeface="Arial" panose="020B0604020202020204" pitchFamily="34" charset="0"/>
              </a:rPr>
              <a:t>Painchaud</a:t>
            </a:r>
            <a:r>
              <a:rPr lang="en-US" sz="2400" dirty="0">
                <a:latin typeface="Arial" panose="020B0604020202020204" pitchFamily="34" charset="0"/>
                <a:cs typeface="Arial" panose="020B0604020202020204" pitchFamily="34" charset="0"/>
              </a:rPr>
              <a:t> J, 2004. Benthic algae as </a:t>
            </a:r>
            <a:r>
              <a:rPr lang="en-US" sz="2400" dirty="0" err="1">
                <a:latin typeface="Arial" panose="020B0604020202020204" pitchFamily="34" charset="0"/>
                <a:cs typeface="Arial" panose="020B0604020202020204" pitchFamily="34" charset="0"/>
              </a:rPr>
              <a:t>bioindicators</a:t>
            </a:r>
            <a:r>
              <a:rPr lang="en-US" sz="2400" dirty="0">
                <a:latin typeface="Arial" panose="020B0604020202020204" pitchFamily="34" charset="0"/>
                <a:cs typeface="Arial" panose="020B0604020202020204" pitchFamily="34" charset="0"/>
              </a:rPr>
              <a:t> of agricultural pollution in the streams and rivers of southern Quebec (Canada). </a:t>
            </a:r>
            <a:r>
              <a:rPr lang="en-US" sz="2400" dirty="0" err="1">
                <a:latin typeface="Arial" panose="020B0604020202020204" pitchFamily="34" charset="0"/>
                <a:cs typeface="Arial" panose="020B0604020202020204" pitchFamily="34" charset="0"/>
              </a:rPr>
              <a:t>Aquat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Ecosyst</a:t>
            </a:r>
            <a:r>
              <a:rPr lang="en-US" sz="2400" dirty="0">
                <a:latin typeface="Arial" panose="020B0604020202020204" pitchFamily="34" charset="0"/>
                <a:cs typeface="Arial" panose="020B0604020202020204" pitchFamily="34" charset="0"/>
              </a:rPr>
              <a:t> Health </a:t>
            </a:r>
            <a:r>
              <a:rPr lang="en-US" sz="2400" dirty="0" err="1">
                <a:latin typeface="Arial" panose="020B0604020202020204" pitchFamily="34" charset="0"/>
                <a:cs typeface="Arial" panose="020B0604020202020204" pitchFamily="34" charset="0"/>
              </a:rPr>
              <a:t>Manag</a:t>
            </a:r>
            <a:r>
              <a:rPr lang="en-US" sz="2400" dirty="0">
                <a:latin typeface="Arial" panose="020B0604020202020204" pitchFamily="34" charset="0"/>
                <a:cs typeface="Arial" panose="020B0604020202020204" pitchFamily="34" charset="0"/>
              </a:rPr>
              <a:t>, 7 (1): 43-58.   </a:t>
            </a:r>
          </a:p>
          <a:p>
            <a:r>
              <a:rPr lang="en-US" sz="2400" dirty="0">
                <a:latin typeface="Arial" panose="020B0604020202020204" pitchFamily="34" charset="0"/>
                <a:cs typeface="Arial" panose="020B0604020202020204" pitchFamily="34" charset="0"/>
              </a:rPr>
              <a:t>-Vasquez JA, Guerra N 2007. The use of seaweeds as </a:t>
            </a:r>
            <a:r>
              <a:rPr lang="en-US" sz="2400" dirty="0" err="1">
                <a:latin typeface="Arial" panose="020B0604020202020204" pitchFamily="34" charset="0"/>
                <a:cs typeface="Arial" panose="020B0604020202020204" pitchFamily="34" charset="0"/>
              </a:rPr>
              <a:t>bioindicators</a:t>
            </a:r>
            <a:r>
              <a:rPr lang="en-US" sz="2400" dirty="0">
                <a:latin typeface="Arial" panose="020B0604020202020204" pitchFamily="34" charset="0"/>
                <a:cs typeface="Arial" panose="020B0604020202020204" pitchFamily="34" charset="0"/>
              </a:rPr>
              <a:t> of natural and anthropogenic contaminants in northern Chile. </a:t>
            </a:r>
            <a:r>
              <a:rPr lang="en-US" sz="2400" dirty="0" err="1">
                <a:latin typeface="Arial" panose="020B0604020202020204" pitchFamily="34" charset="0"/>
                <a:cs typeface="Arial" panose="020B0604020202020204" pitchFamily="34" charset="0"/>
              </a:rPr>
              <a:t>Hydrobiologia</a:t>
            </a:r>
            <a:r>
              <a:rPr lang="en-US" sz="2400" dirty="0">
                <a:latin typeface="Arial" panose="020B0604020202020204" pitchFamily="34" charset="0"/>
                <a:cs typeface="Arial" panose="020B0604020202020204" pitchFamily="34" charset="0"/>
              </a:rPr>
              <a:t>. (1): 326-327. </a:t>
            </a:r>
          </a:p>
          <a:p>
            <a:endParaRPr lang="en-US" sz="5400" dirty="0">
              <a:latin typeface="Arial" panose="020B0604020202020204" pitchFamily="34" charset="0"/>
              <a:cs typeface="Arial" panose="020B0604020202020204" pitchFamily="34" charset="0"/>
            </a:endParaRPr>
          </a:p>
          <a:p>
            <a:endParaRPr lang="en-US" sz="3900" dirty="0"/>
          </a:p>
        </p:txBody>
      </p:sp>
      <p:pic>
        <p:nvPicPr>
          <p:cNvPr id="1026" name="Picture 2" descr="http://www.seplessons.org/files/SEPA_Sig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9302" y="2263117"/>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LI-logo-s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663202"/>
            <a:ext cx="4812040" cy="194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576601" y="2180858"/>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descr="data:image/png;base64,%20iVBORw0KGgoAAAANSUhEUgAAAJ8AAABZCAYAAAFXrcbfAAAAAXNSR0IArs4c6QAAAARnQU1BAACxjwv8YQUAAAAJcEhZcwAADsMAAA7DAcdvqGQAAIo/SURBVHheTf0HvKXZedaJPjvncHKoU6krdHUOUreVpW7JcpaFGeCOh5nfJLj3zlyY32DM2PjC9MBvgAFjexguwWCwsWEwBuMAWMayZUmWFVrq3F3dlU/VyWGfnXO4/2d9VTb71K699/etb4V3Pe/7Pu9a61tf7Jd/6q/P0qmskrOETv1UXcm5nGbdkUaToabTmSb8zSZTxWLSbDSVYnENp33N0gkpEVeyNVbmckZ7/+8nSTdRvFpZUSaTVyyV0sbDSyoPBlqIjbWaSGp1FtPqNKaVcUyLo5mWUgktJqVlMp0bjFTsdpWI9VX/7tOajMdKJBOKffHnf37Wah6rN5zpF77a1wfOlvXKnWP92AsT/b6e1J2trt7/6r6Wr97U7rMPaRiPae/RZb17tK+btW199tIp5ZazWslnNaUl8V6/pQlVXdgfKH9qTvvU4KB/oFp9W3vHJzpMTnW0Etd7n3lKR2lpv9dX5z+8oUE2r+vpqf7jqKXb3bH8ypVKZNhua0D1M09e1g8Upnp+LqE/813P6Z2DdZX/0k/p8uE16bGcDqpt/dOHutrRSAf5uI5fv6HK4qIOJnF9+2/dDnlY5vHRbMaPnnqv3lJudU6xwUSD46aq588q+f/9L7WzXNQPH93Rv+rUtDcZKVFN6WC9oLvUbvLOLZ1vzPRKOUNnSePRSPH+aKzheKTS17Y1rLeUSCW1fWNPmy9fVe/2jm4cHShdzKvRPFF3QO/OJvrmv/u3Wlye0/E7b2uSjiszS6vf7yHDseLD4VBDZ9qdaPO339XmV7e0860buvPmlm7sj3QTmU3p8d1SWlnSVc/O6zOf+YxyJ01l/+T369WjXaWySQ36A2o4VFwzsJRO605jT4lCTol+V5nKomZXv6H4Fz+nWCKh+GFD3/H3flnlbEGbv/wruvuv/pGaiZnGvZrSuaQ6wKhdb6vVaijxqY986KURTTlzK6U73YZGlSLVb+hrz53Rmz/wcR3euqvTS/Nafv5ZpcoFPVY5L+UXNffUeTVfvaGnHr+gK5mKujoC6DHFfvxH//zMEp3RnPgMQQPQ9smJWu2m6DSBVZ3eXVSpLfUTHX1tbpdO7CqbKmhtZSWAOV0saRqbqlxeVOxv/oU/P4vFJkqS6TSR4v+Jhshjxl+MDphOp0rFARnnRqTrHB8rmStqQhqhPaTWhE5JFjLKJOOK/frf/7uzxHSsx356pm4aLIGn2QgNHlNbFHiKGvr3g9eEAiaJqWbINkntMtiAez9yjnS0Jp5UPJfNKJ5Mqnw+p/kYusoFi5S7QhOWEcHqOK6F8YTj6DI1XebCRQqogt10u6EJGhWLJ7ATqBgVSE7GwAaD8H+cSuogG9dbRx396Y2Cnnl6rF+4e1ofudNWrD9SdzZWdrECHpt6fT6ldnWoldtH6j61pBcocDzqKw2GaXQidMRz95q6O6pr48qczj7V0lH7lm4jvKNCVwcbae1npVu5hmpI+W4uoV/b29EvbdDcUQ8MdpVEt2f0ROKzL3z0pRF2rnRhXU+drWoRzRjn1zXJX9T55Ej99EBHiYZ+8kJSN+jd+bstXZsvK9Ge6tnOSN+xk1LqQilgOZlMKd7tdgIM4hOgc2dfyVJO3eFEu/UTNcDjX4s39a8mXR3u7+viP/lVDTIxNY9rOjyf0K6moq/VR2RTLNYMmcdnSqg3GGqWjGm0UFI6hrYgidEU9CPkuW1sJTVSNq2TF59XoZRXs7Grwjdu62jaUXP3WIN6X5MhWYOW+Gjk3Mfa/uYdnXxrTzc+/4r6uyO997lX9dO3bqlbKWh0dz/YuptXltUbNXT5sUuK54tan2WUf/K8hu2EbBNsteJjzNcEU5/m3Xz5q5pmS9rb3lH91d9VpTfSUr6k/sqinkIbVntjtX71l1TY2gRiUr2IllzbVjaTVR09tpGJT2jaEI24s7uv0blLAHek65dzuva9L+ju8aGS/+DntN4baL090Ptyi8p+4BMq7XT17KV15darOlnIqFypagS06jUw8JN/8S/MbGlHVDcZS6lZO9YIefSBgl1DMpnTqbtplUcpfXVtU2MwN+wNtbq4rHQ6pfLcgjrDvnLlquaqZcX+1o/+0Cw9S6KWI5sIMkG2M3QZKKFV6HVL2VI1qKL1u3N4oHihpFGjFUxbFvwN4nllUiMKyCj2Gz/9D+htTDddjkcABDE9+dPUArCrklC/01dsOMK+89vGANWkSZRKUpKPfZxrYxOKowK+fgo6ZjGMCznGbLJsE9A0TI1GGGH/jtmMcQEWQWmgmrww0d0fvMLxVKh4jL4djfn88i/8/Kw/aCPCIfodDyKq18d6/C1swnVsGcanXuzo9fSm+nvHrovS1ZLG9CNGRdMu3vfsRZ3ZHmvpAEWmiq/E38MbD7BwHcUxm8NpS6lcWpm5gqaVjE5VTuniV9EDGrj1fYvqPbNGWydKIz00g/ojBCqYySDB3/nZfzIbDrvBxVgyuab0W4M1/c4Xf1c1GExy8RElmnvaOtjVF//cYzq8t4kkh/rS3Hdp+40d9UoVfXqrp+bBoUqlooqrBR3c3VMul1M+ltbRBNfVn+ja82dVfOOuTjbyeg/P/8hX39KXHpvXpaWSHqLsHHbsAwtzSmARYrhE7DpvYPLv/+Hfndn3TYNBwynsjTU+hRfKoOB47SHKOUY3R522OrfvqQqSt379d5R4Z1/rf/tHsBJ1gDVQ9tSSuuCofdjRK+tltcnz4ldvaL5yRt0jeojfX398RfnjNlSjr+ZaXBVI0ulaW//jm/Cb71pW7gwsI7iBpLL5XKhTvNtqqdfroRVYbQxE6vIF7NqMBqCzd+4oB11L0z0ldHn+qUd1sNXU6h//I5r+95/RKD5R8fSirieQ0M6O2vmEvvyVL+lqJaaXB3V96el1HSR6gVl8/gYMA/O4n5qp8Y2vSoc11Snjs7WKdhNjnfv8JnYAX2a7gmaNh2O6OqbEH/32b39piASCLwSH+VlWsVxerRtbKq+taAA52H79PVVWFnSM7UAdlF2d15BeOMJu9PCqP9Wv61tXr+nVtYLeePiMDl9+TT266uNwAA3QythAyyvr2u51VW60tfP4WSV6HV3Y6+jNS1VdrGGXTpXIN624SQq6MIOTpeG/ie/95MdfGgefN9SYmi/+2h2lfvuudqE++6/fQeR57W02Vb95qONXr6kdL2nn2pEa727qP15e1Od3dnWpNVLhsYtqtNo6bYe8uqJYt6/U2qLW6k0Y5BIGAA0+u6xiIakZ3Tq6uKA5WGWHijxSrmhxHouLJUhkZ0qh4RhmOA0qM8CETPlloyBqn5rk9N4H1tXer2mWzWpr8yCIvEt3HB/iODDXxupNmGeLFpZWljT417+heAath8qO8P55GqeVOfC6psTaEpwlpUuPnNb45jWdpDBN+7CCGwd650JFa3dO1PzyawgHyjI+UQe4NcD7AGl3HQ1834ufeGkEc7X0bDzb5Xn1a2glfmQMjxYhxOjkQL1GUwcfu6S3zqbRwqG6T57T1pe/JT18TqXPfrv2Pv811Tf3dWGurEEqrY2be+rjQcu3aejJSK3jlopXUJgb95S0tD56QUtv7aizUdbqxoZWwWd17bTqncPgfkZTFARtjtmVmK2NCS1sPh79fF/XrqyqvnOsVCap4vaehtv7tK6nzPqSPv/Zx0JstHw81GF6oguYmsuvbYcGmitV0zm1CL4maD5xGeQjr9pHP0xQ1lPp1XeUPMHfQXSx0ErQxXk0Nlkoq0Ceb377AtKGDhCYpaBHxbJd0/9iX4e3oJvjXDil9jY7ySRGEjMwRfTmZfZ/6BSuqol9TgMLmDVmIEEaTK5SaGqr2VF1YQF6mNVsHPGHd157XWunTge6bz+V5XPIdSARfMcx5BklkTjZ0GPYfo7ZFmY4bl8a+7W/93cCAuMUSHX0wV8c4PpT6mF2YiXcDplhDIPhnNgdIump3QmviXP1d3rAbtIsKbgx3JtxbXdlYY0xX+MkVELkB5t34+KEsInGUNliAWUYa++HL2qUz5Cd83K2MFbSxjNoTBK1TtI98XgaLk0rhtYiuszuDDoXB6NxXF6SN9FR+ExCN1KdgeL46kSb762hUj4GVUnAa1KQzyRSTGHPMjQy10MjiSZEVBFvNZU4aWtmBcV6TDFDw3yKBtrFTamwaTXOj96Lff5n/iGRBBSQSpgKnr421vI1AELr7BniAzJGUm5ZkAyts6Sn8CpLwoYVXhAyH7shKBUX0H1IwX8UQurAEkPQQGIfITeNgYAVM/NwWTt/6nG6OIaJwQbyGQu9RD6/80//0WxkEksF/HKt282pPvQb9D9S6UOV3jpXxwff0LhJOEhjskvQJexcLJ5S5js+ptirm3r6Kl2CRI7zbX2x/s3AVtLzaxrVMe7JIfFVRZNSQpUzK3rfy7BwTFWHyOTu/wtf76o4PQ7C7Nw64IZbWSALPzPrdlphCMN1fHOrqq/f3dZhc6QfxGP84s5djTMFfffleX3yXFeFOFx3n6BlelGzzkwXkN6p23XFHDpgiiaYksO9AxXw5fFCUfUmNg2DvpNNYf+O1FvO62u1TS3We/ojD53VnewIvh7XE8vzVMoCotvpjVSamMRwmyFmB4Rj3vZ9z9w4AdBxFWdH+j87Pe3D2dq9pvZOGnTzoY4wsscPn4YktNTYPdIhFamBw/1GXTtIamsH9zcdqtOfahetbrRb2sf03N6va0KkdQ1JPZbEiEPp/uWorb29I7Xp/l1coGGQQHvj6SyanMFYm/SDq6QNIlo3gVQu3WnoMYKo3NlL+qNEDX/s25/VaXzsR6tN3NVM/SGsZueesja2V9YxxNely/jvK/ManyPKXCmqg7vrEEPWZ/QM/D3xO28qgWJdf2JDd3/58/pcY0ffOF/S3GZd20VcKl1ZTWSCxwJ98EDMGFocqNev/92fpHcnuCiiYCqwUL0Ci+5Bl7oE0qgD/Z5B3Ec37iq2855yD53XvZ/8F3r4b/0YVh9NnaBxdEunkNW01dFXlrLqtMY0eqwnvrqvwYTjuL/rmJnp2TVd397S3SeKWjlsKZ+K6b97ra73H2d0988+gnHGDFGHAhGQVQxrTxxmooDpsG5iYfl/ol6trkIirSw+dHxUw97SBb/5ZZWf+6g6o6Qu/Nj/CPATOt7a0SiGmVgsav/eXfWSGG5s2b3msbbp9ta5U9jTHlHUTDsQ180bm6pC6asnBDUnA21kKnrtXEUDNHk6QzEQVGAy/CVs2BOEso7FZnSvTYSZbMJaSgQ6ISZ943/9aRVpdaZc1Pv/wn+r7kkdElFXP5fR3u6uli6d0x1jjGtz8/Nq3rytLiHvZj6ufYzGncGhyqsL2qodaPb0FcWXKqq/9y62sq33ijEt1wZ6/jZ4zRFkYUlshkZwwglvG33rRuKPfuqFiA/SlSNam+1k0b4ceJiqC3uJLc2rQ2x9sn2oDN+XLp1WDGz0YBpWs1ewlT/Xr+nr6mmrnNHV7kgN4vcP/Ksv6uz6WbXrXaLgso7oznILpStlNH5oQVdQmG/lpnpulFNtzbEILGipGCqVwsUFooDS0sV4QAyxtXhMFJOgkBbxRe/Ori7+wCeJdCf4V7QOSfb3D7V/867yxO8thwDEm3tlPMD1e2q3ulr93W+pBrPO4h3e++OfUD5TVL/rsSjwl8SnN1so2UT9JtrZ6AfvMcD72CZqDLgcWbuL3ZtcE6NO8alHaqig6fYYFhK/ekIYWFBqeU4djHEala9t13FLM9VxT7ZtO9cgtcWiekRh2W9dU+WZS9pYX1b3hec1vbihLlpo9nKcGGge8jo/X9Fb/+BvqoGWT99+R5W372pnPa/nv7qlzbM55dBYEE9le8Gv24MM+v2goLGf+av/K4qDMzc5mML9fu5tzZ9+SCfLBC1on8cAO1w4IfJLL1TUGruFfR1/4px+dw/iiedZXl/SdRrXPjrW+saato9OtES6Z37yX+q5P/NndHRQ1x44u0UPzUPhGvv3VE/HNLdc1ce2BrqUryoJ5Z9WCb6KKQKmItzAzBq2Yw2dUBE7abOOM5cf1+58Wv12XwMya3e6aPUuWgWRiNP9O3eIZ9N6w/Rr1zEJ3ZAvqHh9Tys4reLivBYbmAcwFf9f/7QOdmshJs4eNZTGFY53DvAqGajwVPPHA71emKjV7oXyu21CVOrjt3Wgb0PtkcDg8M3LAOaIbrCUJz2bnzHdjd+sroJLpBVDy+dWoUzgadBT6tGLOg9Ecl/4Gi7utOZWVpT8+rtqrxE+4nu3iHfn1hcJAVJ6haiuc/eWEpdWlcUV9tcq2kc5Lr1yV+lyVhm6FDBCnqJxGPNPvxLf9aEPvJSAME4BqHnf9F4HW5YLVKv/5S9rtLZKQIUL4lj/1mvqv/uqBjff0HSvrWPMxiyT1RFexa5wmcYu/P3/W82PPKtFQobFz39VCfJs/+t/odzhkZKf/k4Nd/ZUws7VUcYVINU/NaeHMmWdNDpa3jgNnDBJCMxeJAkxjv3//tKPwkERGRoTgwdm94qEl40wTBcjwmocN5TCtx5dWNOdczndxRZWMim9hYHWO9vKve9hJT0i8I2r6j5yRh/sT7QDbgsQVdP4h2+gjVS21mtp79ySJmj5Fv4/9tCy1oh96pTxg52SVs+taFbO6WRwS5kCISgwKOCP41MkZT4Y6Dtd4gHN6aClVLuNppZCF0/zZWVaDdXqDZVOmrrZbkAoksrEp1rj2qc7Q+Xw3x9GIh+63dFZYmgTwg/X8dG4v0n3RBWoWf7mPT3y3OO6kitKeVjQc5f0nb9xS+VzRJGYpt6wjkkCXpivEe8B79hP/egP4WEcjuNg6oj5zpxujT1Iig9GATLfeg8TPBXhrN74c9+ht44Ola2Wg7vqw5q/75+/qib8LQ4W51GelkexkX4yPVVv1Ffmv/9vdO/mpkpAqPC1r0W2DVLriZQc3ZiFJGSyZW09VyHCKxCfYKTxugUCphzwif3EX/xhHB2MGg027R8DzgQaNUMy9tFouzztY7I4QNsGSNzeckQ3xUmforDTh3OadjxaNVWxl0IDu3rt/LF6KJp7yAhyXhkKzxCtzVfhfg4zHNHh01OYFdvh0bCn4jyRHf46j2XIenzw//ihPzvzcEPQZFN67JmJg4frQ8XtFyEUZjwzGmGfmcymyQzvwLEEpogcNaU7UjmYC4GRJyNMOvdv39YA6c4tQRqoYMlRGpbA4UWWhlk5DYVYiD9oOD4+RV4JlMPDHmmT1u/+xMdecszhCCxFAtsj+0KHncaDQ4wQY9AdacAbx3imUiVlivzGvrlRE9xeFqx6RCpFqxP46FQmp/LCEgo2xTUWVJ6bpxfM9tBQykt4DMbjgPTCiDwShBZJ7KwHOWP0jqe2UsAm9it/5ydmWYLraGCdGlHBUKf79tGVfO6XezCZXAhB+0hxQFCeyBEN0hDPrkBDArYoD62DQ+JvA59DkychT8JM8nPYGiNsNLHzy3NAdGxIasKcIA1V5rxJH2mBWRjN9SvUh2P8OQgLgRz5PsiNywOcHKRN6EGnn/g313iUwCO+YdQXW294JQj6Zj1gTS9misTxziSBziwndPNPP+pYmd94MupAzi7Bhi7A0uhwgc46ni+WaTiBPhUgjgyNCBV3hv7OUfRRafDvZrnHclR+jl7LcB2sQCkyhKoSBtMwk2CooKewYrZcfhteeK8U35M0OkHDrIdJ8spO4oTNcAVfP5opjbKnSJ/G+yaBbwq4pgivk6hBkuNJ67KJDqrifFyey4rPIEV8JmMj6jRVmnNp6pcK5XDO1/GOh3yGqFIDAKBGA2K6Wk2TVh0BjDQ4hV66E41qBG/2Z8l4yCABf7a+28p40CUOg4x94Wf/KR1Jf7u3SOwLZobd/d6eGL7kUcTOjLoYnVFci1exYDftGGmIUUDld57NqzaoaYAZH0NLPdrocB7lRK3QXQ/sevoJYbujUsY512bQ4VT4S9NYW++MSt1kmFAzomegYAidmMXHGsIox54/hBMZTXH40RjX4nqOx4R+rgtASKDG/uLxCU4pbdTFKKHuGRQ8vNFIkrhtBL5rip8c5xNqPTWvgw+uGznhL4H6Bq1EoKE81xy5WJs8TBY+v/jzPzcLQYCHtEwfLECuMXSdyGh9c5uKxvLahgsNO2OdglR+x8FUq+9C6k4V9M0X14h66O2s1GnXlfrc1zX/1GUdf/0NDJnjSArDHiXnSsqfO6ethx4hyqcFFg4oW8K3ltsENQdthEbP4oRLJ30tvnwbxM/C7Nmtx4uaVCpchw9s1cKYSXL1DMYyGm1qH93Rzmtf0yxLnb/ve+iJBToBpA+anD/WqEm+ENRsa6LHb3S0sd9X/aGcNr/7vFqgdpaE+5WgVBashY6t9CSckeiXOz6YEDrDQ24BaIAj9js/97N0xhjmQsVAjeVte2gBxunBeH+mO7cz+hrOws78xtvv6fzKmt7d3dZHXvgAAfyRru/XdIc4ZXljneitrj/77Hl95GJPC2UIZ6duNgJ1wiOlF/Xy6Io278GOPATXnaqGFzqNV3rkHdQIdExRV7tC+zIgT0RYgTCbm2J3QYw5Q4L8cpVyGJJ2WODx7C7xzcGLl9Sqt9QmxtnYbiixkNN2IaH95ZK2ID/Ppgvqf+uq6vmY7qG+T51eJmSeag67WUTwrXFPc7mSLlZLynnMxThEYAHGSMZRbxLperrUTN9IS/zJ7/+elzyRGNT3vtpaihwJsM3Vxzr3hYZ2n17VUasP26rp1s5tjTN5tWFML2/uqweSWqCi1T7Uk+fmtQ7qnnyIAictHe8dIsSu2jWCwVPPaIdAdRvp1A5aqiGMAa57jYg2u3+iHqGIF8m0rGJLZaVhacNKUScIr9XvqoWrn9kcQL4bo7b6sLcmKtzhfBebOb4DN0HgJ3Dr29jGOwi3gTeeEDXc3Lqj7bubStKG2wV8xByOk7zqhFlD+InpwoyO8BxxGQeRog5BQAgweGRoQcRrHA2bTgA7ron9+7/3f8KpQAOJw0Av8huH8CnS/fJd+McXW6o/f1qJD19UCxTube1oZW1ZTSrWAR72mOa+eUL9o2+8or2vfFXf9z99mvNH2B86BaSMcQ43f/F1dah99zMfU/WJC5gD0Obo10L491/R6P1ndeXFD2l/D0FgS43+THFeveO23krBUtN5Ff/Fb2MlY2o9/5Bi6wtaSa/iBPpqN1pqHR4rtVTVa2++o9HHHlZqYV4jePzIHQiHP6zGlLm0ruFRXcTj+vDpc5p86Vtany9r+fSGLmCWDt63CKOdKJ9GaABjQt3T6Rx21fwK7oUwrb4OMxGYYr/6d3/K8Avo4z9UxIPsUaIYyn3mwiNq7bfV6w5I7wFE7Eohi9LTOwQlg26HSoIMe2AKwM7q9k//ik7/V99LNvSkfYXpAKp6+H/9K8V3mqr8lT+lnuMKrvPA+MA2mE6bP3cqdIZnimz/Bx3OZ4u6tlLSK52O6s2G5un9Pmp+MVPU+++hduQ3NAnFoHuQfwDhfOch1F5JLR2cYDMJeOYq2obA1p9Z0OpRS2dO8OopfODGPFHiUH/q32xqYQD6zPmg9HsvnKFedkYQVUsD4ZkYG4ERsNw0qzCy+GOfeuGlMdI0Am1fzHHCJwIsl4hrJ1B3Eg+8DOy4ScwM88VGjUDfxLPwwdgie4SXzOBJixnlVhdUPLWsE0/+gCT1EAsNzH/4KdURRPnpy3QE5XHdBOESdMAG7VWz4AKnQVmBQhUyhKENVL+id5uU3eyFQYU43O2w29fSOKUcqjWgcz2FNiWvAfnuo7YJOqOJsJsevqkWSYuT+uf/UduPLofhmn0cRwsELSRzmuCBB6tFLdSgYBxvXikhnMjTuh5m+Z5t8HePGZnqBaBR/8R/9qkXX7La+oDnja33/jOt8XqQ0j1QUCqHsezy+pJieQI2bFbja2/r9r/4nCoLVUEK6fmB+r2uctm89m5voXpFJR1aVEoap+LYKHgbAhLCPSIg9IjHmEDs6tGB3trc1ibnXx739Y1JR7cJRo9fv6r2z/+WfvOJNdWOGthFfEoxp1Iup1Pv3g4LZRaeOh/4Yw44AT7d3N1S89KShoksaku0inbEul2Njvd0eDqj7oVVTQkA9o9R9f5YG4mcvu/dgRYnIA9SfbieVx8uNTtNRGNXDFgevCw4jvBCau5cVM2CTPzApz71EuIKI9N+BSTy3S7bk1C5xRWNMcpjSx01HdRakGqi2LPLuvxdH9NksaQeYfwIg59BpVvYornzZ8LKBy8o63XohMV5FebKqB4hOUIeoWZ2cvEshjlf1tVsXK9WU9rptNRDG+4d1nW8Mqfa4+d07IGWfEa1nT1UugfXhItW8jr387+h1YtP6fj2AYJqhw7J5grK49n38L7armm+dhwEcQ9tGZ5bDXOuj31rWxeJ+lcJ427jjfegYY/e7AZBZ5cqOnAUM4DQL9DZVlOciTlpyuqMbKyZfnnmxr8Tn/30iy/Z/HlQ2MLjWxhijVbbxLT0rRPFMbwjvHnz7p6me3UE1lQaw7t/eKB0hpiUq2aeyIMf5VAZ29Tm3pGmqFwXh+Dwr0+qQtlIRQAIxd01Qe2b0IsjPPluNa8uKtuFLwqkxUt5XfyZX9V7H31G7YMjxbaPwsDltFowq9S5C5dUTRfVwauatLuz03SI4gNd33lH+UsXUeGE+rmUCsS9vau3laSTtufSujVf1A4or1bL0u4JqM4qBgU275urzlHfLprjkXt6OaAt4oYhiKQtGeLuKNSFUn32hU+8FEUhkEJg6lGCMfGtnYrtysab8MNv7OJFSXx6UROYewykbX7lDS1snNWs0dPh1R2dHPVBw7H2r+3gNVuqnllD6DElEXQyW9ARFOPW772m46++pu3rm7rx+Bl9C8O+yfVxbFh1+0BrGyuq0BvlwUTZ4Ugd1H2BSp9PZjXA4Oexawuo3uLOSXBm7Tu3VEDgcdRuBY88ps6HNc55hLhcUbFc1OpyhZi3rxJeYfgvf0ulhxaVx6xMQHmRNmXp+A/9+rva+NgTwQF6KrBIuZ6SSdiHoMVeM+uhICQa7KJlFTwwUk187yc+Dg8MGApE0XD18Ixn9eMUULze0pu7t5VdhQcedtTYqquz3yXTnBrXt/F8iTDeOGq3NYV3TaANZvwi0jgi7e57Wzq4BVes96j4ovr03nvf9aze2d4N1xzQ+D2C+VQ2q/T6iu5iF4f7oJws+ghgt9NW9cmL2kegMdBi3U+fPaU2aC1BMZ658jiq7Tp7zItYGbSV8lVNL62peXtf8a09xSDqd4/xyD/wIaXgeXOQ7PNNOmJ+XnuQ9f1zZa3HcsrSXnyi8nRGG4rlwQiopqGHKXBYZ4126IrDA2ymMnGPTPiM3bNDk+CRTayt11yUixV1+oUXsEVJNQ4OND2pa0YvT09aGqIyHhD23JRtXbvZQj3zeNKpuvtHGIOEOlCPbvNIzeYxwsY09OGNjitXF3XYp7yTnrLprEppVAJOmQB9dWLeLLYWCqA8Duqk0VQRONgMjLFf232vpEY9l0EdwvFihA7xdxIh5lDZEl71+Op7yl9Y1nGxoEMEk1+Y0+TqtpoQ6L31sq6dKevVZE8VopEnXt1TuprVSXqmNkyihT0vzxeop1dsoI1QLE9vjaBPHmg0uDx1NcSeJ77/hY+95OmlMGJJJT3WZklb4h6amr85VKea1jBDD8ShLxjWGZXvYbZj2KMpKBrhJXMrK/RumUKIHvptpVeWQsCeKZdVWPbyx7He/Z1/oyEEulKtqPL113SO8G75jXdBZVwrrbFOvvRNpWnQEGoyw04++jO/rME3X9Gjz39Iw2++qdzlcyGmXo9B2lHThf/4dRUXFkRq1b75DbW27ulzX/k9HVP/8089JvpBC3NFzYGiRSKT2W98QU+/eU+7z11QDqh5FGiKo3v+rROtvrWrcmuk4tq80sTEAwQVVhLRbsdnVluPFUxM/CnPzsnLXRKfeeHFlzzi4tDE43VePmJVthAd3o0IylPX95TbaqtLxlNsVhJ71X7zNVRqX+PTpyIn0cD2hKAVu0DlbiXa2kq0dG8OL1iEIkzbmt3ZgowW9OZKVe9hm65Cru9eOKPqwqLaT5xT7+HzOr52FxsMJQJpg09/gOimqOGN6xp88DnKPVaFehUw4COYduLSKXXv3lOy70FWbC1eeNJpqLO9r7MvPq+dnZpmeO+TvV0NqdM+tu32H/uQRlvHeux4rFXyGKFF31xNqHzlvIYQ9gSIntGhTTRqZeWUTur7yKKHNngE6P5oDIIzsZ6ZxnzHxz8anAjfEZzdsden2xdLSQjwqa+faOfSinYSE3VNV4hJBxhVnT+r3JWH1YFvTemZYfuESyHX2Kjd5zfUXS1rs5BS+7jONdAX8rv7sWe0//xl1BlSvH+olGck7h1qeGoeLpcOq0u9ziJ52ASBSWXwxI+tndI8VCe2WIGPUzdUtYPqXMpWtN7EecSqkPWRunSgV2itbzykjXMP6eTqTS0+eUEN8swQYno02/QM/VT+4pp2ek06eEhMH9dCMa8Xx3RAGCCG95J+hEByxNz9UT041zAkj/CC0OyWAY2jr9hP/aUfC+v37V3sou1QbCDH0I10Z6bzX+rp3tNn8LLHIKyrmUegDU+Mvomxh9BtTGdAemIbsYtHvnZD4z//R3UTT3VyF6pDgb21KmjOqkv+PYL/zmzoYR+dJhI4s1tX/hd/i0giobOffFHtxbJqjSPlsafHX35VK/24Tp07q+svXlAa2rLwb7+i6wfXg7N47r/9H3SEc2kdYccg1DZHyRR06OREvVd/X0UwEcOL7yCMwuKczlzbFTXX7pPnJWLcc2/saIbAqj/4aY3vHqkIOvMrZd17CLsKt8kQ4ydTpiw2a/cjETrbK8kccMT+5o/8uVkYiDTLQbrmg9Zxq7S9TXm7r9U3W6pX4H2LhcARsaphZDqNyhZvboeZHc/f00fBDJiYey6ij/3Z/vgjauTjmr+1h73bUm8ONSunlL97HFaVjaE67uHMKKNsPx1GsWOzBPmQKecyM88CYX88OgJ7HMPz3lnuhPLQJ00p3A1afvSDGtG5m7ffwcntIDXypsFGlaexUp4zQY3TREW+DcJzIimveaYOcRxHOpNVm/AwTjmB7znNfVVNc+3UI+0JjpGHSXQWAAUZ/fiP/gXfDBI8L78DB7SOGx1enmdETmcO9kEpCTyJHezBfe4Yre8yekdhcNQzT26r5WwPNoNPuUoOyN01E6shafhKNlGA7h5wDB7m6+y86ATf72EhrJ4sKeNbr6ifOVltbqRampgYDRmD5IACRwUeLaZQA6BJx4bFkISVXrttopECnSGmpf628R5VMU3x4KhHnr1oKM41FpjXRnqNZJias7lyC/nMkJ+dq8dLc2hfxvOGf+OH/yeAYOPongcNrgyV9TiYj1kSviBIl1eYrkOwRpsHXGkjKhwJmMsRKr9doBGAAE04bVNNMciVNFQMBLuCHHC7yQ/0ki4Rw58SD6eyhGKesiOzWJiHiAYjPFsW8MG19ogdIqKd7U2ViXASELZidR4HZp9MWagyEgt16TsI4GgGgRhdXtkSTJXbSnsSCHc2pk0cc0gblk+CMLfHGmW1dVp3tgcV3NmOwDznGfu3/9ffmiUhxSFr0GFV5jDF0FvwkLO3xyp+wQKWOnC42ZAUqGAs3Cll+VJd1M48Mua1HwjCxwKq+AzDP26FBe3K8+c5F4/eWLgBrbxdYjDSlBk6hcb42mj8jbz57qzCi/Pu7OiLDXuU3sjGoCN0dzJ1jls7qJMFTx1iVk83GjCkEOq42VcGB5LA+cDZQOlAg6fS2vn0RdcGIXkpk8cykQuCc12MKVfD9SV0zYXxOB8KvM89RO29zANRqz1PRfjkUuK/QriFaApxdkti9G6M7zFIpldIJG28B1QCcpx2MM73JMfTVDQFOU57cBStzBJz5rsTpXg7hEt0hxx3SAVndCRA2gxoyFJMkrAtRRlubCqU4xk7vuP0PEvnWb40vzO8s0gxM5qRHp4GG/A6hhhUJNaBy/WgV0RJDulkT8/bUnAoRlcGez3BTvcg2O5QCzpM82KePDNPstBmRISWROIjWkNwhicnDe+AJ3rGmuXeS9AoJza048OZ8h6aypIZmVjI7nwjwqiaeCwEmhPWzRiBVnC6amzyyme46ya8UXUPxSIAz9+6Fz2hFWJXUww6weYgqB/XGZEhTnc9uBY7Ec7TuqCeFGDoIQA6wwijPp4+xRhzjjz5nJF/nLcXUsYGHLP9NVq7vehuQeqCqql/tuImkZf/5+W2kS4ei1YYWG3NkTlkmZnL+DAvhBYmkPgaxsBoVAoynINMxjzZixrMKDiLTcJkKkMGGRrv2TKCC1BA+QGBoIfkKdi9L0tjH1MUmJ7i9eiQFBXzO0OFcjiPzCxJfnhfUI/vJb3TkC9CC6i6/2nE+bznkRP2uEjJntKrBrwEIn7/jaKHCR+/PeFjx+gRE69CiDkkSVi9qSzUxDfTTYigYpikKco2LOeCGcDAh1DW9i4eo1TQEkmJk3ykMFux3/4n/8ihK4dsF2w3op52wiBQvj/5ObxMHP2nh4Qajdp2EnhPejKGmoQJKds1Khm6hEa6xzwIQW73f/Pp7Mg1xNn+Q0A+GpXk3+5VrI1VyGqJwwhXuTFGOcmCmoXC7udHJ4S8nKfRieB82iTKF4a5HaezbeR7WJaB3XM7XS2rp1chposI51xJ2//1E9hKrjOaSefZQpdhG+jRdwPK06MWWuwLP/sz1BWVMvx5TbAtNsKc5e2GYn8G9GCLwhBeqpPQ+hexF9g1GKpFDoeL6c7FKUS1pn6zi3BRBQoIno18za+CgQeRcQSE2UQOnuWCQ3E8MYOEcoQoUuURlBbbGBblIIVJFs+N8RujUmNMglUomBWPiPi7O4CqWKBWrBmIdCPdSfbyllxYr2LMHnj4H5WFflBrpRdKFkVoY3ctq93PXqQs0t7XQL+cb8Q+bGZs56g7mhSc2Bf/2c9iWqJFgsHD0Vg7jdCToVexZBjyXi+uHCr79O/hYJoR3fBKyiGVGaOzzcpQ72ZrGtcIwdrwMDrBAgsoxrXnqsVg12zP3HhcnKY9DP4TF7GUKc33ULOjjk7vYQo69viRAPvZiVrptl4+uaoxhttIQnQIIAc1yWOzGhrbDuJl4ybfRAL2oFPfCG+ORtiXny9r43paS/dIRn2cDz2vo48sqv7cEt4rE1AWQw72ql7i5+lKI9crJwx8L8e3XIxYE2hrR+wLP/dPZx4gtBqa6AaJgpjwpi8bCO7ecUV3Wl0EBTpOhnomntXHfn8LD9bS1z9LbDmfgWQjiBJC/u2XIbd9Zeeqal+7hrs3AaUCxZwe+ran9boxtnQW9w+KQEYag71KdJHaqivTs+FMULmsVr5xR9njdmjE0YU53T0Nt4LPJaYDbb33lk6//9uEf1HOw/qdE+2++XV1j/c0e+SSph/6qP1EWCeTam6pnkspvdujNRmt7nX15HttPPdQ7/3Jh9VdIsogz1IuoTy23TzPQksSVXhg1gILa3YD4EEk5wO4fOx3jTzQM8KtP1hLGYbu+WetuLafVaMx0x4qd9hoqlbva26hqgvJjM5fSOuVt3b0Vs2NhMaoo09ePKNz076WymNdPEtnuMfoySbCaS9d0bv9Od04aUBXiCUxuhs4n3PvHqiIanhpbsoqib1L49Erv/e2Yp/5oE7qXYL+dhjjy3lY3rgEVTGMbbPRCvUtVoq6dor4E1NQw2zkoCIte/5lT8A3dB3VP9o+UAHas1oo6ntaUuv8nGrlhA4mpCevOQj6xYVKZLqNN9tQmw7QZqRZaF5fZ0n6O5GYbZMFFdkTM22rrA+aUT9xF0QQ6twadsNCGwfw6W5TV/Mz3Tge6veaAxN1Xb12S32K/dJ7W2qiShcexgYO6uq0a2o39pVZnOikMqf34F/Zvu8twhbWujqmvMZCUT1MgNW6i9fz7J1XNr5e6usEZJ50WtSFJmFGuq2BRo0ehp/rTtqhkz0m6eXC00RWR5iKUq2nEqitYrOP0KZ3Fuc1gaM+qbJOx/J6mxDwXyyN9HpqomvjrrKTyDFsteq6fVyPoiMLzBiMpwnVsMOYAwvU62287YCXGBNOeogeY0jCIGw+LLwoOphqDbin6O0Cle90acS0rTubr+oAYf/S1UOdQIRHeKdl31he2ybon2pjWWrT4GazHmbduh6FbtfVoqPs7fYIrbyqwOv2nY9tWxcuVut1dUTaDr+bGP4SDT0cDdTu91SjwwbQELQRb+gp5JnaOKw6iKx3u5p1RqpTx0arr7vk0ah31Dlo0xnEq14dhnbMak1s8QCUJXUA0jdB0LjT18H+AflRN9rfs0Xlu51oWFVlg2eUYT68XMPOLwtyg1Oho5CZDWPkYYI+W4RmmvSGsHPLe22tz1fVwMmibdoawIEI2peW8JKlnK4fNrSH4CzwCxslbawTZGPEfaNsr9tRFyESsuMsQByVH5ZK6tGTx0slzTLYml//slRBDQuwR4z9oJhRerGsYj6vWYEex+EM6NA2HTFOxzTMzsKi4Cn2FELju+WDl8++tx0WQE6rZb21VNSN+ayy2Mlbm7e0eXygm6O2tgd9HeIfPJzVAxzHaMCY8lrOG6+cRrBY/QhAWDHbfodl5sLpjAdOrKXRO/FffO93h8VCPmjcmcMgdsMvCHHx6lD5W3UN37cR1nXn51e0srikeZDxkbNVXVyb0/ueOK1KpaBCJq6L444eOZ0Ow0aZNMqJYY5jiH3b6XZ/nt7Kg5C4RnOkL2M3t/Y128gpRbycmkN4uaSSOKDhhLDtyoYG1NLrBX1f2SyPBoC+2qyp0WpBQ1TTo8px76KDemdPQHi9odYCalbJSfN59d+4qYPDfTXIs1ZOq1HlOGUv36lrwdteWB5oywxkVefmNQ+PrWBvg9niwwOiEaBMjG1vfcojLGMl/vPv+vRLFpJ/mGA6VRjfA2FW6erVnlqllJaf3tDlMws6n5npsYWcnjm3oAJGu4KxXYQiPH1mWU8ulJW6eh31Hqq8APrIxLvR2HONjnqq/7Vf14hg/MmPPK5lbN8GApqHxyFKnbz6hsofOK/U6bIG3hDES3mwsUkq+nZlrEaJdJO+Yr/6ZTXn0qAFz7s6p2KhjPp3wvzskfdGoS5v/O6XlX3uYU2IkQcI3oOs6a1jaX0OdOc03D9R8aEVVOhAy3cPdWaW1Qfo2FQ+qRIdkfDqVBBoGxy00hppzUSI9rhGpcPaxA9+93e8FJj9fQFGtg7BQb+JCFU+fU6Np1cCC3cMmYiTIZ43ibo5PMqg2kngn7GwUVOPf/UmWW1/4ypqtaLWaFH33jrUjV/8hvJQEt9vXHrqkrJelz8ieEfAU+/Qc/Oeyu+/EvFN8jNn8+zV3YWE6nTeQSGhnbmMNj96Ua1FNODlOyrMr+roCLsKNRpip7yBSufgRNM//qKaoLLUHuqIPBqtnppPnwJdMehNXytwTK8NS2EmLt9p6ZmDOB6/o+WdmlqPVWjTA+SZHNv+R0TZNi/QFmslMiKOxmHY0yIsz2v45tUgQPCQSxc1PF/mmwcpsVWtJgE35+FPHpQsYY9SqGds0FP36Jj0KZDVVg6jvfbid8LnTitdqWr+ued1/r/54/RsSasfeEbZLNSFaGTS69BJA2VR7/Xv/1i4HbiHA+hz3HuNJAtpDdYKOqBnXsVebY462gZ9BxzfefYh1fG6fQQ3Ig/fpudVWxA1talbd/9Y47t3VaaTRqhbWBuIQHKtoRZqHW3gReu0u7mxqLlbLaKivjJH8FMbs/CyomLXQFoYmUagoWORjdU2rPWzECzZ6MSDC20CQV1lPvSo1wyb33jSe3DcCqOwHgwcgcR+s6XecQNqQejjjOndhfc/HBrRw5vW8Kpj1Dh5alUx+GEX2zSAUDvKaDc7auMpTYG8l4VXWtlIt5rkh0MYQ1yL0I4DdCDukRCvJuW6m9CZPHXrUNYIr+j5Yu9/4WlTe+OhNSeX1xABxVt0AtpQuoFrwIR48GFhllH5GC+OMO+cndPrL57RAJU1cRfIjFQPUNF2c99IGyNuZ+eBZw2yinsZWgjFgqRxGHbTnDASU3gqDxnZcrYgoyMqn4dEesSl9tq7cJ2RMpWK8qdWVFlbVZpQaEhFk3jMLCGMh4LGcLHa7S06I6bMi++TLqwrg+PJkra6vqrc4lzwegMzdwjzGAFmy6hOHjpAY+u73qwrE9L0qJNR5ZtEN2M9FUrZsDMVvRtskZcAb8YAAdQqe3pFh+fXVT+7qpXlOdT8beXf2VQbZ/A2nv3l4kinMnmt73R0kqF2QSBEQh7r83AYfz5GLwc1jTQzApiHynwmRL+RwKyuFvh9+4c96yIsB+vE5CpCHco4hanjR1I0qMjJr3wxTKCnaEAWQ+zX6acfVxy19EYPzXor9KZvQeuRV+LCKXgcSIW3Of5MVaAipP3iO+8osbKk7UYdftZUEgM/AnUv/71f1L29A1SJeBIPWS+mtU80NFcqq4NX3580cYGxsHeTKdfX33tT26h9LpbS8N4O6oPjuXlLB//sX2vnhbNh3jlJhLGXGmsBVH7vblwfvtnXQ9faatEHIyKYJCGiZREmvQIAzUDG4R1CMtoY1rXwmfhjn/7kSxaYnYahag/r3/4+IhwrDwqQIgSYwWYgKNu7o6t3NLuzp97mrvLvexgijI3BHnoYp3/SUvewHlaSFharyizNhfXCHoFOZLPqYsAHVGSAc9nb29crzeMwfH+V69+IjXQLr7qTHOjwr/8z3f7YY+E+vyPyb9EJpWJRl0HG4u+/pfmNFRBa0nICQUOCmx2YpFXqE09rgmmZUNcxpgQtV++xRQBAG6jL0RCyjH0rEFXMQawrhHNjkHqCQ2rBUWNpUDjnySPqGxwE6km+YcIKidnrBg+M8DzwCvLsEFAxesajvkZiGLvHzvTp6T6xpRcMepoPE6OVyxfCKvwn//Kf4jrClVY7MPXYcKJeG2OPLRl4RBjV9cqlFF6wPDeH4HrKl4phgDJl4c5VKUc6AFW/VyCMGvf0Drbv1klXNz/9nMaLi2pBpndxBHX428nBMZEGcfQXv6nYL31Ra42YDve9TsYITGpufkEZOr9NJfPegpD67nviO1lWb76o4/REz2z39Vw3qQEC+cZ6Wl1AkSKMy5cLOkEjGi2HYEgJqXsC6MHqWqQZHI5fRqOlFw9Tbf7BSbtnexLgF3hyYZ44y0PuuRTG3F51pBG9agk+8l9/v05O6sFzJrg+S/xbx4POnV5TAmG5mCZhT/ukqQyI8y1YNhLBtiDYfg81RoD5uYq2VgqoC/aT8Em1lg7p0umFDZ2U82qAggSNSoBUb3xwkM4qvbGmh648ojoCGnLMw1FuGAqnKt7CnV5ud1HRnlZmSRCO08oXlK5js0FxBQ1Zh3kdwSBqaFKs0VGi0VV1wbtBEF0QcgbngQwcaXlgzlrlsckwAEzjvNcGDt6SNNJI7O800mtaLFTf/BumI33nDo3tEzTHKLxHI7sOjK2O/DX2auE2Q9/PYeF4/rV1fOxNJLX79o1gLwqFkgqone+07hBYE/U5MNL0+ITGjtU7amlGmDeBpw3wvsU3b9BxMbXQhIHLPTzRBIF0acz2I+vKPXkRxzgKq5u6nXYwJx6TG2NnC6jYoQc/iNtiOKEZn14ZV0oSEtJG3wFwMBtQp4JyCKqHrZtAwYa0zRtABE9gACGToKCg0KNDnnNx2+4DMBIeIXBIEKkrvMh8AahO6dlMY0TFomGZSbOn4SHII7mR2azVw1znwvpKCP5bJw2F7WJcIOy+aySBqCGIrdfrwWPl8aS5ajVs3lSuYA/3jlTAKyfPr0JkH1Ls+UeVzuZ0CHfL39wBpbbDUJIhdSBboytdnA83vGQI12IIJB7PorUplfHib3z+V+CWNJawcX+hoBnxczWTVe7Vm2rlY7pOZPSlhxfUXeIc6Lq2mlAjFVeDTplRxqhDOeT9YGTdQvSqqeATDCq0zN7XsIwHr+LmWtq8HtCUcLsBjYp/7priI6IIr5BfI4S5sEIIlMSjUiE8rANshy9DbGIPktnaI+40CPCYPUh35dKGWjD8OlRn69e/rKmpBvY0U6jqa/s7uou3rH7tXW1Qn3nsUIVuta0qPPcktipD7EpU8tC69PAZ4tWicnZKmJLXW7uByswTEs7jmCrVkrbvbUG+9/XVf/gPwr2x1bUF6b1bam9tam4a1/iff065Gzd1Bmpz+Yu3tHrU0fzFDSVqDeURVp4ON09NECEZFN7KKcS2vAO/420T5yjDtCXx/Z/8xEuOICw0Q9Sk2WpmgeSaMxW3EOTVfQLxCuGWl+eO1Nk5VuPGvgobqzr8rdcxUyPsWxP1rau+vQ+ifI93Ulk+bcjH8M57r98KKHzl135D7TOreg0U7Hu+xH4FROURWBoSnXWUA3nOcG0LbvbE6noI0wqrSwgzpRLqPV8tKv8K5sDLLCG1CTx5pgA9oQOq+YrmP/1JND6hqlelkmcFatO7fVfFdk/pP/pxNKal4yz2EeKe/ZVv6GEIWfHJC2p7bpcOmWJzkzniV9TZt3knQGbQJmQSVBYTkcTpJb7/xU+8FEaQLVGrJkK0ifRFufpU7771lsqeX3jnQIeNNuo5VvvaDvwur869Q82KJTUbRAN4Wo9guZiTm9s6eZMeH6V1suc9ALFJY3oPylM8d0bvXFzUzmgYbp6v0dN0qeJX1pWcJtWkUsc4p1qtptFDa9CGkgZlbCWRSdteHQpi5xT/xlsavHlNz3z3p6lvArrkueCYSrmyJhDxAeo+gb6ksd11znkx4/iPfJtq28d6tBNXaa6sE2x6ar6gS49eVAd7Oz9fhrSXIOKEedj6JIL07Jrjb3M7S84c10rqWDfuFfIe1wjqGlTYLxBI4xwheOLb413733Y+NKLfw0KurGhILzgK6AD1yagLw+xAWVrYAb7CnZaefSosV+0d7RPC1ZWk4A5eovfEQ9ryTNjWEYiLyOjxfEbTFtwuPtEB4V6lOVQhlcdDx7WHx8Y2aEikUsD2Fah0LYOB/89f0If+3J8mlOsGbfHQuG996EGMV7xEdzxQBbXs7OyrwvWbqGYvl1GaTq5S59OAbCUDQwBlByAbQ68RHNXCqkKhaF2QgW9594LyBwMEjriCnwBoCDFi0KboHgwwAjni8A16ENOT85fUe99DYUO7no0+jZt5gbczRC0cSQzwgoNWAyrRhBtNEGqW7yMciO+c9ChEH9ScQJQzanGdV+Or1dEM9UyCplnOO1lx3MQUW5MkvxzUJAMtiIM8aqc8NjcJ+jzZ3enScqWUmZ8Lu7R5oZHNiWlFnrx6RColhHw8883QdjYgCTvtZWnFVFa3YwN1yLvhxY2ZTFhd72XEA8r33Zd9yjEpNutAYmEaNWIjCNDS4VjYQMExoTmSD3uxYmgYBXqtXNK3qNOLPVRp4jUipPP63pk3U8N4trw7IcLwgOQYVxgHLQPQMoLvGTU5kNlsN0AHXpc4OQ7ieq+9oQJcrXF6STWPp+N5K6hrde8wOKAphr6JILzgh5BCwy7cDBPSB/096EQDOuGbZQo4pC9uvgsJL6uLvfRSNs/TLp5a0mvY1WQ1q4nvK8GxDaEkZd90c2NbrcW8+stlfQtf0p3D6dHuxDfelSoZ9Y1o2pX1euUxQAB1DtUsEk+SeWIqQIv6eaVB4ns+8bEwGPqHBtEBdjp4mMou+t5DSKiVN9oaY/PCqgLSOibtk5mFYmMXRyAxqwXWv7t1D6jgNOBYCT6TBQJ96MKkXdfBpUU1EESGxhdpXBmUzn3jTSVu3MVJFDUhiBdIOLW0FHq7amKLZniVaY8YOoNAL2dxXvT8rNXX2WQRG5gNiKzidY+JODpLZR1/821NIesrxNNjTEfz+g0VxuZzhHprZeXx0gu3jnXuTl2pd7foOPIJ9UmpMUJLEpgs0Oh5W4MpxBDWStofiQo5feaFj78U7lVDwl4YGEwiMPVgaGUfl4yn1HqFcAzJexgajydsi28WDltobG4TUXjTEBSEgo5272n+wjklCHe85UbS8xHZuO6+/RVNt+5o9PH3aeXmrqrQiqXdfTX+9W+q/PEP6nB7T7HFeVkhe7Y/r7yhU//wF8NQvJ1NwR2G0S5xznuo68YNndmsqbSwoKO339boxi39zpe/rN9/7S099Phjqj7+sFaWlxRvETlkM0qB7Lmr7+EgKkoszyveRGWLBfVOTvTizlRLJyOl8nDGaj7cz9HH7Eww4Pa4gBOhmZ74riTaDcqtcYnvBXkWXlgJCdpMBM1hrLzV7aG+duc9LSx7W14LFeeCTYsf07svf1XZRk/T86fljR0H2AnbTt8v5jXLSSqy/+//JcK9rfp7b4CSptZQxd5XXtcdKr0HXdmDjmTe/2Qw5LGLZ7QLgk9QiQHqcurCReVQn/Iv/RZIJO68ck5T4uei64C9mmIC5n7lK8oSxjW+8CVpexO609CqMCnvQIs+8ry270CycWK7EPHc+qqG9PvORx5V5+6uzuEQJnTqjLh6qUXo9eITkOg0tr0XHMTK2VNq1unKBFEWttRaaT/gBZ7h9gKAAvJeQG2DnwgG0tbPe/TYDsaauPTzZ7X8yi4UIoEHA7aHdWlrRw1sWelj3wbTn2jE9xmeySuoEhj2Ph7s7XhdvWcf1c4zl9V6/KKOhh2VawO9+999RnexOfuoQYNOJeCB5M6phrr0622lj5rYVUJAKMxsaU7NV68p+f/5Y5DsvpY7oMMDCnGbg4KGBPtpU6rF00qefVgdQsCbtY76j1xS6aEL6u0falI/Vrla1qGnI3F8mRHlnfRURuU9t7HXbulubqIrpaUQBi6vzIexRsft3pJxOCU0tClzu7CtHhC1lnkILPHdn/homMPwK2yyZc5Hhew1Y+kqUk2rhjFt0eMek+viPIZL85pAVJPlKl4VJ9PD+468UQPGlIJuPbGo2AL8D9tziG2qkX8WLnXwxHkdILD61q6yO0fK4DDaG1VlHA16/79bu2HBYgkDP/RAAYg8dekh6dSyvDN3qU542GgQaaDE2DhPK56eVEQggCqlVV5Y1ZlLV4iHx5o7d1odwsesbTVpSeLgVrMqKPbOUbRxCMLqdF8eCvRscRkPj8eHtqSpt8ci83N5GEyHsiKeZ8GBLuwr37nWk+1BRe2CQ9yGawnDUsjz1Ds08g6BO43rdNsYI6gFb98CVViC6xmJMHmruUO6Idd1Fgth9yff7Xj3zrYyR3UVQdTR3r4G50+pVsrQaAqHgA6hPom9GrHkUDk8uIhHVe8GbqZyRvOoiFV3zuqKJrTyieA4TqAiT4xKutDJaAgaB/xunhyE+zM8BbmSymnsiAIbOsJErJ49E+ZXUvdO1E3PtLi+oBugbZP3+bUVPdaa0VEgHw+aIyKZwRwy+RwhWjcIzPM6Yd21gYWcJp4iMI16MKQMwwoexPeNRaEa0oM6+VkoAxPCGHaMCoQZTJh5GgrgRTyJ2EQpEJiqLsK7FlVud/BcCeA+0gKFmp5MPcNG7NT1anWE0CP/CSoO1FXC+Sx3sYe/9OvayOWVf+ohLTz6kC5DkR6aJLTUHGnpuKNz/N5YWtAcqF9J51Qh7+ViWVnXHYpF5Kgc7xmUogyfnEFLCpO+rjx6TguFpB6B+M73QdbvvhZs2LNXLurDOLZLb+xq7d19aNBI+XOraoMo84mltSUCgFoAhtU2DN3ZsfIeQv7tPBLf9XHUlgoYhoEI0riwKHEw1vw2CaEgPQLxEPNizB0Uz2DsftSIvU6YdsQL++7x1GSg2quvaqFF2ssb2h8jZK+AgpeNqZiD7JmXPmCkhyvesn1eZ7FdH/qFr+no7m09vTvQ+dK8FjDUBexP6qSpo3/zBV26AwnPE2dDgEtff1uLv/SbuvOVLyCslCobZ6AtkGHq7I61Uc9gkFJ7m0p+4YsqfflVHb38erjp5cqNe/rQO/d0+fVtdWALj/7fL2vh+r7yl09jIzcU/7WXVaCdMbV1t78JV7UsDDbTdD7cdgPJmsNf7Cd+5Idmnl6z6w03M2PsY6ijB/0uvIXn2ktq/5k1naB6w6a3S8TEI7S0g2YEmH3jDupLgI4h73sakdqnUP/9/+E7dDM91RZUgMSqLEAPdk60Qha7OUAHYksY7cf+w1WdmyW122vREbYp9mpehjuDcxXUJArwYW/qn+hjkzNTFaBITcyI54+r/48/oh06yLcWeG45T0cmt/aUu3Ubrxzdr4F/pH7OmgbTLu/q6PnlnIUTSwXPOcDzLwxmai+mdP3ZEg4CrQI4NnPWyxDj8iMF7clw3LFt7Md/5H/2YkpOe4sbExpQiCCsula1s988Ubwe09bZheAsDFursLdjLt3cUoIIgDqEcM3rivw/F9NL0uH7L2jvyorina6Wvn5dpZOuDj56UStfua4pFRlCqMNiGv5Kvbw8b+i6ePzOY3deNxKD43k4fIywvY3T1lxHxznsicvgWt8cUzr3iCrVUzo82tXRrbdAR7RI0XMnHozwHKvvnfD0adbD7nhRjxlSbOCqXs6BBQMw8FKbLa6xGfONiVnQ7iUorqdXPljQ3rrNeSI8I4/E9LjH8KJpSDfC/5M7wgq3NeEMwlSkYYwtcqWDAQUlQ9AR4kdLDMcR7qo00eUYUWGYT02S1pbU86zeKSgapbCX5D+wUexmUVeCcWyLV7WPQXgpBmntcx6Jejdzek6313A+qXZIF1anBmxF311+34aco37bA4fbnhBWCcfh22U9EOHHRwTkIBAj0CNIFq6XrTluDYMktDsG9U1nYRX316j41iovvEymoC7u9J/4sR+GqVAwP1y5aHU3hd/nfNHAH3aADLkqqJRfIUxzAaQNU3XDvsGADwA+ljXfxwgVbJAfFUVI0T1srpyP0TzQ4ZgUqASBe8DV+Xv7Tg+rZ4gr1vegJaQ3ske5mbarfQ38UC9ssp8WEfgWgghBPC/fSzZEXcvE1X4mUBahGBBeARbNw3rJR8Rj3Slh2N3LQKiw70ezeno2zuej326sEZolL9sbIjGQ56W1sR//Cz80G0/xHEjf6Sx5f0lQq2gKEhKMx4lTUCxG42iwKc2DBc92Mu4loBYE5t73p6cBB/0O500ssSvYSHdMSE8ZblAYnaWyFoAr6E1vJoNBlD8ql3I8jMEL2yGD27BehvIdsHv4a4sQz7N4K8sryhbKQUMGFG7bZO/rjfvJKbSjj4e0PQ437fFHIjoUjSN/r47n0tB+dxIHovNc7ZURYR8/2hCiMIRnwXFIiU998PmX/C3MoFnaZBBB2tWlIj7Gb49y2FGEO4NCJVyokcgFvNxTviHPaZFUKMiNpvSwINDHQ1iDCvheiPAZ0pMvmVhYQDyyc9QnR7TgDgqENOqn0Ptx6uHbo1xdd6oXIXpnCt/NmMHB5KA7fppLaAf1G/LNiM95kALB+S9IibeFHAQIGh0cePmIQ1CXGXb7oW4PfgdzRpqwMIkOsrlJfOfHPvqSn1bgGbQgKBfLv5QzNjK4yPvaef1vuFsoThyKzQBzIVD3tKMba+hE22640vxGCL6bMNST82FJlgUF5N05vgnEwvTDBowkk9Cs1SSZJUC3faJyNCy6+9DNoxznaceRzIfBhsr8HAjDgJNPoUxAHzrH9gvEwiFduoepvNFh3O0LHUtOrkeoV2Ry3LEGg01OUFfsGhfSpCjGD9fZYtNsrHaoT5j8/jc/8TdmjuF8T6lT2tK5wcEucYELcWLbuGDtyNy2IuSKVzSkV/ZGOveloTot36PqnrTPnYbdxTylx9eAENs9T7AElLknQ4Hk5wYYSrZb/uQf2swnpYdPOsr95Zcr5yudzImoj9Uy3LbwoO78DpoUXhH/CxlF/0KRnmJ1LR9onP+iazhJvm6iX1E2bqd/OF+XEJ2MUke/w7X8s/CDufNR/+bTZihoK9+DreW304fvzsGmyxfw23WPktxvI7895x2VzwlOWlN9xR+mRZ7+EhBxPw/eQR7hOCesDNZk/8ZfTDt2+EjH9juPQgDC8LqfZyw2UiJPXkWp+0hBxx85wymXSrm8DbhodMllctR+CZMcydB1MuhQLvK1JwgHQl2j88EHfe6n/z519FkLDUGFlEFW/sF/ThwJzo7JFYNF08BwgONxzddnuvjbffXqNg+YOuyzBe4kjvhGaMAAdpNBu7IEGLbtnjZ1dOipjrAYy46G8uzYLRRXMnL6vPj0MGMYjwwViEBgIVgUfhl8rnsAjTWStK51VG9fxwnS3D/CVUDP+dxvrxsWAMFXq094hTZyHkH5a9Si6HdwC6F+roXTczacivLxX5Ah56JfBgSlu/73X+HGqAf1Ctf5q/8zsPzpDN0uSnAH+7iB6L9Q9+iY336F/0P+pHd+1DEcoo/8dnrnHcqz++B80pYUamsrG820+grSxCFLc/h6OMbxt6+peXqO/qA+vt51CS4LwLq/AF0YS7oPcIvDcna9g2txG+hj1+/Bwjwfi33uH/80R2E3/0kj/DKSIzFFAvuDRobG0UEU4o52qrPvdrX26hiXmYOk2HVygnraelqIRAmhcomc/a41weaYfJ2GyoROoBEe2Apl8A5PXwllUpjf4aevin76FYQfLuUkn66a+y40nOsja0g9fRHfQt7+wccD6+Trorb5q3O2cEgWrvXvqCOduY+HY87v/nX+GuXli+hgCxXZ+MpQlv/ZxZCvOYvrxX9B4Txm7/paRnZDziMCnevzn4AsZMbhUGZUljvW5Ye2U05oW1Sb6DffHBsFq+c68N1Jxyi879AjFg/hjEFohm1CaetnzxRzoJ6hbYsw4fm49r//koZZzsE/LFvnGeoZMiYdH0EWxsT9aCAyYlH9TIJtJYMcfZnbwGfst37mH3Od2W40bOCKO+PQcS7AifkvytzH7l8YlWhMKEd0cfbVkYqbgBLLZ5R7ofDUIPTVtmpcFIOnOMYJYQocJQAPIXpnax+LtNug9m+7fZcZlR20lre7xAII9bFgSR869H6ncMZFump0VnTex8JR50O9HwjLv50tX8L3IEyn8beQiNJCPcKB+wKPFMrn3XEGBP/478H1/AsfoZvCdf5lS+u8XaVQAP9FLvzB9dH3B+AKScKlfCPvcNRfLQ/X6UH6+28n9rUBZE54H/g+FyDD8QjIPuIT92sYquXvKAeVc9gcj2PJVnOKldMaPLus2vtWsbhcRzr3k1OHIMA5kWekOM4zKsPlh8GLAEZOkdJXRZY3qouTx373Z3+OpFFHO4E/3SMRyKILKC8ct0swkp2pmZRzMNG2ni8fxbR0G63qOw9Q7koCarvLOBozqRMvt2ymyQkz7cGHkGuoUOSi0hkiELgqEW1UFzeYpGHvY/II1QuN8SWR8MLwUPjt5BxxB8BFbclDOBne0W9/988H6V2XMKbpjiGvcGsUx1z2H3oCE3rShMjGvzlnefi7K83bwg+Ww0L1FXZHHA+//Hnf+gQX7zc/g4vjNKVwzHLkg//cZB8NAzNBM0hPHf0tbNzN8dBTrrM7m+MeS4jOuxD/Q7a+BiOAqoRIKlgd6uFaGcAe4fL0ia9zndyP4f5iApFY2TskJdR9uKLj59c1cwDk60kfFN2N4Z/rFwVRLpQDrmqUY8CIv1sk5qjGTbg0XBjxwdgXf+5nkYkLjgDoxkUrDaJXaCyFhO4hp0iDIhCGxvPpAh4U7n0QvPLWE3JxApvFewkVjjPKnkyVapLvkES2hNQxzmeQr3kMDR/BLzrzMfUKUx3m4JC9dlhjGbbyGwBIE2XKi/AWdW6oH++wHXKIEKMwO7TJUeCDtpiThC/uQMoNoOcf+SWJ7uLFsjqHtcAznb07vzCKa2GS0UasqrlxgWtcKvmQIADRYCaqbCe7ujM6UDveC8OQ7XEXnjsKQI8Aa7k5ZI9CZofeAQYBacjSaA5pIzDYCjni9ciZAWOraW4Wx2t41Mx1C7sYZx29AuJ4WsVSiXZw3oNLg4JOvdVXsuVlhgY04CR/313ryvuJe6PFlLof3tC0QB4olsfDyVjjTEL9+YwGVYJHD8wZXG5I6HvXibej1wB895vlFZOfWOFvYQN5BO1Aw58RTtyqCHDRixPUI+w875+OVEZeTGqNsVnnHUzs/cytp2EyLry4xGDjqNMiOjUHcd06iKk1TIZpZG8qUuDa00czLe5PNNcYaP6kG3ZVCYyP8ixUA6lfSevgbEGt+ZT6jrASU7VnA42bDSW2djT1TQoWEMD106ejdUz0i+tKGa5dtGNUMqwD8JiLV8/4uIduYZsar6xpvLQQthhz9ZMD6kG+nssrXDytdLEQPT/xuKPEXiPsDuN1r2EseRpXqjtV9qirwkEr7PziGQ+XbSGP01gRlGeigd7p7+gw65shKkp7qiwLD24cq7G/pUG7Gebplh9/RumlNfkxAl487HuteqQZdU406vkpM55ZQXnd8QkPiNFpxZImZ87CwRY0BZjBMne71KWj0rQNKONqVefR3rgKe4OwUHCe7/MofH5IWqzPyMMvvg5ON0qMNQRkRxeLOrhcUj9Jn2XSKtBvHmCMeHmkuA+A5Hp47MrWLrK1EQaCFUMeBloY9fWfrZ09lvuacx5uebD2ImCKz9iXfuHng+Vz59r6GUx2MVEC8vangeha3C/Q3RqABwBHaOeN46ROmnHlKcTP2m61hzrBWh3T8d60Mw4wS2iGVxRW8lld3Gnr/O09jeaSuvXcik6GY7Wbg3Dr9aGfTUEl1yoprS0Uw7xn+/BExdqJVpfKYTU5MlTj2puqFMeaW5sDOOnQyEGjr8ZBR/VaSwsri1q9ckX3Fk/ruB9XuzVUvTcMd0obrmksRwmQphGkrfVcZ6iFwy6dNwgRmh2BNwi0uXN6A8HXZNJY1u5Ay29sK3PSwfIQza/N6+i58+oWfBsVsqQM3yJuF+WRZWPIq5UwyUpimcJ+I7QhuGNOerWmld/WLVfIyI832rzxnhojFOGxC5oBOrpA3pm71e7I94HYEnmsr1BAmdK+n6OrTAsw0l9jz/2SvxckWlEz9FYOZToHKJ++3lYZ9b/2Ry5r4DsyKd/BxJCq+A5u7wXq4NA3CfpZPRXvk2crhRTC4K8tMZW3mwYYAXCRF7EJ8jsC4gMAmh5E4PRpvIbP8Q5G43d/4Z9B5WxJsEQW3Mh3bgNEvkeACx4hJH4APpcVPoNJj6u+m1BtmAVsA93EouxPBiriCgpc6QWDtSadSjpzIQv9QjqvhSvzyiR6OrnX1G/f3lefDlumYzyMPiRtlk6o+WZBrMOLF0/pCpFXdtTXYmakRx5JIm+UxNYrLO+yIKgn1s7uyF5siObfWXxW+y3pDoAeAcwSgklncSejWXiMnjvIT1lYVUpZBLy27dtPAR+KMmx1AKVHlz1AG2m17/X1xH6aDpiMe4pdu6OFxy9quLqsXr0LwH13JxpttEVCs7kIA86YBKNNqbKfmW5OBpiQteXsznHd7Wl6HegGfGv4/PmwH//ACkObPPOXPmwoS/2CuwYcnmffio/VxN3mq2X1Bj01NVQHPG70AdbmIWgaYSCm9ElffeqxWszpLALaWPTWyjEow1StNAoEoDO000ALk34UMYe1zXLNIhZxLizvi2iBX/70Uhi7Yv+I8MFnAKOxE3Fuy8+aHOgS3//QewLT/+ozn3kpuNkAwIjLhbmeB6XwCuu/OReCg/CKrJ/5RrY/0ZmXaxrEM+osVzXyXDWRrpdwH9SO9PuvvKK7O1vaWMirNGvqveNd1c+t6+3tY13f7ukeWlpDQIv5pIajpq5ev6Ntrw8qINBSTNve6RIAr0AzytOaHn3MDYAiDPw463q4P9B7e41whQPAPxx2cIkD6nJWe/GKDnoT7fOOYaX85C3vMuInUfQQwsS38sLF+nbXtCoJ8U/V4YmDCaDvh/twGp2OWi4DrQ6ztkDRlqGDu7vbayh59pR6AKKDVfIm5uZBEzrX0yYGnl3PKARLgNhDFfCqPpy0B4f17Xzmxn5YgymPHxXq5wUOS3nVF0saoIQnKGOL7mlS5zSUQPWOukc13OYM+kxt4HG9UkZtrFQHS+49KKr9KYDJKrV/ooX9pmLVnAqDmU4A9TbBXJ2Q9pA2H1LPA8CXxtoXkVEC65gjcPI0ti38cYdrAf2Iuju2zdgCGmR8GlNuU1hYYUD5gK0a3wNXDaYuCsSsdLiO+wrG9caTle6//OxnXnI6gy6AEOEZhLZQzshZ+BWQ7R9kEMwmbxPlTHOqyo1ReBTS/mpBwmL5+eterJbGUq1Vi7yxYrVdvbt5U+NsiTRzXJ/WPd/VAW9p0xF7cMIeAipXs6pWE2rXa9rb3dc8gr10akkL5bg+cBo3UMYq4GJs8TpNL8Bwh9H5uCPXr99uaUDezepZtcZ+PPAEqzojCJiqi3XymvxpD+3GzXYQTLOMmcCaLVDnjbd3NcB1dgFCUEQydJgyQXB+T6EDI7jVtEIdD1s6uw3gLqypTqpRH9CMsVLUq4/nGJCHbwMHzwGIMXihd1M1aPrk7T1EfOvjCHD6lmnP61luQwO0iwIg31op2p9jiDV0BL9Hnm0U1Qvv/KzSBv2zVcDlepSA9M2DIx3s7qhdO1b6+rZyx03agmLieVr0/2E5qQmu1s+fSGLJ/Hy/sfckJl/fE9DGcjZQhD4A8RMD/OldVFO42wLgymKhI1BFeHgwnBJcKX8ewzU/tLv1MU/qGojhnjFAbDAaqGHZAW2O/WZ4xHfkg/kvfJps+qStXzSYac39T6yfK8DbGRX3x1r6MqS5OdNBKa2rz65oB6EdN7qq8a534WFeYm9/T55jKjFOZ1SeS2l9uaAGXGz3uK+5Uk5TCHm90TCGVAQYlSxgg8/Z3T6XGurpx7J0pOviNRdE1N2OmkeNaKtJ6mWOlc7FlVte1V7xEZ1My2pDZvYwHYcd0vseKzrbHTu1QHCPXuBSBTyXbtzV0lYtLMxOnF+LXLf3bydr2zu7GAcyvmt70GorDuB9m9AUN4ZDoS5YrnYPbkdqhBsJPy5PhCfzlIWrHaBow8U8FMDbU6YIkKIxUXNA3yrq6yZovaNhW4Y0XNBP1925vKx2Hrrg/fmQpa0wvlye+vdQUwqQ3XjzHW2uZpRYn1NxGFOGeoSgzgQZF51yWRgGj7PmsIYluFxi2fwTjm2Xi+xyWMS0p0D58xZH1VJFZaz0Mu1bNLBs0QP23PdREBENI0UWMNANXn9AJUhjvARvCnb4FUYgfAOMjVzsN/7h343AZ6SFbvfFkSCs+3YbVl/jz5kEa4jZDYOOHK/s4DK/1sX1wFfIdDhHZ/zAszrMo5XeRAa+VW9Akm0JEdtDp5a1UCnhMolCydv52MoaCH7QkwnyHoHHjc1t9YgCr0Col0Y9zQ7u6dEPnlViPotAZ3ATOpmGxKbeu8qAJC8aGp7SGcNV1KRbX2tp79JTGqyvaGjSC3gCn+M6D/f4AVGrdF4Boh5uTcXVJo/5pFO14huxfUtElTZDCbDOvl9l7FWuXj3rJySiSEPa18el+/kifgSpgWpgWPvdL/GdQ8XfvUP5E3WfOKXJQllxA9ZKfDBUEm6azubpuCQdg/VstNW8s4urm6q0TGSLUjaR0XvvOQBpK/vwhlafe0pTrJcjVy/Na+7VdHJ4HDbj7qYINvJSG7mMvPq/UgjP3CzQ315Mn4EPPdJLaqNSUTc701HtAE8Eh4YuZVDELPIpZzzO52ddz1Qi/wXccRXwe/rf/RSib4PHuAnttMVL8ukGR1bP38NvpzSWqKtfnlK1pQ3W8T/8/b/DcRNHrEEAG4lCQt7GIsgIyMVyhQAj5BBZSKeav9XX/HVc2mOn1buwQHKiLQTnp+mEitr0Ahbfm+d7ixNEu+ZOdjW+Z8+ZOB0VCO+kl9Dx0w8YN7Gv37mn1pu3VDy7odRcQdnBvpbmCDIgwX62sbdQDmYK6zHC+nQOujp69Z567+yoOCON6Su8bv3/+Sc0vnJGPUCfSqTCwGuw7p5i8lw04IpR9uidW9p/410tfOIpnX/hAzo5qpMH9aXtBrv3d51ikcYdOtcALlQ0Sad1szTT3mwYNvT1/U8eVws3j7f7KhPsZO4dqdgdR64LJYuVi1peOYUViKuLh3Ak6z14XB/fNuPlhX3coIdjunBPbLKaj5Ce6N4P/krR4T34X7PVCkpcpA4Zu3Ys2W5uqpONguZwzd5J1Q+/CU+2wAC4H6uVstbghOlaU0sEJcu9kSrprJZLVS0nS3gAbzI80MGHl3T85BK9TJ1w0Tk6xhsgG3ABGhwL/eff93me53vDGKQ/eRtKwXM6/X0QeuQyeMJf/3t/B6n6B29y/AMg0qCIAxq5INy58Arn+TQb9FBLtbKiSmFBdQixF4J5Ss27wpsTeh3og0nrLi7SK+SyxXxYX+/I18MEXT/XwOkfmGd3MJ/5YgGhOrDoaffaLU3pbD9aJA1X8fZf5hYJ3HIEVupi7JK+TQS6+R++qPhxgyAG7cZSZT/wmOY/+ymEkYHbDNWiw6yU3m7bwhvCtbyUyNzGt+30UZTFi2ei+lOWH1Pi25zDDAgC9ypuyygxBQCAduvCPEGRN1ydECCMdIT13et1A/gc6foRtBuZgha8euikrervXNep8xfDfaQDLKYH5e1mPW5Jv/gf7hcltnLwWd870jZWc3pmNdxVPKN+yxhvW5FRDqtMHb08/4h6enl++0JFnfREc97RGuB6wd7GMCHonoZE9/Kecl5xBCDX41lduXqo998dqjpxXaEdfCZjtBfL2Hy8ouMPnCIaw5Dcx4bdq7lchAhjjmOWP//ZCno8zyC0eQpG6v51SDt8hmP0ceJPfPpTL3kw0eiM+J1PAAQa45sVDDBf4FdwFbz8P/ZCpfKCFpaXsWBd0ljVQbMFSILw6BN+j3sQXrTXG4Gak0Vum6gSIYXxRYQT0qGVfr7YjI4wALzMK6xHw8IlIMyNz31dy2fXVbx0OuThR6B62sfjad6FwbwrXSgqvbSolQ+/D045r9jtAyUBxdxHn1Xi9HLoTKdv1SiHyHTQ74b1aoFemDvhygzO0uqiUrjGkYccaJb3RvGDuPuk9wC417N50wbfqjnj3aFXm1idm5D161i/Np29TLkF6lmgDYVEOux7t0WE3gFshUtnAYIVzzM3AAgQeKluoANwtAA+9wWfXhc8QsH2l/MaI8OZAxsi9hSWKU95MaiJ7+EN8+kpewNkXETZeacAZ5bjcRTwdG+qecpbJADzJqpec+ydI9FizUpZZQigSgRitrxx81brGdxa8PfO+XJ4UEo0XYnSAbAACbACWPhucNGvAC6sdPG5+2D0y+43gC9YQrfKefD+E5/+5EuB8LrFJPDJaP7O5tEvW6QIlH49AKAXQi/ML6sPuIKn5lqTSg/MelvgIW7EUZr3RHGhKdxIMDTk7bG/UG+uCVtkNttEt03S0li0pgSAwmJEwOWtfWt3txRfqOjUJ94fxtq8/L8DUHtHJ7gVMiJC7NMhzsf7X7k+CT8iDHd2dPue+oslVR+/GCysAw4/ZzzU1fXkWNyBBJbWNr3f5pq9PRUBoBd79oiKvRtceP6wow/yNk1I+44iyLnBEafeJ/N5HWLx6vDGlMcKSe9H7frlQfMh19ZRKlOAs9Oit44xPcLSGziR4rvH3Rwrdnh4AOV4Ws63h+0dHIftp1L5PPEDwKFDD7E+LfjZBBc+Rlms0EWUNXNrT7l372p0ei7cKT9H+jrg7hoEOQDM5zHAa0JX/LiMFu1ozKXVuTCn8UJRlbqtPPWzHcnF1DlN3znA4Te1okUBLEHOBskDQEV88A+toI8H0Llc/gwytzM6z/tf/+2/4StDZ/i8XyGv8IXElGBUR3oYCccZzVWXlMGVxGYQZRTImhpAaouJ5nBxmGd1h3pEPpBM8DTA7Wz+9teVnStr/WPPwrPSwYo4wgtrwugAb+eZ8S0T5GXz3PUWL+RYWJgPY2ke/D0EVJimsNq2hxuihQEg8xdOwyvhVIDXXG773ZuK83vxwlmOOTX1MQixMuZK5qTers98tAnZT1EvR8Ah2qQeVsRorM6D77YICID0vgXEz917/VtvKIY7nDxzSVvppI7gYQ3XB+Ur0n67XbtErqQ+U5XjaeWQ06WDsVYnaTxggXbgYglcLDdHvSFqpHdqR8d6885tDZ69FG45HjjgoXN7KJrrlaJ+Hs6wtcwgl/jmjprffFPDGAbg3JLGjnQvb6hOfR1oFQFeDmrhPSazyHMB3bh8PNXjb51QBywvbrY4TWqhYfiTLbJPLsx08KkV9RcIipB2ABgUhbMBaGHsDlD4bZBFUS71N+Bow4P1fB6WCQGrUcfL/Rr7pR//61yH4+VHKDGcQcC2u/cBF3360P0L/RMzlk+XNJ/HvRFdkn0QcAQiOoykztc6Yvdq/uMbP9ubu+q9t63We7dVBKMLADADuSfGD9fZOj14HkzG/A5tNmD6nQ6EOhMA4y0c/MAIg9LWzhPdqSIEGu2P6oA1M4cjGu3VsYhEst7KNc3b6/kdpFgQdbifN3U6wcLu+qFm7aFyWMDV82fCc1u3WjV52DhGp1cwynk62puqd6/eVOy3X9FmKqHOtz2iKdYiu7SgwQrcF6B7UNbWH7TCnzw4G+3l4Y3IHYCsJDN6aH5JA74fXr+rqjecR4mJy+ThlNs3b+m9wz2dOnMKC76s47VFFCumMhbOTwD21heWiW/ZnmFNu9dvqn/7DvKm9d/3XNjUgIbJo1JhDSFu2/3ivvSMRQWQvzCu6HI/qTGKQggVwOxVzXAauK53pZipjDwWpj3Vv21e7dMVnFFEhTzI7BsyHrhTGwkjI7hjwPkAgAGQfA9zwy79Pn4CCP33i3/rr92HiA/iVkI2fMfVhO9c4FURkeulsT7KMZtlP/1t+ToC3jit0UbVV7kG4f5U3zDmIqIoGUvT7qm1uaf2mzfV2zrQSf1El7//RZWfuiDvseS8A2hdB/K3Rhs8Iwu30dTEU2RYE+VSkXVDkwO/sDegk73pqLcEN2gLRHO+Mc0RbXg0tIUAUIKWUj8HKB7U9XtT43D/vQduvafIXiqmbXrNswAjOsNCzHN80cpmi/f2LWX+3Tc1/J7nVD+zoiQcakwH+1pvH9LBqvjuaWu6byMtUsaVL7+l0jff1gT3ntxY0/DsquLnT+tSeU35DlwNTjmgfb6z2zI33/VDMdsoTePsotqFHJRkog6gG9IWbwPnp9Y7OvYu4PZLq37I3EpO+yOCDqJ+W+1WhTR7h1qowbln9AnXtJHXCBmsloi2cdvvO+DaCX1l/mdQUO8Q6GEs/GjY8IyMImJfLynprYXplwAw+sbydzuj5wj7TiGidNocxv4CWAA0x0I/GWwGD68wOG2l/qWf+Ft4GBrtjueCMR0ZEhmDJHqAOKPYX8JHyMhznFlVcwtKjL1aIWIDICZsuuqB0DCEwsuWzB0f3UgHh3jnttLVkhKrRIlhwBFFBYC2al5K5LJcD5fnRyCGGwUz0dOkRnBMA87u0iCyEHwHo8uy9oYtAkjXJchxeeZwHh6wZf+D1Rj8TgAEbzJWI6/NRgNONNXJQkHbcKR+q0vnR3vQmNiErQcQoJ+9VqJuhfUlaasG58OiUJhnSjqYLQdWIyyJF7EGF8/xPFxjjs+lzQOd+dWvK0XAU734sJZe/KjagGTcglMiA7swGhA4KZILfeHZmxEWvXFhVbtEsk3Alm8SNGCJvXu6LZaHtPbHA9WRUR6LPnuKqJg/L1EbH9V0+VYdjkjbSVfIFol2CzoqpLQThxYkUjqdzumDtwdabdASZOepQW/uHSMI6ZNPt00gUoEPww5K58rR6IWt2X0Quq+ixcKm68jINw/RloAG/hnMtoR+ReODPs41fEv8wIsvvmSku+PCuA2X8S1ofOjFkIxjHngmjb9HR7zJ2CKNsinG/puQoik28WF/adykrd0E1zJt9TTkuzcrC5Ut55XDTfkpqtZyC37Q6cJ7sF6km1tejB4GbXARXOSwZK5u4JMAeeDIE2vYh6O1Dk/Uwf1aw8LAJQ2M3GsqDGE4uvW1A6JpL/cxqKIdjXE5fBqYNaLGfSLWnWxcDfId1YgmEWi84U1iZmpD+FPkOaHeHsMr3NxXkmtO5ovaJ8rt4eViu0cakc53eSUBelgYS9uHHjymjBjKFm/WlRkNdOl7v1N93Gi30UMGPWQb3bHrByb4Zp4wsG+ZY0VH/VGYk+4XsORecYPyFX2vAoB1AOc0Hub0VJmDi8EiykpfzLyZJYpTOe5qrot1Jo+hoxz++TGb7QzeC5kVUcLVYyJ8FCFh74bFc3+YNpmqhHtvCBYdnaZKkZIbPJEL5c13v/zbS7Esa9fH6LEl9X6PTmrgBTftazll65f4z77z218KhZHQ79DJIUMniQIH/0WLC/zT7I70fB/RwAL9kyzkAR+odqO5zFxshtC8a3H/GGCQ1o9Pp/SwraDvtA3CtrXFzJJ1APCg2QnWI+zmjBb5/kev0wtbKVJHC8ZA8yJUP1u6QwRYLJbUQcNt8bzjnx/v7sdleht9CyTMm5LeYLNV9qc5jaPm6uK8hsOu9j2bQvTapT6+Hz6sNoEzeevZUMccVrKaD2S/WoLn/tbXtfLym9Ej4iHx5rOTo4ZiRLl+NKkVZFxHmRDSBMvlWyLzSK08hm89fEnF6oKmw2kAnoe1rBQm4KY2jqjDcBQdaUX2rMNJt67JQi4sV7N8T6h7h7q4PiPO9zx1ZmtrnkmfzHJ0NMrkJ5ccApjbRZQK79CCUuwU4Lf89qaheT8l5KCulRMsL31qH+T5a1veIeX0B+MQpHjZmLgmWUmBCPgd5RpQfj94BY7HgYCRgBt8DLKzYTPQrOT+5IOXMYaF/cwnPxE9F8KA4m33GVwkJ0lzH5RRYn/3y8MjhmmuNdXSK8dK1oaarlZxAZyjdGuUVx6bo8V9KzYq6p3zU1gOP5EkOFSXgxZ5Baw/vQbOAvezZL2Pegcg9rCYJqtFXG8Xy4izJB2BRr3NOfgfbewCbq9Ezq8vhe2/e5z3/fYdLG/MVgPLR9fSOXAZcvCzvbyuzru5HvU6unV4qPbNXeXeuhfG7cbzWCjqMPPuOaYGWN10taISZL+Qy0fAuryuwtK8EvC9DlzLCwiC1XeU7fFHXJtKKGQxDzUBBADeUSw2XrnBLHBZD2hHj8E3fzK3TOG2MsgjK+/QWKkSxACWb732Nb328m9r781vqYvUE6vLyi/PKzlHPalf2ncEOlDA8nlvlWyvr/TdPcVrDbWTeAmssjAOI+ozdhuyeZ2BZ2Zw37Zui7je8rlVTc8uhKlDjyRMs4kwWF0EnA7mvGLIOLMhCD1vMIYDpl/+yn/2mmDE46aB0/H2efetjZt/G6APjBwAwO1+6pMvPRhmifLjBF/sp0OUSmWsjWEs0PzH4HF6vufaU1X3yewQoN0+CQOunou0a/M4XYJG+34A2WVQcYPDc6TebcLu1hbDd4D3sBqtwzpWiLxQuX59qM4hkSjvgzv7qu/WVJqbD0GMeYa3k/O8a8bbXa57U50idUIE8CuPiw1OOjp++7Z2fu1L2vna64AqraL3UqZNY1zJMVb66rSvW7jOOs3tYPWGuXR4qHIJ0C80+mFpUWGpCsfDatH+AgGBDmuqIMCyQWgL95svKzHsKI2lTsfT4Vnn3h5qhqX0U7sKtLFyc0/V1++EJ3WVANW07J2NsNTwtBznc9Q3g5XKIDurf9x3juFEjmsn2j04CnfJ+4EIjWYLWZa1cGpD0waKSEeXAHu4oZsAZOi53b19+ofIfBlFfOeGkt94S4u3DrVYLejU+hJtwBgcEMGjdPFCBkscDbl4c8jyv3tNK1d3NYcirJ47FR5k4J3SvRVMbqmk7FwxrNZx3cL918aIPbDrbOUBpB5WiRyuwcSnrbEv4GXLHsZ4wY6BGLD2T//3/43fjnIMRk4+sG6+mIRh6gcQcgoLhu1Ak/1nWjJ3MNXG230dn7Q8VKVyqhAM7qhCR3r1xjKgyANIXFlvv6bmrW0IOUJfJEhZoEHrVU1O4IVoITqnrjmdwc2nuQKSDMIM84AmwkSbeVsU8rRFSjkKpCLewb0PZ2k3ERZa6h2QQDGuv4urSupw864OFrBC3/dB1XDrTYh8EyvhgV+vYctPYvCoiVKc855es4fXw5b0wzaAA4Qd8gtLVq10Hk8bTtSFdyUWy1ovlrU8iMEbu9qdDsJuATYCXg9onuxnAoRHYNJTKZQn9/X3VH3tFpEjYEUZYrmCzj/6sNZPn8byISuU2tN9/X5kxXsA5nh3V7NzK+purMCLAQD5uJ9yKLVl04ZbeklZkmsLALW9tS29/p76H7qo1uNn8A5teHKXdkbDPiPk6NGKuQxWE8CcvXqgDx5gqD9wKTyDftSitbTVgUQKWY/Bj+9NyWFIiDExJAMMAFaRfvVSqeByAUgSWdmiY+MCxQqvgBn4nQEGVA28aM6X7//kf/8rtCPyzz4fmVBbOIBoE8xnMKGceeB+Q+Y0ZH57ouq7Ld08goCjRcvxkoqVeR2sldSfBxhULgyfkNZluIAwak6HT3GLBYKKCVrZwOpZqzz362m9sDE5lfYdcOaC5n6ecgu7xWBB50+vh8iP/gncMwz+mjdRzTC3iBAM2hgAHHi72Uc3tPfwsq41T1Qf9JQCqIFnUR/fN2MQjHIpFXDTy1ji+HIV65UjGh6Lq9Uy4ae+tlJp6mRu1MXTeXazSFsGXIt5Cc9n7QEcjz0mAJ0j3TT5e+OpBBaxSGFzdEr5+l3lfuMbOvX04zr/0Q+qTWe3m90w1RY92hOAUM5ghDLSxkEfy1bMqH9xTS3q2O0M4dVNrZHSz9Xpu1PxJnh0be/vA8ihklfWNTpVVeqopebRiU7jpVZo2wC5pJD7LKyWmaqFhfVOvyu9qd63jNJ18EydsUq2xMhznJkpC7VI4cVaWMK+LX0wKGNliqYLWDH6xMGGQeX+iiYlHrwAOm9bRd9S8CDwsPIkvts7uAZARQbTVz3gdv5hhJqM+mXLZ4Lst3u9XJ+pVMP9xiHD+bImj51W7ewcHRNTp0/Ho5GO0DzF5nVu4X5c8vPGd2k6Iz1XVgv+NgCcvU6bYMOPW5vS0U3AHVm+ARbEk9geNHann33iEbXN4xBktwmvqR0QgGA3ZwYu0R552OIk4DZdUwZc0xCO9i5W6SgO4HZOlDKXpC2eT05gSR2kUIimdLC3bfONzxnAdEBk2vH9DUTV841hAN6UsnPkmbB1Rgy18Uhl3O3G2qq65pweNqHDSwAtgcJ5O3M/Gt+zBQ06e0Rby/DFwoce19NPPRueUtqqdzRETmkPBkMFwi5mDo7ofc+bBtJOWTl4Xh+ce+oyRdRbpZuGKGW70QizNA4Emljuk/5AybUFZU8vaQaoU55Dpi3eM96PvA7Mivz8+P9jLHYOQHhscj1XUmkKX3ewSP96s2zLZmhXi0IbXH3a70f+TwB43EtmwiuyaJ4StKv9A9dq9NLuEAf4XEjp/zBG7qPPvvjiS2ExgAXrTzrfrxDdUgG7wDEW4EGGFrgJpSFZqWGq62j1LKvxQ6tqLxfCsECb4GDShZe4AFIm7aOxCF4v50Y7qOjQ8eYKI7R7CDBd1gDB9TstyDngAqB+eJM3lvbG/7Z6WdyNV+D2sBDeor3damqIa3U0NsSieajCy9EdXERr5ND0dl3HmYlaCwXcLO2hk7wN8oRO50DEn6y9flQPwQ/xn3Lkbe7mNYAdonTzu3i9JT933Cs7etTTzw73LIitmgfVPSRkYHne2m4x7eky2usNd4b2LE5POVk6Z56gwoPiXl2zkM4HMPU9Jw4dMBtyB1nWjpLt2vzoIQSlg+MjLBb0AZmY/x52O2HqLg9orKA9rIcfo2GqEKNd3su1533/iSxQZe3M+kS9HEvHVU9MtQ/ZmS+VlU+mtX7c1+NzfqZKMupzFKCLIk08hEYdvErb256UCXLGsyH54YVsrVze/foaXsZJdMSftIc2h0Fm+tdGzqAzlfMCjsT3vviJl3yRIRcSovUmvk5opBntYRUJvjyaXqMQfvt+h8rRVNkGGkTlWxsVGh4FKF4g4E0asVdBg+w2HFp51gQIExF6nV3knhwk2KrZPfuhVr7VMJUtADgiuUIZQaZDI/2su9rVd3Wye6Dixnq43yEMaHLSltRPBbNn97W5ElwSofhmmPrmbfUmfQ3PwJcAOz5cIkAYw+lGWLcZVihFNFskYvTgbe7331QBDuvJ5BiczsGRFa5dzamNuzl17qxWNjZUm44oyxuHAz6PYXqICMVAYHQLnJLrvbzd7ntAMOOHElaIZk8XKyrgmtpYLC+1v5THQmUi7uohJQd2FnNwUwCsOl/V3FxVtzc39bVvfiPM65qGZIjKi3MVxYlgPQY44O0xQg+kh/gesCahM76HwitcfIdavlJRAus5IkBL4no9jFIBlctbJ1p+d0/T96ADRNneXnsK6HIVLCFBXZ603pQ9hugGkw6505+A9wGwghtFDtQ8AC6ALhyxsYpwFOgU7TOCDExvtxL76b/ylzlvsEXIDC0PAnDGCIBEITyO1BELRQ+TLjaJE2wMVd5CQ4jaWhcXcbdYBRrtG2a84HLku7lAufkhXjLsYjxzw9wpWAuvegk7EUD2Xb55kcswgF0Xc7gxLrUJpxwe1zRHFKdSSYki7xQRKvUcop1h4YKbBdhc/Rxa297f0gn8ZPTxpzHPBR2jrX3yzHLNFDCEgVjSxz1j8u5dte7uKffYOSXf29Rw80D50ysarMyr+9C6eqsLGtDGFIriWxPTuPbi9r7aN++pvlrVmcuXVezNdADs2gksK53a8fyxLR1Km6WJ3qh4zmQci9/pNpU/bql61Nd8uqQ5A7JQCFQDrwpvckfa2E10+85dfeuV17X47GPauPBQWPR6tHOkne1tFdeWtPbwhTAnO3G+d7e1+8031ds5UArl0qWNcEfawjtbGjx/SXtPnw0GwQqTbGNpUf7sUVNzm4d6emugsg1GIqVSoaLcqSUNTgHuHHVueTKAoGotrd7MO/xjjb0uEALvIZkwwI/gHVTY29gT2Q4agO5HAzTsDwNI3T9+hSX4//iv+uY1u1asFZ0WMuFElJAMQF0YbiFNACcvW4IUEaIj3dTOSCeY9unpRSScDTfaeLVw2Kg+BBoGKh2COB0ETHGPbQQXw3XOPXyJvOARWIEZ2jzm2gc3l/zB8A+m3pFvwsMRRLiTONEXAujvb6t++46S5WgcjmzUPD4MG98fNw9U4uIz6TnVY0mdvO+iCufPaPrKTSJjXKcjOtrWdV38nIsrZ1R97BHNNQh0SmkdJnDTLjMHH0Q52miyR7pMpL2fXR6FmNu8p/KX31D9aJdA4KzicNH4Hfjktz2qGZ1+4kFqUw1zSNpTRJPmqOSIKLlz84bKX3pbZx++ogsf+yBRZEn7Nza198Uva7B7V6VYOkTXO7S9C+B9C7kft19dXVfmhQ8os7YGhUHpAKJnkrwo1H3jjQ3z9EEMhUy+cV2rb9/S7Y9d1msff1yZNmlb0A2oA/aRP4RL31aR+zyAe+xmUx9489itROGWNb20pqSNAQpkS+bdEhIorW+Emvp2TeTWG/WIeh1kuKMMPhTaXhoAGiQGmlcIGUsORGyVjb0HGIv947/yEkEt4MNicW04+MBvO6H/Nyf0+QeRr6vjEeW1N/tqnvR1q3+iy7F55ZcX1KXCvi3bG656mXsMIMaOG3CrusbtpgZ+op67EhBlsBh9iHG3F/EA34cbpvFsZl1zKuQFBB5rMhin9bomdtUb8xrsbGrWJ1ghmfcccfKwLwxAhgjicqVK3M+glA6unNa991/BQmfUpXQv/jQHsmL5CXAlb4oIvzIfFJQgjOEBupb5IYGA3WpQPgqJl3NaJriocr5f21PpP/yedOOOprjG9J/9QXWKc6phKSZY/RI9kbfGB2Gb2mDVkXXWAYVnZ75xTXHAkMDy+W604e2bYSPuHPXxvqq7wxogpE22hwR108Vlnf8vPqtBsgToG+qfNJSnbzwEZWdHFdUB8EPy9+LY4fmKmr6hqDlRj7Tzzb42Un4mCqkzyXB/RwOgNghYFuGh87t1fbB6Smnc7NQ8lHbk8FKFcgFKgMJ7DQAWcHF1EZAXtY/ieW/+RBqjhVIGgPE2XfBIiUcUvOerFxt4v35bQGPHgWf4/o/+6v8Whlos3OhlUxlZLL+c2CAMrjB8MzBnSo0RbLuo2JjQmggqWe8ru9UKqyZOqlkaTwUAg9fqIYrgqhNEnP2jQ7XvbSu3uqzKk4+rC/H3juR9NAkEBq0JwyR0nDmiCb1nDXrI//B8FUBDVDHr3t5+jACnmH0PNQBZNMyKQRdj0eLv3dbqZlP7LzytGnkdIbxar614s0ekCF0mMIotzil2bjlEon6Ux7kzpzWF8xx022Ghw/St24ADKwKX8rRfivTNwwaWZ1Ez2rhIX5TIN/naNeUfOave4xdVO+mG+3Erh+1wn+tg4ODEg9xV2hXTwJaB495KJH3QUKE+VBEyVczAtQbI3TQkyD6yHJ75Odw/0K27d5TCuzz8HZ9QazjV8YEf6tAKj/xt17FYyCI8sg5L2fBYJtY5//Q5dalnNgza15Rr93XOOzFh/TPFnLoEFw5KjglcYlxTICD7WHFdZ3Nl9Wqkx2IVieT96M/cEvwX3udx2MOjIxRwmQBroHpvF4vl+WAMBYYrbFcdpjbtxegVFMHnvPd32L6adgU+a4X8Tu9Ab0sHOB64VVs3HzNg/Arje+Gbj/PBf/FhTNX9iZL4Bw8QezlRfS6tNibH4bif9Dgm0AjWjI4OwQbWTt639uxZVS+eJ5L0ZD8CB/geZvH9G77FcDoehKEBr/Zw2ZNCXsePLYfIT8UsAoX8Y72OiCb7RKN9BNv3DAna7eVJfQDb83Ngnn9Y9VxKJ8lpWBnjCXY1mmGcyg8EmnjWgPZMSgQVCMRRp29MGpGnp8J8m2Ki3oZ8jQn4iMzb2E06ewJ5j+OCily7nM6FOWVbK80TyNCWBODzXfNxXK4DM4vMQzDmsOZ+FSiLd5NO1AdYogq8ECAcN9Wn7naNIyL4cGcefw70vFBi7dQpZeg8L071Q3TtDr3MykYhnYv2pzGnppSwlN7rDnudlirL85qWsmENYB9FOZjSJ+QxIRAZEhQ1oDDgRNVSUUuzpJ6vrAQ3OkYGHk7Ko/hoe3gwkm9dML/rdLoqVDzj4Se249m4ngoZOAE3fht4xkkYz7OV41yQBPXy6hmvikp8zyc+/hL2hXT49eC+sB3hYmugLWA0DGIBGvU+7wx8b8TKtbYK9yD1HB/k6bQ+HKXbDSCKubKuEnmFoRwa780F4x6WwDWDuWARBnAgW10vQXKlPWAc9gKhsxOZbLi3dWZwzOMg4R19zL6XfR8f1RSrtZQEgAXS+D6QEIUPsaKQ7zoAmd84pebYvAl3dHSiwUEN4dFG0wHSevxRuBYv8S9RVhYCnXjtHVVpu6PupIOjcjbMWXsNnF1ulgBjqVDUPHU8RWBRtUhxcSsA28S/5DlaOpamhIjRj85ypOspSQPgcn5e61ifjQ7XJ2CmWOVBs4sGAw4/R23scU3oAJGzNzkaosB+5rcpggdyG/d2NEbR5k4tq7xKpI4H8DBPFks2P1fG2sZRHEeTCg8L7t7dV6uahlcWtVoqa57oeTZHdF1I4k6LOrW+qvXqnCq3D/XQF26Eh945Is7ier0I4whl9eIKDx+1sZB+nu/6mVMo0pjfR1AizL812ADhZesXLLcBxnF7oxA/kMBGJgpu7UW57O/85R+DBkcnwmqKABngSKIHbwPOZjIa+/PFM+V7MZ19DdQ3Zjo6PadWxQsCbIkw4fDDOB3sezl9ux7oMl5dtfDEZD+7I+MnYZFP2CYNsNo9e/WJk4UbUoIikQfHu/v76vlR2J/9kHaWiVyxpHXy9RidbwRCzqHBfpTZBCF16JAuxNiBiCPONhZsQF6TGlavSf0AuHtnhssuzVVUzmZV5fvZl2+q8bu/F4C28sz7NfrAFR0TgIQtBwEbYlWahpQBTCmsopCODg+1+K1NXcnOawQXvXNlQSMUMTWFNnBdm+DFQy/0ooavX1P2pK2VdEHlYlHVcxeULFbVwJV7SVnr5NhDaqGzbPHcpnB/NEGTOZUXY7TNm4mW6ztbyBe3j2UrLi/iHTIawuH89C7PdXp6r46CDq7eVobIOn96WUfvP6PBQlkV4Gkumq91tfb1TRXu1jVDycrPXNbSE5cDNRg6MOmOVJjH3QLsrJUWrtid9FVrn6jRraF0UBLyCVOuyN0IjPZ2Nl6C0GgH19EeH7P3MJYcePhm+thP/tiPzGwGDS7O+F8AV+CA9y1eyCScjzjIBI6WoUfOv0PYXcfqoVEND7UQdfWpdA9BeqYANAWwen4v7IUfggdnQ0XCJ8BGu2YnrTDk4aXxrqjT+OFZfphpk4ba/fohfwX4ROc736fa46d0AujC89prdRVxfUncoLe56APuItzHY380Q0WIvC2zweixxDBlx++wvRoCcrsW7h3r8S/f0gbR7uagDkf0MsoYXZTEyxeVT2Kpua7Z76gDz/Hu8hv5ipZxl1vduo6nKKHFS1N9I/cYyzc4t6TUXFHZuzVl92paxC1nC0TS/ZaOeKPq8KOCLnz6RZUuPazjfUCFlfNtm0Fmzo9a2Bz4eQRJlMjKOcOV6t6mJjs7wSL64a2mCN5R3mTfz25uYD3TPkce0P/QVueRmKVDmzDNYSWM110OLCSUyatvhLXtP7qhKQDO3zxUqdYJaxMdjPXnE9p+pKBOFePhxgIglxfu/iOP4BGpa+DdfLfH5GtQJLtqP5nSK50fzOsaWLEf/9EfAnwWtWmEtZWG+2ISRHO5ThU8egCmFzriFQIwK4djLd8cKNmEX4D83npV7ZLXxdl9orWAyQgIT9BwEEEmHmdyB3FSmUZHme3jMNPgitp8u/iwsDUUYSuLO6PgiC/4DX86vaD9j1xSZ6WM8CxAyqIMV9ALTscECwt7La2/c6TuQ4vqnKlKkPMzL2/f52N0COQ6CXH3xL/bj1F2BUJ3h9Ux5Bva6TbzaY/g9oeNcu4fD7cT0nGuXViqxQkrThgwt0wBgmcFxgkPNMFl3T53DikfbEJpOY/m51T4wLNKLK2ogxL6VtSwAboLhuxPsYhTgrQkiuZFrmENpPPi+iAz53O/sgZZKIG6hTa4Xcg9zKm6Xbaqflum1CUMEnNNWG+XgJPze8I5LyYIY7FFPEnJHgvQWG7On+u8KskdanxEQygUQrFhR1r+XIZvZXB5Ph+mSLku4n8coz6xv/m//Dnf1hAqTDu4zDnQiWQaLQ70QTqHD1fUX8wBDUb3irdeTfupcgAw3iedhZOA9OLGhjTGMw1ObNE4a3sga3bGy3rgY+EEAAurWTgeRsGppDuTXz4ZynXEHG65pDzPBNjK+EnuHiz2Z6g3dY1jJckkAgMNM7f0at8wF8ufyXaoR0CSk1gwtNOdAXKyo7SWO3ksO8KG0FNYALQfhhQ0njJcL8+9FtyZvgPB4Pdxg8KlTACa5z4pe5Se6s5KX0f5IW0kH/IzOBFTkGGQL1d562BYnWa4o3CcNowIurzTAF0cqus22aqEudkAFg/eRp3q5rrD/RRUR5XuZLvC8AQWF8YrcnnRkIjTuoJBDAAhrOrGMvmRGMEUhTbwzWDjM9yA5EJC+yxLZIcnc6AT4cKnXVPn6XpyHW+vXQyuN5Rt8PrTy6+Q3d/+i3+efHyBL3R/GMUWisv32B9C50hkShG6M6YXSB4EF7gi6Q0I5xMsEO/w4BMKCJ0aUtwHskvhMwpo3DjnRdl8t6X1Kmev8/PL1wVySn6udAAPl7kDPR5oakA3BmtkdXB53tDHnUdWdDLfLUfyDnd2WVnI00Ky8CMr4DpFAHT5vo5MgxuKtDnSUh8eD6ATjsYtB2x4tV/QQjMXFMKqEhLdb6PXvE1i8NXMRHvlrjrJATGXh5A4TXpHqTSJq6gjZRuQvtTSD/WwbFxmACr15pwl4H/hhmsHZNQrWDGUyw/EN/8Kz0QiY19va+d+9feQnzMkl3DecuPTLtGbB1mzvOdzePKNEwIUWhTyHEJxXO3QLv4P+fHp8bwAZt4GYGi6U1C/dCoTFCMqzx+oFmANcnf2GCbA96MU6wgz6hwLIhTiSvDbQwfuVF9kxIcXpRgsziSKXCwcPhHoA00Oiwh5B+FwvQUaevX+KwCXPPxpMPgVRdak4dOA8fk/vAbhhPwx+VidMAyDctidu75hioN8gpbZZTi9ywiLIqLO8G8L/MHLwgug83cD4H75zsNDMVG+fpP1fW33Kg9H3R44xeEoNcviCt15nCRr524XGJQJufoRxJ6kd0QcLAZt8EqUvjcmIrXvEnOVCvAsP+UsqA4HHPG7bZ7zbbbb0f3KnPVqaq9GThEAePYgLOB02e630D6ieLcVebtlQbac+8O+5cWxoPAuzf3j36658+JlWUXWEfWzXKh3pMDkeV8Rfb2rGlYu892WPzQE4UfWDtk6V45FfXzf8t0Ha5jh+Bt//n92M6m4hRV1jv98QQibebnirpvzDv/xOwJGlKmr7Aq6Ur7OaVwhX+Tz/h1d5uZaFlEjXU44xrUhP393R1EXl4dxC8cNhpAv/6J8sRwAzyB9AH5HhG5cEJALI124xG/SRbcGRuWHjHyJ64FGhuq4bD7cjrCsHWAGfgdvCx7AFILfHqn3eWfgcjz/EF7387OnsCxdr9BBboizCW10fVHojqf1WqrXa2GFjBPYSmQBlu9JSeeL4brgdSgjtIEjztoPdDOHdraRRY6Fcb2IshjO9Bv1CMMzliXpnIE73GU7L1fZv0Nf82nAuC983vL1p8HmYS9f7mNOayC67S7rD3ffj65zwihNZHBcd582zwzdyfcAupAXv33+b/wwnM9Z+EfovGjgMszT+Srn6g/zAzL25jp8BOJsUhwtNLBgDUQsnCvPMYPO6enFULIJODlzzp3CORN1p3XmtmgGSCiO8uzaaI/z8KfThCAgCNZpXGPL1JbN4LCQKd/hDPX0NTSVN+h1WZQT8owKCKCNFA0NDT8553xcN/hq2GKt1yfpLOwx4+3LPObmJ3d6q46oANcpaoc72O0Pnet83YnI0m2P2kW5bpZXKxItW9nHI3gxkWubiN23KfimJ2fk5nvrDpfpKcgABncoJww0r/cLpJ60jmId4Litnp702KqFGK7hz5/+M1h8dRTsuH0GgAVM/YIkkC1lWE4eCbAvscL9obxs4Sg9BcXwjeNxFJTLfZtlCK5cb5dFnT37FMpBBhE9c63dNAMv8jT2XDEl9P8Hi/stzhDJV50AAAAASUVORK5CYII="/>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data:image/png;base64,%20iVBORw0KGgoAAAANSUhEUgAAAKkAAABaCAMAAAGDCrY8AAAAAXNSR0IArs4c6QAAAARnQU1BAACxjwv8YQUAAALHUExURWFhYWRkZHBwcHp6en19fXx8fIKCgomJiZSUlJmZmaKioqenp6ampqmpqaioqK6urrGxsbCwsKurq6qqqqWlpa2tra+vr6CgoKGhobW1tbq6urm5ubi4uL+/v7u7u7e3t7KyssHBwcDAwL6+vry8vJycnJ6enpqamqSkpKysrLOzs7a2trS0tIuLi4aGhoqKioiIiI2NjZCQkI6Ojo+Pj4ODg3t7e21tbVxcXFJSUlFRUVZWVldXV1VVVVpaWlNTU1RUVFtbW25uboSEhIeHh4yMjH9/f3l5eZGRkZaWlpiYmJubm5eXl5KSkoWFhZOTk5+fn6Ojo729vXJycm9vb3V1dYGBgYCAgHh4eHZ2dnFxcXR0dGtra0xMTEZGRkhISEVFRUREREpKSk1NTUtLS0lJSWZmZpWVlZ2dnXd3d2lpaX5+fmNjY11dXWBgYHNzc1lZWVhYWGVlZT8/Pzg4ODo6Ojw8PENDQ0FBQUJCQmhoaGdnZ2xsbE5OTmJiYmpqaj4+Pjk5OTY2Njc3Nz09Pdzc3OLi4szMzNHR0cTExPDw8Ozs7MbGxuDg4MnJydfX1/Pz88fHx9LS0urq6l5eXuvr69PT08PDw+Hh4djY2M/Pz+Xl5eTk5MrKyuPj4+jo6E9PT+bm5kdHRzU1NTs7O1BQUN3d3cvLy87Ozl9fX9XV1e/v7+7u7tTU1MLCwtnZ2cXFxenp6e3t7dvb2+fn5zIyMjAwMDMzMzQ0NEBAQN/f3/n5+dbW1s3Nzdra2sjIyCkpKSwsLDExMfLy8tDQ0C0tLS4uLi8vLyYmJigoKCsrKyoqKt7e3iMjIycnJyUlJSQkJP///x4eHiIiIiEhISAgIB8fHxwcHBsbG/b29v39/f7+/vj4+Pr6+vv7+/z8/PT09PX19fHx8RoaGhYWFh0dHRkZGRgYGBcXFxQUFBUVFRMTEwAAAKu2wVMAAADtdFJOU///////////////////////////////////////////////////////////////////////////////////////////////////////////////////////////////////////////////////////////////////////////////////////////////////////////////////////////////////////////////////////////////////////////////////////////////////////////////////////////AOpBRAoAAAAJcEhZcwAADsMAAA7DAcdvqGQAABPoSURBVFhHfZlNlrWsDoWra9s+Y2ACDsaOazESZ2LLvuOo5TBqEvfZOwE99dZ3tx4IIYTwF8DztUzzPJcy80wFcp5qXZav9Zquum7XtV1bu9Ztbeu9rl/reiXu+7rWa70VI92uZVmXa1nX9a6wKHd9IbHCRgxQhB/v17ockkO650krStZrnpfpnpdKlaVIPVWqonrNVyvtuuayLKoe6aL4jftCmopvnkib4IclDUNtLAxlSMhVAgfXZcWkvhq9QbfQHVN0jfoEHVerBHWjtfSH2nx9oSh1oJWGUMd6f11NmTSP4KrqkG2Bu6rdCRVS0a/rOAdfHMdf9PY2X2VdCgMwwamWVUOuXenVNcxwvq5S1CRpcwONL8qpkXRaB7aaq57IdLzS+yoaXcEkWNd6bMvRatnmed+Xs7VzO2rbt31qbduPDftOatAwuUVToWP2advvMtW21YlRKsdE0Ja7LtdO99Dt9Im6EqiUzHT1sqanI/wi2DbM6V2kPo5H2bykrcWtWMu+S2r0s3IsIYhOeWTrfpyzhojZzVAtCsikSVS4tVo1edUR2EDfTnSKhFbPzGtq07Ita2nTtTJJPNiegO0uu4aDyQtPFl6LAnEiWsxU/7ptKMf6EAkJ0bZSKg3Ze2NXiEX/RDCKBqGfRhPbHhmYKcTs9CJQSgRzvcoBCPYBdgF92oc/YPIzlPgE3ABY6DWGfmp1O462tf2sW53Lvhzbdq77uszMXtXFANOl6uBGwIjTlyRVOXOHzmmaiRYlA+fD8lenl5nVPtPHem+S5Z73RimJuhkawhhU1pfGzK2jkVAacYsyw3Lqj04NKQeUEIMfo7thD6ZpBmjA7Zb0Yw64x0ltciuI0q+u0pAVgawgrQKy1bNQyiTg0FC9aZQD2brvJXM7MpPQZChGlEl7pohMjEiZCsU1IdH1OI5v5Wpu402Us0mCJmyru4fm0l7byrItjPJatq2sM/nr3Cg34XbWadYyELQcrx1vVqfp2uUOPW5rqw3FDNqySkkMQTR0P+ZrY32gvyC/H9NNTROuYJ48bmhdNrwLYtpwvDrYdVgbC3N4U/tZkyEpW+WZnUrWX1AWogwbejLNrzdDwMHG6uSHaNvY5zQpkvUbmjJiew7kQgzhTsTKcjIItGpmZYrwyY7iCiMhW7VkQ9R5/IKAjNcJPAGUZ4NA3w/qxYYkRw583RhorWE5YwYdkmktCpJhE7S+TVYveHWFeMx+mkoLtsZQYB/+Dr1y39Z/SP114ivqeZJf9/Z94h7W9SzsDdPMQeKYyt5O9vultO9j3c9r3edt36eZxYnIvJ2H/GZq7V3kpsTrql5RwFVHvrtAr4hRHtgdJ8fhtOqoU+WDjuWbswR8dtm9sZmxv86tVIy5r2NT2w6oteF8eHT84DjE9NQ4hK3qQjkOEGb8iW6Q4hjFMaAdyZdWlgar9jzybBONFKEgVMXqClqFEyYiCKWOu1ZNWUCuOk7+IAjgfkNIv4cY0B644Ts+wXxFdzkx9tgpYZXyMv8PWdZmoTh/PQRola0AXTIEnWmqdQcrkbTKpYJRw6Ox9wB5qVboceKl9aX0QaYHXx2rDRmWFgorK7QL0V/MC6QreyczC4qlzRqivBY5MMF6o2OfkoLn66LNlx9eT31PCdlkIe9LohUSK7BlRPy0alngvXW9HzwH1Omco4HOcse2M8dWDkDHuVRqOkpl/hec/VQPFurBQp3Y4X0WP0pzZu8eKYsV66EcyPqAzFJaZpnRMx8R07xDhSbGs2LJmds9/3CC3FiA971U7SC4jXpz7vTxv6xsVu2AWtYD7y6q3fu20LiudqwChDRYaHCWDgtP3cJH4v/AXcmPOSAd9qU6zvbyzo+GuvGmXvEvyEBKhBOQ1rA18OQ/+h8CvOl/IaWSwL86Lf/HdcZ0llXQ6w48ZOZFQghtD0JrH+MumlI98psY2sS1QPxsqLMIwrv0DJVxlisZQp+9GeUF5UXZlFVSzPAuKmZ+SCq0VIimDpDs4GX0houCL++V2jcDPjPnAobYFdPjnKh9pRQkEYJBqjQTKOaR/QNXZE7NAAfCjFVoip/ADs3p23u0nEgYUPA1OJnY1XEakASeRNq3Na9YjGbLp8z7tM/1lOhx1O9az23jGFqPVqaNDbpywj/qojM+OWzvbS/c+2Yd0Heu4uupntS0Cs+jYJ3Y9/dtmvFMBzFN5XKFqqJTAW5tKYdzz7JwM5wic161hXCpKufSOBzmrJLJXLV1occ96WuEDqkTy42bBR6ucUTFfTY9sHC3+mShTDqvsdfTaE64FL3t9f45NwUUO22uGY47LzLA4HiuxPjnLmAmjIKb3HatWXpiP6pcFMNRZrkjfV9h6JxZEePYjCub1/3e8SJz2aZl4iQ0tpZeS2kH53HO3LiEs8124cdCj3Lp/2HY6TPquenxe2GYmJplW+qtw+RUfqZ7l6E+YXLipaznLup1Ild68ZVJbF3h88YZWTRQFvgjD3mCClvCLClVc0CLggNDyLTrNIIieFidJ4RS9ZGgbx6yJOpOSCqIiN6wioeUPiOULrvOK5zu0BhDLMqhSwXzl1qS0pMJE6GzK9W5mcOhimuxqeu86nyRQaNYwLlQOhxQIre5GBKdIzgLSGlOflYoq9RK+zavQPFDmCQQZciorLuzqWdMKfg+BEZ5HSK6LgFRR6k0DSRwbDwUCKUc9LmRHvoGlBDRDyi/4YJqpTDqGjX30U9ljkJVMB6Q7qwoYNuYjEOVYUJKyY2ecZFP896JoXSokN7ODIX8xIzRx8WD+Fb0aepTzMFHaCgnSeMZfdBNDQxdA13OWpJQ+NSgwB3tPl0nhgm8vjOE6AvU+YslJUFl01I7eq3U38l844/2B6EdCWphBc/OVI6nszJDLM+/qlAMWMPS3cv0PFkCPqljlW+ecuzxGYP7jL9lqLDLa0vjoE292v+gKPih9JrYidlvscsZFI6KFVuLkY0VOqlDIx6uWZUhdTlPSel8z8GKPbE2nZCXeVoKpdYFL48pM0LzDIs75Mrutc5kssAntmJ2rIB1SqkHDGsVsJ9sM5soi1nb9bSe3J7pUQ7lBYF9bxwb2ESXosyDAzCN3/eVTNv5YSmKvU/c9Z6vMrsGfWLTVx7tk1tja2VDumasxVQ2XXZk3T3YX7cmVvSStUlpmgqgxOYnKiQMj1VkBl55v6CSYSk2RlhmpgibY1s2tsnVp3v2u7Lu2gPp7rpoh1W7jqtoh3Ru8ZVcOlhQdijpb/BVeOvyUy+UXdfJRnkdJ1TZ2CU3Ws91/6ce3nXYTeGJ2ttPaZM+tEurVaG0tZsDTWH1N64mbJ2Lqu3fqyC0liCAcvVlC2xsu94XyGVWuztknZa+m48CbQ/xWQGew3/wsMIckx2oskqRqXTR8ZNDpvPF7j0CBpVlgnpUmif7XCYiX1Fi36/9y5yQ3ZPhGz1H+MjNAvRXKN1YFrFu/0Rck4eKD1UuH6SBUo++lHqpf4ob/3LePCglZHxnoi361B/Dt+bmq0/0E262wke4h6/2R7IHgjLDUrYTeSmd4qyvx3/jUdClewKNSthSO10dLyTvTMVP4f+ClEgwJKMgyCmlfiBSfyffUhGORBAgRUaGZYLlEKWK9bnRcz8EhYcy3FdJGyovDT3hMFLu0wCETkLOss36WYzxcrZohUEA0T3dlZCSpTzec5iNwe3d+RARRqEBJ5In0fyBGCgFzpGk+RlJUaYFFzOUeOcEYGhkrLSr/RDCMScVcOphDR/+W4rN5ouF5OWkrV+7P4gbABDlk7uh+6kyRedlN26wJF9XZvN8OY77sSCuRbQckhVShrgA/UwY1aLKdf3lXtz3cl14A16ptlmDhqwPH4EwG+vdnA43TLplvvh6k5U8tUImqna1Woxgf1QQOqleq1DL0JCp3iDoYAJZqjiwrPV4DifcDHXzPkvjbn2iWa2o+8YtXOmtnvssFtf0Se8+LXU/xWKv0x1+2s9p44xw+GNAO5b5oDCX+oasatv2VrmXn5xiWzm4noNSl4MKTwQK9/Ix/jjp1zRhQztxgTlPODfokl8PziwTlahNKxu4vhjU+Vy+MYWjybXpjwO2WY9s5SyCEUUX+IOzTZv2SjvgIabPApTczjod2rx8uaZJ887g1917cqksxn2GK1nKGP2D1wt9aRrR3Z3okTjBzbzgJSuClMpsqVScaSN4epJFCK9nAxuS9uS/pZawmkQWld/WH6gErjyY7DHqd02nwWI64TpFSE7/VPbSKSPIueoMjadVMizwyVzOrO+RSMjDyR+LYQ8j+54+tUaXDtz+THvWe58Pzm1paeNQdn4vVy3XcngS3cu5chXZyaqHjrb3Pc28hePmMW/VUuhdOM1y3tu35byvA0v0LGXhvep8323WHzV3qT+cv/RV5V70142gavwRNSh90dAjmOIIXRob7cT9pPhYD3eF5jg5FZZAil4sn3llfraGM9KWTMl5aZS+GgduZKyXktt9zbJrmqKuW2WZsG26b86VMmpD/3o3iu7z9GFpVAbCaXQ/8nxPec2kD0iAX36ZiTRXCxFRNjVIRqTiTqadosXMlDmOkuiQWJz6ggR0rJwHbzIAlv5tKhgFB1xNUvk6Cr7zHnLkd+t6sjOSAPFnokmffeR35XC1DoKbNuYsTfxt9lh0WTIih0/g+Hn0dl5GPM8bgMfaHybp8sYGo6EnSrY7OWE7khYeu5Lh4dAAPHgJ6TYOtFfqNg3HNTgYeFJdTZhK+hn92P47zIzKkyMrrIDaB1Twbb2kkkfBZIolbR+POspibHveTe3O6DzX1F9x3L0f8zSUh2WuL2pxjbwgpBKuL14epTMwz6RLOf9fUKerHbmfQq+U7UxLXYbro2ZorP8qJ6h6PiG9v+CqkrZ5DolNOuZ5o9sYvSqxkHogxovzWBpFV00gHWh8EiFLNWVnDoj5Max+XohJEjRR5PMYUWVUZ2RuioSUQic7ok9jnhr6O1QHRg6bzHvtiuBtVcKMznUtSWTseoJ0MlkvuDOj+v5EFAjxnvIsRfhlqd1UTACiYekHuj1PE1zJO8NVBpEpQterhImATDUjRJz7L2RlWpochDVFPf5CWvqJznp6VCWD+4gPliBKYg4zcBiVxjsYwosEL0vNxjlwqGGT1iVBV4XJhyKZ1K1SLKWfSKs+MkYCwtlZtRNmRJxlAxL7kBIleJaQ6H2KrM4N8vx6puovkx7k9FLdYpNiPyxoBkEDESsy2YEQe0zqkGlEcokewyEV+gO21rZ6jzLWpfpjN9AH2n3WVcvb64AVcOAU4igz4a7F0q7jfViR60xzTTrBsTNKhmH6hmy/KPFQrAokZ+FulBJJj3k6f4OTx9H3d1ENUipEJa7cxkTQu++RA4MnZ8erH2m6S903YBl2p/A3QK3GQvEFBCwT1r1XlEcin4A53UhVSUavz0JOh3K1iqSLmvOoM0P69Y5cc9RCqzNG52U8CI0+vzif9mnLb9F3RAi9G2trr+U4plb3b91Q9GHku9bvtn0f07pM31wBaA9Se9mKBmI6i653XO02bq6F1Loe3/EH8lH9b/PJ+WfmkkAd3Ao3/XF8ci+tZ/HnNtXsBsqcbl3eo9IRGGt+8SR9b/q7mRvmzrW5TFQnHdd3a+tyzlxcpmPaD/mNaadT5oPH0vqDQvcF7rDcbJajTCdXVSxliJezqOQ5lV29yuV12/aDe4yuwPrGnMMWEyQNSUtNdkOd/E9knhREg4M10nREiLwlhEcpXGXA4LbgjstATCuTRFr5FBx9+lIFlIh+/mBzqYziiXfiIwP8Tv8HUuw/pYdl4aVs0OAZatK9lsZV0f8bLNy+EFCjj3pxn+NuujIBokzVxfSa9q3NuxoDk7IL9N7WXTc3K71WbrHnsu26RNcS1VFwnvWPPtfIuQUvwoizt9Lz+xKuxRIbqpekBKbCXZhL7dXYFiSiQnWfjk0VIMZ1Wtj2qUw3rLVWCPOmok/H3GkxgPtx1IfRTEUsXQ6uqcayM6PvTZdbVQI33gwIHXdLlYpvaPKVns2SiJtBj7NUKAiYEUTGr9zBG4HwEkiojLi9MiX6mxUQLLbUSW7ytN53HZ36QqSXCWqUFHJE/8KQ6aTCoFQqS9quF1K7eZFBOmRuZmO39F6bNtHcTE9934pSUcYipns6KnwJDPzDAJ+lAv+WfdUREY858oTjfHovPpcK7On63uf8cBbhRUJNx1NlIN0KeEv9gmTSJQnSbyTLtpnq6Kn0UmbEXz0KZC0ln9FRxC/1JPNFJNKA32zwB+sPHpyoIolXEuVpKSk2xW4ptqrWkI3Ab855UWIPfKbAP4y/YEUJE2b0wKEpdTjdjqXJYOfmDqW/OnX88zw1Xz8I00oqoUjfJp0aGSMSXuSg37xMjFCvqpH2fF5RjL4plRhTxsNoZubl41SPIoiMdzLwsDrnH7hcf8fzECNhePRFM/ry+/HfAGsrPsdYKsT9KND7Kxrxb4yCpuPtQf6C8bIrqd67IffMU9h0qY6YILo2BFUiw4h60PNVWGGQIxHjInxI9NxO9zTBS7/Yrxqcn32aqTd6gXgz2+vMGZ0nynIOezKRRHCc7cDRYIVE0u9HbxBCH30xNEUTkRka9QsRDFWxcAv96VFkiujhg5dcPKFypPSL6MXsjGjU46WcYQttsBhZpr+GClo0KCf6k++TxRvpR2Y8nXgCP/HmYx1WIItsqWUdj6whnUSmnJdEMOPNbIJOP49FI+aypDh/8WY6w84LFqCkr1jaTXOsc+CFzooZYUIlhr2hJibGff8oyPAPSMaZQ+Lnh5cATsSXojdSxNkSuK91/R++vqAnhFAXkgAAAABJRU5ErkJggg=="/>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data:image/png;base64,%20iVBORw0KGgoAAAANSUhEUgAAAKcAAABVCAYAAAFbS8RoAAAAAXNSR0IArs4c6QAAAARnQU1BAACxjwv8YQUAAAAJcEhZcwAADsMAAA7DAcdvqGQAAGtWSURBVHheXb1pzG1Zete39pnPO96x6tZc3V1d7gG63W27PbSNsbAxFk7iAQcBQVGIEogEJJESviQQUEIkIgQKHwJfrCAFW/mQGMEHZEXGBkPLNoa2wd3u6rm65rp161bd4R3OuPP7/Z9zqpzs9z1nr72GZz3zetbaa+/THY/+TD8dP9GWq23rumHb9K0Nuq5tOhJdaz1/nPIxPR4NW7+1YEOmZZt2MN22m7cGbdvWrb8k72Tw52n975HRKKYulXsq992qdYNBoD3z7LB98+XL9tGPzdrXvnrZtv2oPf/MrH3rK+v2wY9N2ubOtg2P1+10NmwP3lq37nsG2/5NMLDzJeAXAF709NguSF2Qv2mjftXmx5t2/gAqBuPWbcdQM2qzftque25DqFwHrS0IDeYkB1IDwJUA+SyrmE/fhn3X1jS8eDjKNbRDhXVH7axNqD8jPWnrft4O+uM22R637iODr4Lp0+24H7eH3batBEK19fCdNpts2vLavTZ7OGuXt87b5HzUViOogFf9YtgGV/p2vDloI/g4vz9u84vDNtgetO4Hhpv+DXp+QEUxvQCZEdeDbtnG4/M2HqzabLhtk0nXBuO+rVbDdrYZtNFqAo7T1l2O24Q2gAL3Hmqo14PZiMwJAGd8pnwU/ID8yXLdxvRkZT9XpoN29XrXHrsxaKcnXRsrXbHmtNr63ZFG+j802PSvgNmavCuoksLiMio1GV20weG6DSbbtqXRwAb9sK0gfXuONPpBOh9TX6QCXirPSQroXc5f5zynQHIP58s2ugrAYwAebdvgKgBvUOlqa+MTKDpCPLN1+9SnLtsR2Qd8ZrJA3T0e/LF+Ovrv28UW/UPKGwR2eNS1R55p7f5CPRBA184QRo963TyizmbY2uWojbajNoe/G1RuOoJNg74tzuHzI9M/1c/W/zWqAXkyaX2KhB+2bgNZCOd0fgkL5u1ed69dHV5p28MHbXgxbWcL6t4toi+3D1ClcXv8ORRyeLt11+f/Q7/ZoIFo/waedigsBMAYZUBHJJXBqIwLapCukMAaRrfRaNsevdW1IecVMPtu0Lqrg3+O/ZzlYh1JrrAaLGzAxbBr166N2u23ztpgOGqP3Bq2d95o7drNYXv3za7Nb2zbx74NKm6v2rPPoDcXXXvlZfr70HCrjYT8BdJcgum6Kb4YLB/MD56JMc4Ay0Ppkfewm7VTZH6Mic4pU+U0mhWaMlgABCqKfNKL+Bo9DpmyA8/VECAuA6iQC+ANaUTTHuJYNpy3+IB+O0Pfj9vh8qR1Vwbn/SkFlwC4t8WKukk7H7yOeiCEo/ttOxy02RgGHV62GdZ0OUZwl7O2xSpGA2wKTbjGZ/Jw3Eb3b7aj7kHrHh3iCsASdrRzBIIu84XiD8/afLpq4yF4DWBB3KCUDNt6NW5X6HZzMWrjzYicHl1FWDR9nM/gChcTGKZVHAJwrHlyxu+2wQVAIfnwAPPE7q+fDtqt6+P2KJquHAcg09GRbTeykL+pRvUcmCocFeXUQgCuKJgOsfvpZevmYAonNjB+QOFmi5s7Z4RYTHEkeDTaHtBGJzSk3QfJ6x7DS2mmdIQDpIDPCCPo5+gDdt8dMsxwrUCnqNXyIa0he3sP54zK6Q5x29UOTB8R6OnoS/2qx/IH8AqzG9Dd44/jLE4WjFv4UxRuiM6sLukQOk/n1FmOWrfGTFX0h307PKFjBrcxtjqe/8+te3b6+X4FQxxAHKOm3XFbDN7F+8zaIzfOwOCoXZzg4y+nbXG5bQePL9rFm0dtidmu3z5tx0dn7f7Ztl1hQLz6jH7yfwfT4X/WT4ffj44uo68OIuprF32E6XiszQbNHUMczIZT2ADmqzJA/lafqYh2A+aQAiW0Wa+Ttp7XDColXSgaDWGWffDR3Aeo7RNPAR9/AEg4tkZdsRWutyCxwQ4w/b9Hix8A0CUd4bj5OAIPQBRiAQS7HFxBoidNU/pAbblO70DWVXQgYVljCCvfjYKAVCe81QF1lkGsU47AHpI/gYCr1/D3DwftkEFlDdFDCJ5g6fbXUEC9/3Z22LrvY9R/Q46QZVfGJmqpw9eS6wVpYKONaGl4vESTq1N5N4Tj63Vp8pazDhJmBnHQlY1BetCNhQ4cmcAwgPqBfobLLbCO6deRkq7CVfGxNxF+4EB2RJaFHgdUNnJQi61oswl5qGKo93qIy5rAMYYOPhuGUwZ8RDkDKkNOhuMTCg9ph8+J3c/hPP6bEikANogZqajD5sqICxA657Mgbd7+gP/tEXFgLEuhDuSMtMOcH8YBGuh05bZihzcguULMPRzpZpjpKfo1Q4zo04zzFPH1t0DgBnHXZNxmp6B9Qox1PMTS6AznMIDT3dESCVxkUDAMwFDRQzqwP3R2DRH2r0TPCRIvRv+qdT+I6L9OhpTrU2S3qql2GPIJwPQAgILa9hf48HU7wL3qVieIfsBIc+UIwJeowBhx87/B6q/dnLSzM4NARD8GYWCtFriLBSrAuWNkV35GufqjCX30OEGHZ8McvfGKvA/pXb8bRJdcwChEaURcerGiUMwMHLd0MKFzAg24dwEgAqEBNXHTPQiOT+mA8iHKtbkA2UNwzVjcJZrd4vscFzuAnN0G6P1BO/4I4A+o89akLb+AG/osaUQ5BNDFr6FKhDNK06H26vYLrft+IrNvij0ZOPgYkgdReXvCiqTlqArumOExZATsiS2Hs21bgvDQwYNxZgLXLpg0PI2bf/VNRnCyPwxCv/tbA+DB/XMpt6Nh+8BzmC5e4bUXin8OF3JVxOyTU44egj9Am+47hqv+FUQ3ZnhegIguKfE6f09TXTCi5xi0BaktOrPuiFTAYoiZYuetH+GDEXVPXNCRv1lQj0aGl6MR84I1gjSYU0obIhjylwhkCqcdgw1d9SKqnEZbQxLIguQC1XpmiYpcG/0M06f/liGcochCkAYDxDgCOV0Hfm06zbBzsUT9MYY5I/QxoeoC7ulTRriu+QGGBoeWxGHpEANbEoCfHjNGAlIX1cMuXVC/hmcgZwi7wf+BI2Mn4cb5ph0fW9epHDDGc4bEu210/PMi+qdg331GC6ZWcAQlg0tYcEdUxPjf9Y/RLRyLk+bTH4H8VSTwNHp4D8MatWunp7RdkU+POPzt2Q1GGbwuXBwz6pyv0LvFSTue3kY1Hies3uLWYAJtdXUdhjnXDiAROWHUa/rH7QFr9AScvvHXiHRnfx3wFxm+oCPUKSK5ooF0ypDD0USV0K9JbYyOcgSLJHFJcNPBonQLoyPtdEc4Azjp4LBEPTTKyBawA0c2uDeBzYr50cdBkuF6iudYYyzOHON1YCJx/s/3WycOdO0YK2C7Ez8Rq0FaAwJRRNgDWDQ7hqA4LKpkSDVNZzocSbaaKYdQ/a/h9BCEJSCFIsrXkDYnV8ftCO8hs/QWYRnlK/uDQRvw664Ofw0tvIBIjCQKLfjSm9TWycEFxarVa4UphCuFKMPfcdee/cCsfeF3iXH5G8769twHDtuXvvSA4JCYi86ee37WFkREt9/EYxAvT07pCRX41KeO20tfpH/EM7q+aU/emrUlLm6AHq/Q3/vvrtH132XaNvoKHL0ACaMmOzcElOWKWs7WtKEGPEqc3MBlReU5yI7Uauo4dbUOsbVtwjh0VbVxJqY0DHZUBKV/lZhxxmg2RNX04SLuSoEq4WTV+ILBGGn+H627NVj1BzT2KEQVue6oZjh7Fdj2RFdRDBFW1J637ds/vW2f/zeEdHIb7v7+T3bthS/YTt6KrbD5ROS6IwNZnCHpkyDtiGSZrol2RFmELeCC9wCeI9OVwa+jEuEFcMSQ2mN1KjnvI+3QijtHX9A1SsvLOl0YtxVR9BAfPBziJZigjUfOsfSC8syIiXIQGzKMjbo5PvgADWduTroRSHe27V2AmORvtjlm0nLIYHHEYEa6P2lPrX+0dU8wbxiBubR5FK9iLpk7yv7ST+YQfDS8BLvkd4reD8Ndx7g2BkS8AX9dyo2ynFQxfYCzNRcS6QnoDYi25K9RlrMA25WflcRyDHgKrj9MfvcsiDp8yUWHTcd2kVQa+yDF+YhC158akGz6BfUZOnH+6y2+Uj8CwvJyDHJVn3QQ1DiHxLV0jUR6ovUJCB5Re6boKXeVpqLVhCiZDpKMctn/h8TnaHgJosyyyDjkO2EXFR8wNSmR1RRu1T1EUvfadHUIChjYmJHs6kPwm7c5FBldLQ4Wbe3kdY0xMextYM9qqnxQmHO4CVHbqa6N+sSwIyKoMcY2RRQj6o8U1gUhI1ybPXiMeRbxGYQ9vn0dP8o89ARatN+YClw0vPNsFx66pTUz6CFIxZmO4SyjxmDiEsG2HTMvdWlDXzw8xFnfw2cyMVtjHZezFfMnpuwPj/EADMvw7hAkV4R6V6L3iBkPMqdzparo5az+Y8VMYkMMe3X9T3BPIHpEbdWfOuilgaxNyrb1BMpBq5Yzw+6yzYmeNjj5seERYjbSHxFejRh2tHy1URA98abrEP65crfZMP0gSHH43DCsduSNo7s9euooxuQ7te1Ru6hg/nnwGzC/y7gaD8FHhGdcB1UrkCenDf+iAuRdGL1AwQaRT0CwozPDwC0hkfNmDD+rAMQU7QhLOSKIuXqtazdOcUH4XNSZCSl+gzZTJvmql8hqWPaTiZ19+6ErDQuvtRMxZWZMtVTShlsiPPdMoTqMgHM9h4MzHOxceEstH8dChSlB7RhiEGg7OUHnmTbMcehatJ5F7zGCmxqMXsFZ6vkDiYQxIJXpMTCNWXPiWz9B89Y9DgueBG1F7DgsMNOOShIg8jZeYeHxosSiY5R8ADVbkBkRlnUTOsZ1GLKp3KMrIC8r9AAPgXCAqNE1VLWt3kBxrxDwO9+Cq8uXIOtO1678CMgS/W8ZZdZfmMFJRzIY1p3jS7+Ojnbr/qpy53Ay5Voh8QFcKcQvrc1hFQkYQ/1w5Ko8eoo/nTMNwetgY/gCAmQD6gyFWWTA8i9qetNhSJvLSThnRPT+bLfgu0AUzoJgdDx8dFWWkYmy7iZ+9BBkVOGHFCRYpoHrs1f5yBgB635s6zy+Y0xfg+wIcetq+gmoYLkdCn3zkdbeOcdR4wmO0I137+KGjLy8EwDio9WoPfGU4V7f3vg68yLckchpG/blIYohgsSjMofPABUDiaLaT1ZEqGH6mCbq5py8KYCP5+s2OcS/Hq3awRV0a0z0T6TklGQU8QOMPD3YaLhpCyh/5mnaGIcCyDjm0SdW7c1vDdo3vgyS56BI3n7AFUGR2i9u+OeafrToyuABIy6Onkut2yU2l3VEEuakcQghf0kUv3JNHRMco+UjJnPrLXFshlf8J3X1pg5UiSFwBcM1aKAS6muHeyLEygzXBUZUFHVlxkldjUbVcpKpB5EoHHd7knBviZvojke/3hssrBiJ5Gm4CnresFkDLFRiuSdHgzY/wYoxgrv3qTujDgid48gnR/dbr68RTQBviGFHDC9XmIYYRQ3Ez+AFzEYOo0sNhSHWkAju6+YOUZMt2DkLz1qWroIB5vDqX2mXZziu65NfJqQgqGUK4PK/emFUDXpwIfwhAj9izrMkUmLSe8hM6qqr/PAfN7KiziH+cq1rcTjTr8q9jPcugII4jt8jK9YQx0Qi0xNxWV4aCXDQcU/sO2dks40sWqzn+N+/1c4egsVT019ncgh76cRVYgNkp8XOgUYIxrAPFHAvZ3H4QxRFgxpPlzhzhtE1AdrRsJ1D5Hb2MCsg0y2qtGQkGl6040eAd5/4AMTX90dtMX1AX8RO7+IBIGo2YWbL5/LhqJ1vD+jxsl174iI6veoJXo7/fltcolqPzf+7ftn/dhtOnkQ8rzPlRU9GuHtixNY/BVMPsWyjBeXnjQGc5+ajMa7N4G67Nr+RBYgByGuE680cX+hwodbRZvBue3DvaTh4rx1Nhu3+8pg6moqiY6CAQEekwyhdjYCGjy6sHT1/u22P/08E95ZLzv858/pPoODMRNGtQRZQ7VTrB5yGhFjRNO2hphdCVIVieGoIXMd8tWAN0RqjAcMDcIKP9ZNLHWAY2qU+4k/tVLAv056N2HbTliAOvea5qmsecFUd25mvegpbA8y5OgmuriY5afQwP9MhGkrnEjgjPJb+24mnC3gHB4N2eEJ8TV4UEAeS+1GAyH08cFE7nEwt4KpL9C5lRTDMD5mE/qV+MvmJ1q+NhRfxEEOkcUnsN2rvik2Q2a+VuQ7hqvUG4vRYQxeH7dA/qden08FmrVDonLwRg4d3K+ggBIWRMuJSRIBL2Y/9+K129+3LdvZg0T7z3dfbz/7si8UMYMg0mXLruXn7I3/oUeq39i9/7TYOBwf0AI/JWGKQ7wA5utK1P/yjt9pL3zhrd+9ctJ/5qWfb//azX2v9A2As0DJocG0OW8utme/93pvtiScO0N6u/eavvt7efGUBfvgAcD65OU1oPJ2hm+A9Q3NvPXHcXn3xflsuXKw8bL/5udfx1ITt02m7f/7N1p10f6kfDv84iDtJxTy2jvcSWlJX+rV8ANJKHke26YlZI2WY4kqVbmh3XUwsnaFBJB1Ge/ZEmSVqcq0NIvJopu4TCyE/15Tk2zq5YOgYuX7i0LKrwMk+vW0nw3N3QBTpqNuYh4OkzLWeasNZ5eWjpgn7qsvMWJgEuqivZ8+4SAilogwISrfGVzJZwbp+QxSzRfMEQTSR6S3DBtH1L7TumcE/ZkD6fhoxgNPLillbEQMMP/QOq2Gi9xedqdUIIDidKtigvTLVHFSH8jAwUGRe+ZxiJBFzsFBbFYbaDyzqzw9bu3nDABazpJL137yzau+8C1wJdLwNYmKFyUFUdQNUZQGeKefLvQ+Rnq4IZpT57iIf+nUZewLDjtE4wXnvDj/dDmCmo2vcDnViTfxp1sLQyqScr7ak0zFRyGg4Z8QC7gGDy+xvte4zg01/m0rxRQLKX7HCljIA9BgxBMQFgFeM1y5v6h6sa2e5Nc2FyFgHEUQIQho5YpFveCr7ZaTtHHI/8IFV+8o3Bu2pnwDgAT4Mpr7zGnDuAf9h387+1RpTYz7FEH3vXVvZD3gqE1mkutGxNzsI0LhGM9VUUc0wogBkg/nEKtRnPMTjdZmbwVeUyNISlVMiozWV1sCoeFJnh/+4NnJkBzwPl5Zyi/SHGAy774Oh3wDBQ3LWMsISDhGSYV56Lj1DSmRoGrlHBmCRsSwdJQ9mQW1IUHtxJTWV3UnXzvnUgFNiE9lr17bt6nUZV3B0P+/c7drtN0oDtZ7yv7TW3GCg/tq6Y5go08TNs6zJSiXXMnSIxspciVFx6lZ3Tf0y8QWIVmHYrTXISMGAQpSpBFRTN/GVGvkTfaHihsHM/G9D0bofGmz7L0KgN/c0iRg0pXbgoOPCjhoRdgDYpsVAyoVHHQVhbJdLakheT9wsAxTFIGkqaPb4SvF1ZBVZF42FWXWJtYiKx0yHFMpeY+xrnXZqPgIQQaqju2jNmjpaWGmgszuF5YJp8mwh4+lNjXYOLVO9hXNAeXx2GF+rX/bhYQv54WGZcw4ZE9HJB9Jl1eLBvIc6mWJ8enDefyMGUARMaPKw3QvhW5BVO6NdNI6qcyVzAj9XitI64mVC8HTGZEkGunWgY7DpmERZnrAdFd+6G4pjoLqDVZbonDH6R9LpgHMZb+FFm6WET090QYgfNfF+UJjHpMvlQlxhrEdX0jE/UpPbGtqYSTbiTilQ0w2uvYmQqB0zlfmj9TCLtQpQdqoIpt53Gk6XyRE3rk1KvQu35l8h/xp86X5wsOy/DFJGEhLs6oh82XPeRoyrOe+PWsmhEsCK4R6i64VsV3uj08AypNrQKddMrR3JHRDWCXPQTpzVWLSZlwxdWo9d0ZuIUjYaOWtYtSlMqXi48JOqDXhbVQ2/YNI19yab/p3Bwxtvroat4L7Tc5VgdLBo48W8DZlcyhSXO8VbWrUWrWYzP2vDJQE/gsioTr4o2aX0rWJt1h20i9EDBEqXhFWT81/CJ3+ldX9gd1NZFbdRSQgA9OX9uJi1jfgSKZfzrVEGWNw0Po1WBoGCI6oyVYpHMDH3KGDu2JkKFKghCWVsB+M6mJn0aN2mFipt8lVMTdZYdWVbhmEUv22JG/V3qwXaxrTMxRzvjK6nztoRKG3VvCFa52Lh7HLWZqTPwaVNVoBnYMJ6vLG4OR+2iWt5oDNlVu8NnyUz66QhUSz1q44Xpo+hzrO7Ayy9pN9n6Y9xs3V/kEHpSxQoIfcq6B/0a6VlqZ+gSAD6SSXiOrSOec88waYMPkiIwlFrHFi8axX2w0yMKyapT3bA8mA+zEcI5MH8Icz0roBmawTv0obMdFuMul4mDaPpeETYc8Ho6BxWfJxcy4Ah/mKjOyBPRxYNdekDs1YpjFEN8K273U0vZaYW4NnVMHG3vXxQTbLwKbEcgUtb9SF35Dg/T61EBD+Ahn6FBhMuvMkjmVYsP1nXIhuWwgRNXfJdxTVLv5WatiHfdnUUQn3nzSL1eZ35sPkZMXdMXMDvH/qR1j768VG7c2fbnv/YsP3t/3EBc6wH0MCwz237E//xrH31hQ1Txq49+eSg/covuY3HjgftzuWwXZ1t28e/o7UbV4bt6Wf79uKLXfsnv4CGxjciDJi69gYB8P7wH+vblautvfU6bgWt/sWfm4FTSOLTt5u3YDDI/bn/advuvDRsl4RwMuJrX+zbC58nmD8v5VNL9aMfUWi2/ejga4R8H2g3uVAqCyq5YvewuQ3F29lKQe0zqEd6zhzoOCzCuXQQMUa9HasXkzprfj1BoetI/YW3FNZthJYNGagcLUfHdF6q2frRtk2fYcS9WZptJKEGG7ivXgSFd8QLs34s6CqDzGJMb4ejtvgWWRe0gbGT6zsTXVG2ABrat7wP0XcwfW/Dz8HumPYPMVlXsl1LAY0VwhAdlWcmAHDgshjER7ejgtuteSpQSvynvjb4cRgaZdyHTY6BOl+PvVYKSMB+3AYlttFGcizXrO1cjauj0qXRMh24Q2SYwH6V9doBDHSUjnvINSBIu9cvzpFulKLrZ5ZFOFyHyRSVBZDHiSGskB2NmK1g3KrYyg9EMvNwAcR9mHbgyrto7lGNznrNn/f+FGaiVTI9pwxc7FOU7D8pCsTJPA9pPeHzyA5uBqUvkfCeh/cvBO2dYwG6RKXfsJFmZ2STzc9cO3hFInz2/kSnrdtwtNQlRJIyicDX0MmbkDLUvx46HeU1vy1ar0/0Zn6YRtq2VE8fgjEmHhOCHJ9SA6QWaNfZA7C1MscGjesw5y2a3TNQ6QfVUFdoBVj1zDcyEc/KN1dmeqRvPhUqKUDLHQd2tEqOdfhKurpu1/mccm3b7jOdPnTbDkFSIEGEP2+xOZ3UFNwHp1Sw2tQR0FM0hifpwM6CMBpnPZlonrujva/j32hKHuX+eUfCQWmFhAyTHICG3j6Bq9lDa6dAGHJebR2RR216C0+MGxmR5xTTOtslI+zr6/bp7+zb7/ymZNMPg5ir5d4lGRCfbkgfH2M1uIDlBagFtAwmzRz8+W9fta/9FvOlHYP2TPWQPgcaaTLfkiw9Js0BEEC0DyI491+ojt13Djf9VyBiRqMZhSPM492EOiAL4jJG7dF/2iHf7ZCmT8lK/mvwqsNy047G0TjOW/ymMyXDpminGssxhvAs6RFrZJTnUzt7gMNQG6aRdgRdc/HchxEwJnN5AW6YuP7+5ErXvvkCAT0+0447HJ3rsFluF3c0Vi1TS91M88Qz23bvbU29a6dHPkwyaG99a9yyRiIKgIn6cdQ3Z/O50uTNe08zSZjn2tyH8M+6Ry27uz74i/3l4M9jekgYTcnAxGBcIZCN0pr8iuu01ZgCovbPW6UxD6oJ1EcQDCV64rjoureZyHePoQu4Yu5Kjg2CKKXuJcyiMV5fwjZ0frYkKqDOyrCGdlklpD5yqI26JA6QWpbSYKi4D2lveJRlRXxpwh+Y2bmwGq0FR+Ctw3igqanMlGSZMXe2+0O/2pjdTvRXe9CksZTFszGzirE6dINn3z749n0ppQuG6pPBTzHg/gWQuIrz90EGKu62ZQlhRM9ZPFAyMUUYa/Qjn8mLeZK2fhglgzgrvflh1w6OHP227WKlhsJMbY4+JGhpzAVTnCJK7BjNPEWTFmiYUYSTAlfDVzDDWNODatkfYVfWVygRPMyjy8Ssk9mU8AgkAWp9wBBl6F+Z0dC308/15SoL4SqOEYUL4kP8sNbgTacJE4eDiQNsDBmmQl+sEYVy2QwFXKwm1H3QTq7/ncSzbqTvrg7/eD8c/SdtOjglkzAJhByMlIUngQUkEnEtVL9WoY2MRNL8QQ/VraWkl21s+CTTwdatkSKiGU/Q3jkx34H+cjJpl4sFxIEcEhoy0o0w/0tCoEvnswxYg8BxQSMIMWuFQBjJTDS+UAEfnHr/SGtCa5yz40BH9OXhbGirxnYj3AXwVHNA6Q6cZvSrGRp8yQfmwMj1et0usYwDH3ighscBMeH8BB+JEPTfY60AzXbhemv82L/Z5sf/MHlLF79vTf9M36//G9jivqMjzDpwSOPE6d3FB5GovUzRv3SlqcK+MNpZs6yXpR6CyIoMNVNPq9KkUaGqAZGUa2LebnFlanSEOU/VNEMmtIRgfA1zFZI3gAfEkFk3NiQCgSFMG2OuEx8coMM1U1Yta4XQV/TlluM4I13Ubu6em6w7LL2VozdTW7cwwvWFJcKfDGAwfbvXxb2tbs9Tyfw7GDGFBYfRIeJ49H4b3rva1pO32mb680BdhXfdtfnfoN2KkfYiiGUU42xoIWM8cgsEDVCbNEURcvFYZnubIW42ubQBCf2gba2TVSou6vYIdaxGR7nXZB5YmGVMu68rK8yMjZDn3hldiHX05Vq/U0vXRvXxWginwAnjSJincOwDqPF5ghMFO1HGUqjJu3So59KVmJ4i6ZNTy1UKe637zKu1CkJ4iGtw6UFeuRvFWyQbd/ffOvi7/XJ7TksbUdna6YheuRAhBxhXqj3Uw0Dky7SfGliqoagXYcH6PcICEcICc095ThRazbRlZMdTkGHf3p3UtmVCSs0TDh0LQljpy3I6Splw+MSPR9iFkzDfa0fC8VWLUThq6QgOHZ2OcRfE2aMpymCMBf3A5RRCZIP+Fb4GkAItC2ZadGP6D6hGD/gVO9EH6Rf1eTpAkZWxWSWXqOiL0qCya50KIZ2AMGL2EYWezuxQhCVUNyFsaaFnPjKl4JZ9KBKyZJxt6Me6XumvHAzr7qkRgjolXUx1GRQE6SqXtWWWt3hrNsM1JxkVvPiLH/dvz2zquS6bqGA7aY88RnnappYtMtBVl+Tbhj/RtJ8VNDoYO4Js1czr08/1E2egIOeDVbLKXQWOafpFAYu4zNPXpCN54EjjKBk1L40WDe/neNhZEGEwGRLIG1fSlHowK3Zq0F1MHjH3/smfvNUuGI3v3l20L33hnXb3HedkJUQZD67tx3/i8fa1r73b7t1dtj/9Hz3X/ubfeSGauGGOLk4D/O7HvvOkfeZT1xm5ixH/9z98OUQTUMNc6hlVEHHogv7kn3y2femFe+3OW+ftB3/w0faL1JU1EwbFAYH48x8+bh/5yNX2259/a6cDfTuYjdvDh24XGbeL+6v2zW+cQeCwnbkh92T4K/0YTDcJjQiT+I6G0NqTvlNAeguvi5mUKUEyUjdz89ICjzI9WygAvtQA68Fo8+iELGFYmX9M8eMfO2znBLx3714yum7bwzNGSFRCJkWD0d5nPjhr79xZtIP5KA/rnJ/LaEdnQYs5fu9g0B5/ZNwOD4cQvW6vvYqCMKBkKgoOIxg+PtFMu/Ztzx60txHeyRVGbZC59zLjAgPNYIaQGfQcwR+5RigEYMeMxcO+XT2dtNdfvWhPPnnQ3nztsi1ddAG/hbssT4a/DDrHZMiQpayS+vzrRWFRmGiDQefWLFebShMdzauWYVA1iz98TyDW4VJtpELgKQj+jCGtk2ZKK1ag6VW5+Tsl5xDwvi5fSm6HY1yP13wSbmnb+jPDI9HjUoPVYjKIxu5LQXxG4viY8Il5tIwbW0bE4OY8Lct1BvtTLbR0d69uDLVwZVsEbt9LV/IHmjmCvz78jX7YXSGkkBg1s4gWXSF5K0IG5DaseaoT18akmqC16cKCFHmdamFmMTWjrq1/TzqzFvNorVD0q5a7MrTF/Ac+ZUvMmSp+rUfUswPSMlxtdPSFVRumko7G6ZLaMsImMjBegrz4YfsnLeOcyR0cuxkdLWXub9Q6wmWVewQmmjthTIhvxlXJVHvz2mg+7gct3pxP2mZGPwTy3a3BN1Cmk1Tc9D6kUocIODMyQE1cRgc6eLegi3Qmj9G2/V0lsVZatrUO8pRJKZN5ap1XJW07qNBJpWLufdq3Z56ZZOroCr6zkFdfx5TPYCwCTRuDZjUGhpsnZ4wDHQDE10FPZsm4ylA1dD/iDz2cXXP2EaQD10iFQxtnXz4NpL+sxW1oQ4vLYtRi8vi4j6k6EJVNtuEsYeaQCX8/fKl1TwPNcgGpzvMwTKKLRTJZinfCjg/M/ZgwxrzSsPzBHIP1MgwhmFtaS0s+MJ72kaoH6SefXrczfNFbdzA1sgKVfLVIL/7Rjwzbt14ELnNvcRCAPtapnWAT68q8MBVTUxtDUTmszKO41rKEP4Xxlpn2GdhgAi0u+pgXBMlVdhn1YZq8sa8ogx/TgQ51KMwaTZ13b7fug8zVZIwCkTERRqpVA41bky5WmNfaBcjt56924EAt/rYpKDJQ7QQpOtOMNY+Yc2oAjQbOWj7ykdbewP9MP9W1w0eYuxPyPnyLGu8illdaW8DIj39y2774byFJFxFB1y0KiQwWMCLK7uRCXLgqbVQzDfKdpw2zgOHmRG+Du17r7DGiB5ds0CetmQvbfgy89jR52N8uxqCfHe1c+7livpqZWYXEBU3NgkZKhWYCl1EiaSMF57qnEZt1vN6X2cJv1zBzw2zgNhvZLiOpUTgFphrew8xv+2jfvvUNBLSoQaBiUrQdCamAzz7Tt3v3+nb/QcGuPUjgAVIFThxlpowT+9LM2tAAHM7FLJeD3aSgrtadRxkLqODuYvfUdgB1im++8D2Lr+eywLJY0+5ScCmO2Wu7ZZ3nhpAbKTglKg0VTD16VgCVhuAEJboyk35doAlgjdp6CfRpJzM70+YzVc1uOWuQX7oiQmpnaQOV26O3tu36TZklcPpnALj7dmu334QYOlXDDdMKC6uofTutAxn1NNgFJ6e9slXGywqpK5YrBO+xy1pfNyE95QZkbiBTU6YqEKkuxjHwR2OLkUExeNuP/HlKGB/GzOWsrYqRMIeaTq8ElK0qpNREtSYr26SViIBi4vztDVjW2qVE28qhRK2MHmnq1BCJOtV1mYuMxGt1YgM7qCIxIp4e6Nd4NvULSpjoRi59pli91yv5wVpGwnTYAIP0lWrgIAs55uozy5TRXK6Fqlbm9m76g4nkKg7rR0PJ9taNh99+xPEZ+VJO19GsKvtx90OmcIVSkEuXNuCs4VrPQNfRUSFUW5HU0RfitnZO7z1u5BBkhaQv29+CLnQKWZeGXMeWQItc7xG+9VywcMOWPnyv3Q4jjrjpWwL5xDoEJYlcC0dR+2f0IR2xCmHQpDTL6YoqgcnSJrV2As+AQ44trKu1Rpup42E124tX90k082GyKdjRpvkU93W4VIQhqrKAsguCcgEb49bIr8lrFqCZdoJRiwiS0aaM3pwtG1GnBiaYAhwXEbZMBqbRdetJpH0UPnsBFiG2KbzEM4IOUTAbLdT9lOWUlqoipQ6IGWCGP1PSCksBeC0gvxX/Pt9P0VE4WqaGmhPrBQejcs1efojbh+i3+8Bg2T8AnI/hzdxRi9Ev8ioHiecjCHHnpDSElRQMLibJSuO8MjIxU87eOIssxzUQBSPp83aGbd3SLdbkKZzclPNahtmZboY4MTs3rKPdMyJt3EBG/YGBNmXebOvctJVhFgzsX5Q48sz9BoYuDyN4/bExpve/QCHMzC1i10aZcuoydB26F2kRHQWpxamvJRbL1EZryJFKM446mr/Vv4MrtrNh7wsELtrxYA7tjoa2JKi1YSjaEhatE7j7OKeGJqVqi2B9IMadHst23roJH4gZbWbUpaZay2DkrrqNN90Ol207kQOgtzxos81K5Q3T4kN9Z9mh8UVp8nA7buOVOJW2iM5m5D4kdHMnhATplwqAyw16Rr6DapsqQM5MAx1YvD08glb3JTnJWjHjYjITpo2d+QAOZNv23PJirgOQmxtG5zdjBQt1E5oG2STAaL5+vXUfJzQ6A7l4OZHgpAT0GRXUlOl4BiYgTFfsmQyOfVI3wHeYp/kT6ZDnfB8G+W4MX4awN3GRdTv0egpO3odyeY163jOSYVKwpB+mlQOId0NsNitYBuDgBfPFdTEGLn2Oz31U2N5KwzZo5RZiNaDRGK8I0UdrgiISmrQPD5VbUJHIniyZyWChl+5LVrN1HyQoU3FUiMtuEQZuUZrF6BKa6AtruXrxd8GZSm6xdFTW9gXsHpsLkabMwUfBW+ammryvK9dlBvuDbJgIsXS4HPi6lkFb5Xkf/mM3+l88z2iERmGWNy7afDBqF6f3kx8NAEaerjAIRVrnVy7b9GDcNtcQK1M5NbcsBAKAiXK1JdrtGyxEYOPukt1CRlQXXEYIsM3WbcpQOwdjn43zcUiVR5yBFJx7tHywps7lIXn4ekVih6Y55103XPneEjXYZ9+P1kdtspq3yeUE5f9Y6z5BnHmXSu8DV7c0WrSLNLmRtmAp5qzk0VqQVcOMNfcrPaGBOu5icS1ROO4KLhcNQiCsCefZeisDawpTLtEUH1D1enYAJBjnIJIBAkKJ7WEAOEzABPGv1GKZpZAwRbdk+66S9ZQ+sTrvw1+u0VSdsLd5IfzwbBLFuJgui1HAGav1FwgY89XFu29UujfzVRsvYanuQA5KK9T4Wp0ZuM64Vt4eDpvi8mHS3fOM5g/ChdrCXMyUrDr7JLl59Iey2FUxO9oZ5qW3fFsvRxglDJ2CknVwkZEyFWZHkdBsbMuZzpizfBGyLiI+0W01IJ7wLP6CYtprVj5rbbgE/9DqKioMIBK/6XqEg5wDi+GV92+8W+mAFSWgjgTpB9V0+9YtGB4KRWbrxvJcHLSIjyRZZl3p1ioNp6RIH2vQPnBhw2ruL1I7reSN+SKqHK/52ZRPnQo2aEGZLaVTd+CVa5mGDHYWAkFebVd7FSU8TYEO39f0OAKrqd7miF+jD63UsCSPO+MUrbeFsuwIodydHt769XAFyXVRb0NPYfJ84moQ2kPeEWkfxDzIS5WsXdqkKzFaiMaJM99qsl5Y6/LPotpPJS6UUMlS/+tcVqfflXb543gPXhTwMdM+awUdSZIXCZBZ/C6T9tBc7MB8Oy8eKaWq4Ldm7nXpYjF0g0Zk8ytas8YeZe7igg4mPhxPBTR0tcKUYdwIajNYhTSgAyAI0/fxsSaKJcksznNUanYAUaNtO7jatZMrqARa4ICW+zRASLxLWgaJ3xx3kpthcKLocLApy7NP+eD7Qq1rGw+n3a5zWk9GelhuK9t03wY7HVhUbbNljNpiBdOqe0rskITMqdmCAWuVWc+2Xu0lKwHGm/pMhx6fnY3nxZGrFa4bmvPp7xu23//JQXv9W5s2n2/av/6Xm/buPT0myLtJgQHL0OjJDwzahz48bE9/EMTxhV/47b595YV6ed8lIZM26uLuD//woH3li9v21a8N2yc/MWj/4teH7Zj+1OiJ8eiK+vjDT383eGB6X/7dQfvgc9v2td/SJkEPQr39/ON/mhCPWcD924N25WZrh8eEP0+v8gTvz/2NSRiq6zNqucn5VMv72HDbn5MR8w64YpgcCWPRBEd3FdbGnpfkyVydbyS0L7Ot3JWhyWacJvZ0Q6zbMcaoorGoriILuGiLffg+Phmkb524O4FzNAifoflns1WYBSP5OJIPZjAGDfYpjpgiMA2nVgTxPv7ngm92E6/xoe5Dgti1ATr11a790x/irvjdW2paGhTke/vvU6rmlYZKnwOs9VQqy25wPpEnT43u94fbgzhRi2zkotKF8RQpp2g1lRKCC6HGiSAExBX+ybceCnltGabqvh3fnqCJdOcMOlt3FKNBMNE7g3PfxIGJbYYMDsZoc0yT6cPUju2b/lRd39OydFMpkh3j92aP0B/IyPiERnxWD0dt+aoPq6LJNxhqZuQbFNDGh2Z7t7+8ChU+cEC2O5Q35+RTNlgVs1buqjPYJy0/XfDI4AhREbTXcs4P5fs5u5eatrHKtyVF3icG9cokXE18QvG6mGpFtVVzrOvSVqGqvfGb/Gm2+ke7sTy72MDAFyX7ejZflGy3ug9Ve3gA8mC+RhA+POCdQH1zHrTi8D62wDfudkMVhlA4OGAgCnC0m5OPwVy4d4JRWs0czmEugtYfb9BQNVFazu4Ay5c6APMYc/aeVt5Z58h+Rjdnw3b+DcIdwqDpLQT7aTA9Q3Ue0LdWAB7LF+jn3gSLgsVyFjylVyWj+3Z9697sMHPTv02GzxyWBuJ4rU+hE0Z9gpY3o1w4MsmyrK6QkMl+0gdnl+z0JxEE8eAQrfTxFdc0p3QSVkyEAUDO8Zy5MUY9AMlOR+fczxGwdgW8IVL1jqAPbyXutCI9i49bH+k2TB5j0t5WcT3UJzHW+FO3FQqjXuklflVfz2ybHRaJH1Ue6Xjv4xeH3VUSRofYUjsV8SNcp/y7YObLJE4oV9P0C8ZiPv6nb9M/2qEdXSHP0MeG0ukAJMDMfzlKGKXRdiyCxmkazCAvP6U0Cx0k1V5G3P1ed1fZrZH7Ls52YJqb+zvm6Pblwom3ZNXg4roMIykjNXtAq7neqZRZWwclzZ/qBt/RHJGTLvI99LO548lZoQQV6siDmDplFenQz66e/9IcAZDl4P37xMW2n8TM3wSCL3uxL790OwLLajvpkh4M5aPLcoVa51tg1eWqZ44CMN/ZQvwNzHO6ZtA+Ji3jfXQw2kYrX8VjRXH15lRiQjvjs2Junp1qcMpthEe+VLz8TnvwgIqaMnbW2wgpG5hfLEdMU+nXTa8yLXUQCsJzji+2Msn4uToqWs2TFtdFHcj0n9JUDAYH8FYjRU9liULQQnP3TU+mu2+Hma9Q0Xc4K53EVwByT6pPhtlB1i/ppJrXG3Z8ekP2CVy3YBwpo6uGZqMCuXusFl5HYxiJbfb4yRGErSkbzRAKgflsyshMPf9UDd/csMItqH0G1B//eN9efBXX57Idg4WzptODYbv15LbdfWuQzwoXMJqM2uqCQVGEwMxvR2WfyTy50rdrN/TNwJBRaPCbXzfskmmlleK8N3OP+ERyHYzShgLFIXMj/PCm5Wm2/P1+zPwlEr7NV01KiMG1G+J17DK3/BMHeTI8b5snX6D7Ig+Z55xb5Bzd3b/u48cO4Grj1kgA7vsmFrFeonEOBoR/aSs1edyFOkEWu//O79u0f/u76DuOu/4sM1qASbfXCIuzvhBz8jaFc+71Ql9NNPCQ+mjrh3/fun3189M2ntGBHANHHym8+eSmvf2KG2LLV0qLyqEQ7UjGOR2Vyp0ucRRPSmGwLtLPqP3k+K4eq+JnSstUXwVbATl+irM+RDL0pdbLqMs/2UFMAfjnqrPtlJiMHOLvOsy796FVZyDukBj5mstNW7hrlZYbNFMnoW9armq268zEeNTyM0bci4fox7vrdn77sm3urNvybeC9tcpbuj74HIE009P8ugFqvCbAdCPD5aUWoEkKG1BYxApi3b9vvOlU4t6dYZsQJVgsY94XFl8cqAv5NU44aquZ8bMpQxm4kmfGKtbpPjZY96+RcE+H/5Lj2wwlpfyiR2STlNr7BNcHYShasc+n7W6IiXZ6uHq+IV6tLTHEmvgB/ZMfd1MsKGcmmVAq9fnYk0t2+9vIsvr4eNueeKJv775jl7VwMTtq7exe11572QEHoukyb7Vz0AGvxQL/pvmh9j4g8MHnYR/XlxfEt+Bzetq3l76Mces6+JMusU/oEypK29TY5OevSjws9RXWp/T3CIjLq+4jgwUDEObSu7Ye3QzHRU5uZyMW/85ETOiob8EsFyVqJgMTINyEiMjcyNog3hkOseaW8KjbjeYOIGqMTt5XU/s4tQ8RZKuMTES78spgfIv5WsEGLR73w9I+/p0G6hpc8d7s9wnBZM29KHYAwUjXZaTS4S0MrSwLz/wpXtvr510Kjl+Uwp2SuKXb/UgqiX3aQlheao0qzAJmXmNQO5Zu8b/W/a/9cvSTMGe/aQsmQlA2VgHET4UPao4vJzRNJ5x10GqFvc1d9yc20YfoLwc+wkIH2f6M5mUZDv/o5lCX0ZYMFIY70Jwf1hBGRlX6PaOJ/Riw+5KXzlUma8CVaCGfGbHpbAzT0TbfDCi+9dM20OBUEVP2AQD4Ae18ZZSkeIMAqKNARt4jYtR3aTHLbeCZ+0/gktE9Se8ZwUYHxQiaOkNoxIUtDjbt+lvn7XizQmAw88rgvwL+X4Ax54CTAfgkAriYanwXACUMYEkq8XzssvLswK16Y4ibMUJPsJ4xDOsPV3kX0eVy1c4XMoQWznho405gCVoYD3qgucpjAGOXaiWVskznvRyKHcF9MkMKvX1xgPYeH6BBMNiB0ictVjjsaB2M09S9cqeKFmN8Cs0cWhOaTF+OgwnAYehS3w3sA/D3FUdRIujXUdKUZgrfFLQSfWxXEyxl0g7nP9tGBy+2pQPgFX+HaPBnabAMEM1TldU31T6h8h0i5vTKcaF2VlAObB23kpKgmIi84TSWqXPmuszXV4ERzMOgMRNxZzO2Kd8II5abdnyKQNDECxBzxPSd0r4BXJN1+6AzGxdLxMfHYcaUS6+P/5gp011lch1UzdQy8vAYuLoS5DbmkbcH4ZRBuFZgQ92UbsvFj/XamdiwTUdaEjCp0oOr09SsSaDNE0Ow1bhdrift+PDvwZfbbam7mXV/4K+ORx+lU+bQMMU9GJLuY3sOQ76hLmqIIqNU0S7LrZlbs+S7+nIwI1g+dkug46QatW2X5z7FQQuZQGg0A7lZbtUCg3wZ4jvf5vjG4xnxJg5sQL5LaRMFCQwfK9F1GOCbJzO9kyajxuKqxvDJeqd4Og3irBLpD8XVd8S7xNhvluk7i8rA83WY6yUU4JPdnmofVCMSWMEc8NYy6Mct55mZpRyt9WExmAyLGQx/A2NdxtK60+F/2R9O/hQXuaErrDhqF3fdiesGLApoSCZqoKv2W2ek1Lydm+00XLt4YSDhpv7aXKC5oe1DhojMgPp2lVF4hGaCY+b3nUxgZtRlcXjQzs8hDt/l611jBQpCn4t21psU7IvBCELdrDp1oynZvo7CNQB5raB95jKPt6CLrmVyQT0Ippym4DbJz1yN6cSHWFfg+fDMKGOZH5QQihp7jJuaHY6z/KcfTdSCFntD5HKDZh78fWLoM5hP37fGf7k/HP5Mu+zPCC38pR9/YMZX4/jW6mKkHWksCWGQbJ5F7A6h3dVyGEInLmSs0eY2ZLYK7plyESEYI/icjEG593zce3Ry4m8LMRoiqPF6DqNBDs32zTOX3sAhFt0eXGQ2g8DbYXfQZpho3hoG09bGqGj44HSZxRP95XoBLucwCC1ZufHgIbpHeglztLANuGwfTNoM0/RJOFDEjaAfLl4Pl3ka+ZwYdXOJnyXkOKPeiIj4sIORWND0+LIdnECTg6iuA+WRmYcH/wDOnLWLC6LNx8e/1G+3N9phu0mHSJkirddQwxUg7xBCDx+Qh2kKWQarNk4UDX9zT9s6fpESRrlqWWrnNlHTuaKOy2AzMmcQicoxP4eph8qpolYHFR91zrZATGzjlmyEOIJ45+sCVLgjQh9v4Trf36KVFzQ0ZFpgomOZR7N+DTOgK5OGAfjavyYFhr4wFs4Dzn4VOIwnlOsXiBor0aeLqzGydzpdcz04pv2VBwV/g/nMf57x603qYl2PTv5K3w/fwg29CCD0aPxIBoV+c9te6QB2OboCzIAoBHbMzLenkOPHgQekQQJsZXlMQfZ12xlleqJDeHEdQq6GySO1p7sv+u1kfMoghXa6yKzJYQV5WsPhlyx/vGx7cQ1otoQTEKiWGe64VOdrHhfbh21z8Uze8WH7g9HdjNZt+2g7w6ZxjcHNP1HTTCsYguk7f1zsHbQ5OHhRCsCwLPP5018iy/jnmXdajy7b/Dq+9eTz4P7P6QMNPx392X40/gjNBIIRurtCPHS6AIy2+SWBJMGDMjPpkB5rRkMn+kzTlHvObYlqsdNYEZTZ1rfcEtpTuG+juDynmRVSl2T6kVjjw/LR+r/MkWVMYPlnU2vZFOi7dokyKFHH7MsG5tdR9VJfpv//YNrOUT93R8nUj1Yf+m7h2EEAFQzzdu0yzuzyFWOF4sLI8JCuuIwFVbvqlxx4pVVQAVysm76pWP0V/rLYEDaSCZP3fZvUIxQ/hSmf7ceLbOVU2cgv0o1WyMdsvbat8lSJ5J0PNPu86uEB1umoLqZYjJGZg588LVfPtf87FII3hxiKcB7kpXwT90YbyiN3vFM9pSMMfM4AzwCQ7uroP+1Hw++JRTtyrB34VFTa10TISCR0AAAgpBVUYJFOx3x7Ns+FJa9lrikjPBH3sG3O+S5GF1HFUj+paT/CMxk4BdN0KQfX9KP1BfYOcMog470pNvhHMXd1S72tk0phQJ7HwhCFIM4Fq/oKfvwVdnUWdOpZa1fudYIF+lMJ89QkZ2EVSOsDw4s9M20JGrpx66aPHdxdBQoqxFXJK4fv0FP9eojDe/jsvnetA29PY9bczbJPEpldW1dWcC75q1nMRza32tHhnXZ4eMm0AJcBkns+SGEeq3KY2CmmRy07CxvtQWntQzm4QlCwdVJFozdLZIO0hByhkl9OwvGdeGRLgHky/HP9ZPRjMElTqhsF29zoK6INmALQUuYWHo7jEYawOGctmj8VIO9V3R9UEIe98gkDPMoqJMrfhaDbRIhEQlr6/gkh67s5RiXRSHQxeaNS7Kbg1UF9UVfKHsLdlUexsfDAEpeUkQeMDeO+h6A9ZJzlvqLK3ws4O6t3J7ioJ04HB6MK58Ej6OjFqrP0E5ogXVrluBNQ3+1uyH95QaTNtUWe9VAL37wpoX5omx+gkYfAzY1o6tiDczHpMQIWl7U/vYorM0j1fTsexpShUT6a5pyVkx3sPU/UkXg3r0DGdTt562Rc72UEf3w6zpJ9cOJPRRQdka9Nn9VWWuSsRZMZUTue9cF9QgbahadUNB6zvX9bjUMEyHfkO5yPM2W6XNQoIXLSrzCZRELHa/4U4V+D3z9AMOV2MZlvZX0nf6o4DZW97S2XSA+/xWEvIgkROKoSQvaK4BHF2DMlf3UouFShvxhBYNRhf66sVIb5fCCgno2Rd7YpeEgiAneeq3DMTUPN0pQwrMs5Qx1dAYbiUjSZHYYdjtpP/PSj7e6dy/buO8t2eMrsg8rD6ag9+/Ssfe5fvN1++3ce7ObTYsTQhaIUz/QS4gDzh+v2wecO23d9+kqGxN/+d/fad3z6WvuNz91u85Npu3YybL/2m+8iMPpX+TQ8f7DNlRrwE760Nd+8hQJ913edtGtXR+3xR2ftVz93t332e661r7xwv33oQ0ftA88etb/5t7+MrPBw3qL1Vp88oL3ilu8+qjy5gmFMUUScgHuRrqGEP/5HH2svvXLe3r6zbJ/93mvtn/7KG+3554/aM08ctl/7p2+1F7/6MNNaUZHnPj49PuIa/J57/rR9/Pnj9uWv3Gsfff6k/eIvvtz+yI891d5667J97KNX20vfetgWD1ftkceO2luvPmxH0P3ma2dtfjRsTz1z3L7+woN2++Xz9pUv34NegNsHMwp/aW/lrGHzQuuOu7/YDwY/hQANsl1FKs033ogUoVThmqIwiJoR61HT+ZQiKnA8b6TNBRbg+zJUcz9p70GZu3E9SrzCriEnymSR510fqJ0lVuYoJc2BEGMY1NlXsaRYSYnmLo6U5TU99Lk3C2FE+KbjFgrqfmHD5yWj6DSO4kGTw1Pm6hhCUBQuf3oKlyKLH1yjoN7vN5zQo3lD0Zg1N/9sryCoWyGTHJRP1TaeXsBe04mTmB0ZbbWoUU0Y3ieTTh2BZXnZge1JZwmAekUPXw7JfvBsOxbWl0SAuyt82QBCv4AOrjjINnE1n1lpficSJOSD0+/x3NEE7aCtw7C91QI9OIuMMADkUqvP/+ssdCrijQXRJW0ArRHrzDIvyGofs0uaj6bOREdt/favtu5699f7zeAHQeAKlVxMdVitTvOgLn9lgaSAr8Dkn1iEzuR5kl2yLy3fq5cyEvv2MsY861RfexhxeZVPhb1Q/IoDTTb5NFDVqxmZEhdOW9dcysyLdKv+PtYJXAArrD0j6ygFS0ghTD6Cstgrm6ZfBOS5pA588bJGYJtWiCbkQ/VRtKPgQrNa6plHIkPZ7uCyiLatm/1UwmpvmfzMujYXdhH+2u73HIUbCdlBWtxUkuKpeVVstcm4b3NCFT17eKsR0bdK5/4QJ0iOLhoRqTQHG1DTUL1rtMndfBf2aljeOSbqTpj5ZQsuMvXdCCq2nTo6yUMnhf70pwz0lt2Wjz9cORiBD8q5Xj5s09H/pXL+LziZH6aa98dRRgVEH77U0WWH9McRAjkytCtgLo01i0Vck+fQXMKQCaWstks8FxhKUyRpYydRSD2zpcJROaqvEqznYq4Msk1BqtqVruvisFIhqYwLCQ56Vd5JVX6YSH2FbCVPVo1HJyFcjDz914y36NoH/d4yj+eDoYmZaaMnUCC5AwWdKdu1UXjx8oVQUE0bGpeXVqmDAX35Lf/fr588kl6ZTpgkLvxVmWcSyfm9Co/CgX9m4vSvwvv+hzHnCX1qkIU3CoM3ltdy0PYzy+Vj6CiYylfRZZUiCicuugaMwBElxkt9eWN5kPVk2KN+KE/CpIwsAHQdzxdZ4jndpryhw8F00rrVa8S9/6h1nxqc93fpZUltN7MrN8mW2ELU1WE649p5fCxKhlhH4YUgAHNtS1kkBTLB9b29wqp28Uwg6UvcU00olO1j2bS1VxJZrabcWaEqXsOyH/4kHLr2b+Lf915fBbuA2J+pqmVxGZQfmaUxSmtrJ6fb9tjjThKceHTETtt2cQ78wAS0gOwf4l1BvvnIgEkSvYGLv0fxxuuFl54q9fmTgvBzh6eKkBIu8pAq54DlkKf7oV7iVFZv85aRUokPUVPSqWJ94UUYGlAg7/B0ePejhysZma1MfJrOdH7YdYeACpiJH+0NC9QDJziGRvnJM/gUqHxV/8ooHeZMNdDZLUeRFxmRrzdMmXWVhV6Ccg3WsHHs7x2tpkUXPI2yYrCjwZfaYP6PW/ddw03/Fm3dWujd8hxca8jCpPpOYSvfc3a4QQB9xyvpZeST9VRgdSdYVpM6cx1lJb1XH4+aLNmfBFHPD/khkotKWyaDvCrC3mOSDOa/Hpex3G/w41z1S8GEa4n5e09u/PPkE9t267Ft+63PQwPx1+SGCiKWehq9DjQ5RBEKqIgurbi+p5Gt3tm29X1h9+1Dz7Uo6xd/R17s8OYvyhYJqayFdyZilkukihg6zOGgennrXbmzD6vRVg7Y0j8P4YSe5EotZ3Gmjf0LxIfe3LxrhhwyvNz/cJqKGE9nWXiscopROjRcDf3Slz6s69lCO6DM+rEP0vtzta521q49WzYRx/r2kL41WOG046CiCzQ+pt3VDaZl8BuPSBMRRQ4hQlvPSGND0zmbL9IVP2BcTYX3tolVbSufs5GCDAmxMw+FpLfYwxA9lUMFj/KRmTzq28Z80za3nhZl5OanWCILSTOMlqLu2MbZG5vJI8eXIe6Xaazr/WDNNEzjz+HIfbL+jqtvoPTFXlv333p35wptfA/xVWARO3UMQYu3W1u6u/FNwF1UP+Lke6QSn/FZRzn4ZMx3Ulh8qPcMFFFO0lQ2+VJ3i/wTd7/BjrouSMsTafOF2d67tL01pEXPhr/CiHzM07r2Nczvw7iBxXsw5sWsqWs7732Gz5RLv/FfKYd8rbTg5U5icy71iD6C6suCS6kp59qzh2n1zz07lrtOv6+Tbbuka0Tg48kOvCJParx9551NlzPFawad/vhO9/14zpep5KY5FS03ADh8mKUYASg7EahnTmFohE+ab4lOn3ypUCphkaXyikgpt0zLJV97hdfaqgotFHQ62hGT/qylsPiOR7NHGzDc74Y988ytul7zsXn6Kiap/Yn9AiMZu5NG2dqNG5v2xJPuV95m74ZD9cOHlKem8Oy12rk+eP3mIDehT47rVS2vvopgvbMv3/jIAWkLGTtEqnXRqFdO37s8nQNV+eZMfY2/1FSFtio1EaJ01lGKrFLtOMQ3XtM2qWuOdTjTxNAse1oo8kmG/YOf4St/4iRkP6XEKljRbJ86m8DhuqbJlgPPBEccDNfCNG/vZT10SPtjfyNHWQhE3HVE8kzvbObjnGFr/a7Da2S4lThLbjKFtEPGDjanYpRbNDzvMoOk/3bk0G4T8xXKXgXyxbUWGe8GEu6w2W/QpIiPXtXK1b9tvMzSDvU9ophJ7/FDIffKGoJVPsvN2x/2UYgJ1g5TZ9eHqFknnol2wq3nGEuRU16VqFWsyyHu0iJ8Gu2HM/OrGxXTVAnJlIJVXMmlsukYPhlZ2+RTHrJgyWnrWktFrQ7qo3cxrIjn2Xlj21umMlvdXvWSaUKGmx/0ZvabLYF8xEk6DUPkf/VXuEYZSauAIimeAbWrk3q7HPOEG5/Mv7895HkXYgYfpRJ9MSd4WxLpkVMGoI5oFP7ixCHn7g+inG9Q8C4Xek3b7BERsQJYxw506sgwwWb4TT5XCEpEPPYq4hJY5VEmEyiwTDkIa99eaPGC1vfapIjUVRgVz2heCj1XHKoC6DtVCGEKcX9OIgjsGJK02cUUj4oFq7yUipGkPwRHorP+Avi+Zvj9Ok58SnmrvRACNUOtdChc6yr09+nyKxvQVCwzSBsj1hJRKUoNt7lKHXljPSlSUavMQ8WDK8koxYzEgOHOQg+9rYpmS2PP9Be8dUTGnZRzvQdq/j7gKUV+H7JHURzMg080gEoatfUyStooDaynwtZRzoc8ykJTjgr/5LnPXHmcgudNkoab3Y922/5VKLhLBeOKvau2w3ROA7/z3nkuZHZiFD4Gy3b+/jYlPGTqFLJm+6KDQKB9BMXlXglMOyvde8d9PJqD8qwMkLSuTMysV08YjMpziqO+rga3wnfvuYKDSmJHlPudqNU8y6jj9qR9nSKjYEaE0qFMzUtf8gCPRN3qgzINEhoycbCBtTgVlFLiCMZM2pUCiiPxYWhMYfBVLYRjfa/8OMIoUdO290g6kuK8U9B4XbzjXn2iLJRJVw3t1beVVSI/1s5B+1opKLmZn0hZkP6JA0fSgV5wfq+uVM779UxXH1WmbIsFSqvyqk3JPGcyjsDT325JO4f1OyTepVgrs4UC0GXb8V7zV4D0Ty/jo1EKJwARWnmePerVqWTqBRLYkxNF4a8siAMls3Ziz50APDJzFYLXya/WtlUA5TssT0tT5Bl/Ut0Ze5pRJ4pcDHY/nPREKfiTqfFgwFP79kaTS9qQQubAJlm3S6UjoNPW1QjLFLZ/WaqxDdcZaTjLF2lOaEJjwwVxsa35ZWz7szgUbuapcNaPFCh361r4S6F1YlDxjuXjrOleaiNOBZ+pD3Bc11Sm5VgksLxb6PcSeMaidikPVGKP/YTGK2Fbvw6vxEMSbWVfwZpUKaKHXk/47ykd3/GqtLF9XklmfetQQTkpW3G/Tt4NGgbiJ4cv9ff7o3Ynty/NLSZKoLNer9c4XTdmhmCVDcbIChmWmpy18PfiSBWWypu9SqPM6S5lFV+VN4PsapCzzDI3wyE9usigwuUtfu7586FNzvltnbSpMygEB5nh5gTX/7LcQ19e+7AnlXdt6M76pGWA7/nR+VhfcVuG6IJTMmzqZYDT3gkzPWVDif2rOEJCGnls2Q6UkvAlGSXPZMa2rmorDT4KlZzCX5fh8CNvhEtziZGPXZ7aV7yeSAPHuunfzJ3iCtGHTn2cpW4EUCgqE+/AQBv197dZbZsXMtMuP6a3e5QlQ+IaHDZ81sNsYPX3fn3LUb+a1K9u9VQCrrtMvCXprzj44IDI+ExnpaHOFRJm3eOtoZFGJJ/kbPHdtA9axSHwJYVi7U7TU65T5+ODb/YP2kl7FwV1DdTGtjDgNiaRGN9yqPVo3VqEuCmreEEu9BLWdyNpPAB5kY8VuZZm61MrSOwV0uYeIp5hzfqBbjHIWi059l0eWiPJtiIKNBRvuVWt8uYJyvHKFSt7N6J6jYcSCWGgsKu8sYsymm8vjmg3a8PNGk+yzMO2FUJQPegIQ3jgpABM0dcG2IvZKs8QyYNpP27D82EbLX2zI+YLcO/JSwv/CDOohYmZXHL2Ya/tZNuW02VbT8EJBmaCdE5UeMHUxeWkje+J1MChZCNni0eOTPk1BJTecMe3i/WjJWMjnzy4AQ6LER8UBOUa+1IaFG+I4uRRLeCEX/yXfahwIrpu2zlR4GQNj0EY3qmwoyWwgOOPr/rMv3sHxHUsCHCpn8gAH9x1fjpOnIE1Ws7pk3bUVeprNzQPgQ/u7s+No8OIdGbTy3/dZtsXQndiztdg9FsgZycqhEOBsyZO4YOMlTV6Q91zhmGLQDqOgLQqotHs9pEmz3XQeNS0UbwibZ0aQkimH+vabNc0R2ak5liJ+n23SNvt1lsF1kSoelRS8tPWKqCz840va6BsYPgBYt4inLquKLIopG8vi/emvkB9QHmIx/BJa67y8RabCpo3ZdgfOOhxnNHpvApphHngLUgNq+jZ+ByTBoPCuE1Mobls5CSqx1v5Rgwqx1M73G/1PpdUVzu8OwVM4edBPg2AujH4wLNLYYmAo5oRtOoFDL0iMCYooC8+c5ShC3gTNxGey5/En8DQ8Sgfl/30YFF5rvehXeJq0uZ7LRdKteytMqEg8lNnxFEdiEPb1bKeTsIFfsOGfZs1skRjo1fi0w99tyHk4zDGi/+nTduX4C+Qvn+w6Z2p3wk4FUprghxbmuYk31TIPVolHYCSJ/NUSGVluygr1XbNS6FIl9iFYRmE7hC23fvHHj4fPQq1JVzo8XwwWjhmyQwVbeOrWIRq6CBnaWcbrddrLrlAhFOKfIMddUcLPMcWtgZRqoH4OQrtLzuN3VklXnoYPM9smkezJaC8moKnUY9nyh2kReHk0OSDQhcweIR3y2usZg6p1KWPCXk4jwyTwgEQggMufW5mwKJ8fu4PRvRtgcfyTXf+8NkAbxVv59CI9Ttku9UOKjMixcDEh+stXtxI7OTsgCzqoKCLg3PYBH5nh8ExigmMvIsXvtBDvG9k678sROjb8TpP8vsz1JGDmzwYwyfxwKqhUqEyhxjIk8Jlp6AU6axQwZQb9+r8vK9vmTphdWnQOExb5zFqz3dlmRD5co93aOEL5cJ4iaBQICpc+iRtLwFMUqDeEbIsqO7KaFqKQ4bn3BYjHbjk2lb4GRbJiELb2Hw+1tsf5r6HB+fqx9jWE6yBuVW/znXbkDRnD5VqP8Ex8E9aJSPHH7yQUSvHJr2XNKt8dBZDEA7KbdoGlUcCGNlXKmzg+FInq7iXU4ZrsFJbk4vqL+++JM9RRG8ZnOlPr+Lym8Od1ePZyVdBl8av4mS5/VGkMUUJYaK95Hly0tktjwLbz0zvTKk8E2d3EJWByuuioZ4439TyEqmsCAifw6T1vGtoPV8caO2AoExS5KPp4MC3shE/z+K8d0K2y0Bhu1wHjZQ5i3G9VcJ9lYaK7I0BldP3vXh0f3C46e9w8Q6FvqTU+r6yx4r7IwD5quUOrwoZEbVTFdUjyzFgYl2fIXdYsrXK4m2ynKsqihkRcdgnDYRdJ9rveuEiEHJRZVJazFdxVBDrqITFEhmXNcb0pMIUXOciHlFc4UW57UcPSAb5e+ZZPzNjlR/FyLXQyRNv6wcO6eBGfnYfEbTLk5Fpd6lnAiRu9jLIJl+HZLeUqXRGAAqm9opSlyaamYgYdmTIM49+9HDSV5zR0EhJigigFaAaAxRGPKzDP/CVg+Tpbc2zPEqkPIDkhCikkBauh3zYf+qQN1VfPvxeRTNXHu/DNGPvugUrttTjKwaeq33uru98iiqN/YR2j8KPKqXWDzK9OwP71ynUIxnR5b1QCoE67yFOB4k1yYulkdhvFpB4h+jyLqZFyEYiWwzXdQcZrtN92gZsOhAhrScqBkyPglbtK13XnmK9sW9Kg6QMgm2kxVvfVuIUr9ITvYywfHukKXuAldC7SZss/1BZnPIyHGDar68j8bkYkoFn/MeAkzgP7QUuoQBplT3hEP/hFQe6HZprWYe+qVdv4aApY7A/TyQmkqxXzS9aUugGYGHyXcMuHsBNxnrqeEKpo5HtfMGOViH84Ei596lrfRIuER6Yr/LGKVAeL0qeeChHh1TJCQ30l9eP2igHBaQNB2rZp3i6z1cVc1BdpZVHHnuFjSLTRkMK6hSLqml6C07eLj/i+mlzLLfM36j2DtE9riZUcMIDjABUsQKdsyfzM8vcdWpxKd8O2O5b72EHzBnDBIk07eF2ZmvJWFWkhnXI2fcDbNt6mG+2R8H2bFvy5XeWNUoJ5bjeUyDlQfBG0BN2kG9KmqJE6Yf6Cp309ccG7WMf53xr0l59cdWeerq1t9/etAOGj+l80H71F5d5a2cNo2L9/qEyi9R+HdNQ4eika5/9Q4N25/a2vX2na899eND+zW+s2/f+0LhdnLX2pS9u2+tvoBAQn93xemewWxOP5kXAxKbhNV73yacH7VPf3rXbr3Tt4YO+3Xqqb//snw3aZz/b2kvfGLavfr2UTgX1FzsdquWUXlOYhgA+uR9lxPo/8ZltO75CJv3cZ7IxZRL27367a9/+mTX8GLbP/TJxtoYkx36PLPRwDgZXrrf2zEdW7Yv/cthufbC1AwLE2y8N22d+ZNPuvdHavXe79vTz2/bWNw0XWrv7xqBdubHNu4LeftURQwlx8KWe6F7sQ/n7YPSjpqu4DZ8d/JW/6uMr51yERaRVBC1KJVR5tBa55cRHhA1sPazntYdLE/Uw+E6xhZVzmsYDmzCvZnj2pY3Rh2nKExeSY5/J27VN3MJflE60d2dxzTuF+PhUgWfbO9WovTh6pWCQfF/L4N7EAYqrl7DTLHjARV9wfP/uqr3+8iYPuX3jy7Wf8923YfSbVKbbvMWATuP9yNIbZABDMX0APu/IoJ5D/AkK+gDhnz/EI5wghHivbbv3DpPP2+A9RdmRtq/j0RPrmDuUMh6Tfvy4Y0pvOGMyd/sNhI00Zz589wB+H7gTqrWHb6M4KGKGTqXNWXpiNLvDW5Vr4Du0K9cRQd1rL+q1wZl6bmQ5ZA71ra8O2uXD8oNhcVIhHQh1lp0nx60dX+9RVHCcdu3iglAQJX39Wxjm1R6egdf9QXj64C79z7r2Bv2VYgpFPEW3RtPA5VrPeUgi1xzdJwav9pfdaXu3n+e3IwxGS2XKO0YBOftdu+BBaKcc8SE7l1edmPa8+3CZxXb+HdZrFkddGWg/5Ks6Eu7HtJ5YzjgsVlMxKIXdM0gFCFDtLi6C4FqFS64eFAXkHEbwrwf1pS9OPuzXktzT1jj4+MqJ+U1M5tQQQYWo8izMA9SFd9sKTGVaX6DQd7h6yJm6ej9jRuGM8LTCt25gSQPleTmhOKDEegup8dVDm0vw301aQq+WuFMshZl2UsW5fjNkWGunNPPtjkyt2+aCPgGZ36A31iRfXhUM2gPfn9Z1yM6dGg/ptrqdctiHbTRi5xBxDuCkEctvLkNrOSzxr/pip+zjcMizxNykuUgYQI69ZIJHwvRe1sLfv9PVIf3QNrvy7jsGS7c2tPt0mrdCUmJHImNjOxGYDYxN7HG/blXxRwEShdgcDS3zUFk0ZocEUfJb7+q6ogLMHQZgRFlUAs76u0vv6HDtTFCB+iPTA6wm63sO0bQf4Apcx5TJQ4SVjRlex4BUUPCmrUzeDIHvPTkI846Qw41KkhGBfiwbHSGeA2bwY/ADhBuLa8JEvu1CkwKBIKR3+YCRBM+lwbncphJ0Lgmd7uqDa1ABvoKvUaXGE+NKw4DVg2Fb+sOwBtsBD660HeIlpDcrAdBQYQwwkKB/skFlU9irc2Ddo84lOMBsX7pon+Mn8FyP0aN4uZVPDaJd7lLh6XwHjYLz9vL2gn5fARc8njBGKDPdtAnD8fwJ2to3Q6vLkz3hTRgIvOiG9Ml2DGL9EJBZKwYGVSSpPlLt2VRdO08ojtTHlwk/DRG2tY0IdN/LbN1fjrtNVn5firPBsVVsns2l5MuQjBrvKV4BUZG1thi76p8TJda3AlmZNMEkr62yn7lb7CeVAkPFqdmgAneo3iOf/q1NVfuuhj4IRinc0QI9+4fe0Sd5MM5WqoQeKW9xAn4mGiikHsLrvPgXgCMa+ARppYsH9rmfeDjk+iO3E5Cz+3pyGi6B93vP1Ch8YPqXGTyMkS49YB1ClbMqHpwDnnhkZQNN9LcXxrj54hNZKqGfGBUwSTsxEo63BX0RUdkjkqC/hFnw1xfUqdiRC3WzTMVhSJLRzDftkRVDBU5kQ3l5RnlsK3ImGNxMuGBN34AtjytOAteLW3O/ZJV2QQGApZQmPZLFn9X2HtwnMKTLd27esoy0Nc3v/hCzAhfhX8HbCMwfzfDdiWEg1xEOfyro/u5PcFIA5FlH4OaJiJ7E0EBiHKGK6CLYo+DRjvTeo9ZRublKu/frJUXC2s7skiPyZOh5s7OHodz63tXREPL8DX++2MDXhxVQPnFzDl0wAoSdwPg4gJvM9d71YBYwou0cMaRdmZfMrh3yxSO/V6ESaAhYkt7WbhSqC/jeIfLQW4WXBpbUi56ITqpThrKZJQONK8XbpSTfLJirXaHc8P1t9EoD8qVHL8dZg3eY2RuLyAqn1ljrEIzxpwlHKOXlIV37I13tyiqeF674kEfhe/Ij2zrWD77v1dvnFQzlqO7sZ+upTYUYLGdtxLzr1HernI7EPsSJ2Xr9yN2LFBibZZs9DaoNQbvAyFcYsXA+9qFC6sFkhoSWYyjP6yFix3xKKcvzClRkteidIQvB7CiqWSGIj2k9uH1niSQIVZlpPZ7Z1pQxQ8Yt27gw70unhZMZtN7SGNQAjhq59kN7JxzJI1bMExAQIXOF789IiKQv7NNryWC1ydeoS3snV0HGuyl2HNypl2ZyROUKPL0jvDKMAJ4CdskIhHIXiarolgKBD8DMEO71jgmK2OfCdcgqoe8QVYEtq40WJpEN9aO+FGlX8lePr3J7SOre2aQOaSeDtuUy37HHqh48LdBNmZ0Lv3f4VcWC73cmh+TvmtXx3kUl9rLdl++VUBN+lNxrVuNIbSp1n0U5zyh4hSyRm9FJBMG1xKgAKp6A66l2D4FKHAAo0J2LIqIM0DAm9QoR7zI4C5NBgI9LLz9X/VS9YlyUnGyZU7e6KsOa9m0ftnVR2o0Gek1xi2qilHmhKxn7x1SNOxzY9Y4OscavET5IJ750WCLfONqnKjMq24+wEldInHwwtw5xcNRYx4tKN9jBjBF933hk0K7esE9iSuIwW/kK0txfJ13LRxg3innn9qCdE7v2DMmXywol9NDxhFR2+L7PZMdHMa5OgUG+Q7z0JabVawoU3LLo7lAAHuElZ0cQVx58Q6jxqvB8lERGxpBoavtSauAJK8eujMJyDKEwh2fL7CP08BFX7c0jvOEcT/reUY5MngjJNoKNo4KPythf/XUvZ9X2oIfv6Tb9ORVeoYJl/kKGziDDAxl2KtIqrt7zgqYarjKLkNOdzCzlFrCe1JTfIk7FeNRrJPWmIr5XTklU0RMayGv6kARhqaDW2MerMRL5L0KcS9wQG4WkHR5S3GRmJlq000umGggPIc5ntGmSN2BkRACwb1AzPvQ94BqAHSt8Jy5rpawFcrhUBCmFH1okHn6ee56+UIwXv0klb63B/XhqcSlUs7xjXT2pHkYlW55v2ox47rkPb9u3vjlo9952eUmeAgIttrnb8LyNqJf1petROnhk6dKhjGMCs7Yo8cnJtj321DY/EHT3TQyR85KYdIni+y6k+bTLW6DHxF03HttQ1rXXX/QnCFzDlfaSibNxQzidlLSKfxwVZ/kqYcUR5cUVbffX0ZPoBi2lXRicaV4wyBeS/Yi+vxDg0uRjCM7bmdLslzzovnu47R9Q+eVIteXl7vnBnQAIbyN4hecSkD8+tM+3U52LSiMwW6gw5out59x6A6aTZX+EyN+UsA+JUOGs+v85yLedfYTocAalw3vEgjnJRL2PbVVyZ+/i61LK/i5PBb7UBTlnz+LjvlJ/yE0YvrTK9npUZ+4aV+DTaYnB+pztH7gZVrnU0xpDWkNDGjNh+OgnW/vN34CuE0xQt6CyUC+38YApcwo+QFAy48DEkyhPjxYosE9/Ztt+93fG7ZKZdJwCPbjPMhMZcNKgy3A5nIxAV72zHQXk/MyHfWdy1772xVHz7dwzVw2Mu12Ap9vY2O6e9OA+rWh/eda15z+xbouzYXv5a5gA9cL3/FHPLzvkrHd7L7wiz2xJ9boUkP68DIJ1JGn5Dkaci5V2h3G/v/mhXjyBcVdIaIVyWN33MiG6D8RXBU4nKqa/IJ2XA1BXgCqA3jAe02vqeY534sx/QO4REE2RVGHMM4Z1acGf4TmhmvFOlcpsWwOLdFkuTfgyraeOElub8040ObKJl4+/0OpMObuQ6DQwUcKtm5O1HHKcoe4X47fL/VAMs0Esyz60q/iTOpRpiL4PKIf9xhNqZNQAOV8DPMCzua3O25ou+Tz1NP2hFG++1toFQpeiupcOva4CkCjF54/+JpNhOzlet0dvde3tu1179SXCGJBJOCI3wMG6TnQyORMdyJG/Lg3lliWH1zmo99Qz23Z01Nobrwzaw3dGiXl9QYRKbbnscKXBcOnmY9t25fqm3X5l2N5+Y5iQJgpoJ/YByHxMk5CTorDvrnqvcvni9Y5jHCXVtPc7MPyqkpgehiOlKqibi69LJ9eW21av2n2amNOHi15BoDLvgE/iAxAVmuloOFceWgnGH7dvDRVWJDw8q6w7bCC2iBJ5jdYX3kxBpDaEWGZjkN3lRb/ICpGk5WkO0iprWgkwV/ZVCtoz3TWWc9+m5Bl7GgqkPWfpqrellYJkvRTX6z59QxjxcFavB65JVDFJZOp9RaLgG30ZyvnMxk6w6J+6stpSFUB21yvlibGvMExNyaeOQ3yULQwZtrPzri34OPyJpDxNDI1i+mNfeqj1gkI8ba0+uMRFW70frtkkKc7g7Qyda2WSbAXiKMMxO2Qod/0WvOxnuBm1h/d9/SJ17JOTQ3eebqe8dgkVLRm+OXsEb+p5lT5CdfEo3pRjr6B1ZUnxtVrU2TbZTMOfcqs5Zb1A4SooygNb1jo6rT4w+LV+1c3b/e4m2ViQGowFS55LFaOsXpeF6jXqzQy1HBLecrb7QkcaREnGVdoKouUQMOHaeMblphkfVwaqlegDO/4ZjOmnCuwhpCTL19joxfUAvkrGjblZXfYMQe7kVonGvjpQBPh3khEcKfc+sjXEsBQL78J4N3DXONzVur37ogJ7Wy808W/fe5xKFopbBlKDT4Z5tcM8K4k2R3GCyx0uyXOMBZbeVsNXEfwztrR+PukwJNGWnIQtIRpBVHkZmfHrLh9Z1aYNaaMf8Dc7ipUecgoByQJehuVdn/ZlGAKgyMk61CzaubBPafVPhTTfIs/SoYPxUEmLJg5gCFE4FquYIYNrf987v+wMgOvnw3Yk3raxLH/0fTL449jZs4z9f4LWpwTGSwhUu1XCqq5SRPBSTV7NPFU5v4s3IVCBmuFkAaHLQN8iFg9A9p4pUlSzaZhrGwBoqanP2SF2wpgp82pIfr/cXexSbp9D4kqH0jgKPOT+V/ScRQczOWVReM6XCADPHyUWiAob+Fw6S47A6S10UV2P5wuvVK4FyuNGDPsQdjwGDF1czNsGGJPxeWJEvaZhwF7JHUIzMTO2pZ88P059jcaftcmieuZcemkVr2bz+clE+SzO5OfGBclMPPWu8lS8oQTIdQYnQybj6TgJ8N6uqUdM6k4oeZv1WMplo79i7lZp49GVvxgDjxKjA2vi72BG1vKcfs0PP1U8Gssr8sRDusRNuxuO8ewaqjRT20OHltf4KDTbE0IYa1446bvYtpvLz7XJ4M3gn70O4JMR7HjwUwwUTwD1P6TdIzT13R8KiBqKoWdQVzHBK6+vC3xVkTIVxhR5ouLstgJ/cyvf+kWuh62CXgRnSoRdRyzlUzXqyFBIbZVGmMbAKsbUDRM+9IXVmfZVfk5C1qC7QKBuHg4KwBAn23p3yJe0mpfbexBTeAKbPMPL7XpCHd/MC73ihBCnzG59U59w/LmfARegSl9FkQpBEXxQwYqyAOTkKkHiWLuxnP6wcdr32bwxpcznZ6xseGJ5lq64tp7GK7+jdnaWfNdw8Xh8XIpyxUDZ2IfGN4ylolDGKvSpLimjKJZZgRK9CZ4JfUjL60y8KN3fHXSHlCQZ2zuf9K4VYg+uwsiIQTsdVmQHnu7yUrHi2YXGObdtLVdzOQYD38PpW6JFe9yG67M2O/65Npq9TIa/ziO+8pNmV4c/AwpP0vg/AOAVCPRxOgkGIHB1sP620/vKVB6hFMw6e4UUcQmECMpV5j2StiETZFC2ECSaHOalSTEpQPyGq7newSyhgbRDMAJx8qNCO4j6q2X57XoPTgbaxo/+Vonw8/t6JEcO6Qh376UUXN4tCWwZLUPs0z78MZr8JhVKJE8tzxvTpE0aAFjevJTOoVxKE0oAOPSr4HZMlgqpYFVg+5b8eM4dXfYrZPvI/XPaqUy2TY+ACR92/WUDiPTa1p7TD9hZZpudt68Qq/jvWdwD1zMAsoMeZUh7/lVQY3+3BqrfJadSVF9RqGE6Koi2r/x2CQ6BoFA7HkObo4IeVXjWt0A8olLgPdKzqpwrKSDA699sB0e/gDN4Cz4wD9Ao9LwA6E6HPw3vH8fK/334eoowkJ4SpHz/ikBxVJiSWP2VhyqlKk0L03dK6J+CEwgi5KPtqQSpWnX0SNSX6all/bQV1hTPw7De+Q5puaQS2YCJAv3uGe8SgD8HRUaYbYiQsIAhaajXI/b0h3Gyi8p/GZkoXA0FX5J6FiXmC/31GjLeu0Xxtgh5uSCkkR22R2LZe0k/WdBG2ckFPQVKBdr681UOhaItO2S0kzUFXsOafEUsCFYDCs4Aj0Fa4D/XRYvkVxsN1OIRw4fK5LvhrR+FlxbF5rIUdX3sV2+Zx5blC3SIo0RMXGJTFuLPZ3GxSthOzYwIKYVGEVkuGE3gxXh8EaVTRvHqyFyvK+zpxFUL+4FY5QSANJcvag7XY2SXOLSYiBFImHycte3ypTY7+UUU/R44U8Ywlh+QAFb3yOi/4PQIdT9LPHQCQWtiTBhK8wkMWlFRESwJwiaMjUyZilCOKCuCLQUrQXl4VUs7+l2JsT4M41yTLZW1LDdvTuNQcP62d6zOa6MPYPtQleuckbf9CDZpiONjvsPY5VqhEUX545rUVyHExE0gE5TUhXp/76zWQgGCYmig3QJP7F5LYfKnN8hwTHtXKJYIfIEUxcoZpj/g6U/Kzg9cX9QTKwkmeEjEh8eytilu4L6flNR72KkFM8IX8HXInh4O2tjfQHc0VuDhETy/IBJcjzAQNEFe2oN8po2KI/71/vn473j9MJqa6yW8And9x5ZY03g1igci8m+7HRFfGuP4o6ErwguUkwb6YswwtDtfMG5dLuBlEQ6f9XjQu+OThOkgZiitRqazUVGddI4PLIOX8sBlNK1UKqDNUEQazpgXrNsEHF5s8+k/p95ZZKsX9neONYTuxuSn+3n/AyjJH0UeEosA5GKP1Wz5UEn2+4KDZb+gQ5FVadBumS0QtUUpWKbCASkKihKCTizGoFjDkbRVW1Q/wMlLGhyeKXOXTUClbWiJx5HxQq0ONBSUxd0SqWRPek7KwzMNgF6jHIWWiqZg3CWex1DoR4X25yjDaNKhQzuRuXwSZ9NGpr/n8VD6NkVAKGy3Bm+GJqq0Fbigl8FhzATQ3TsuSyXMQkHyG8Z7HuntQwqwUL7ZxBHC4RAu8MmTjytgnIMMHqafLPJU5wqv0l/O2mA5blvi34pnfcJg1TajS4Tr79XpcfXe4iyt0zz/Xqsuw3h1HYrcFe+azCCDuE4mwoMFMOQleMA/FVoDHA8mDP8OwSKOLqDgDs1DelfCNeopT4Z3FH48XbfpAQ4CGP5Igs2kax/3+8uPTv7QaljwZhtc/Cb4PAxODkaGLoljn5z8ZbJ+DGruk3GO4O8A4UxoCOwAwJ5L4SSXqR8z95cBZDc75eOzQZm3/VVyrmSI0wEqYPEmyce96ccQaBu8J1J/b/nBDxWzbqkmmk2Z1ueFl/XWkGKE7FVxnAAYp2jeaUc6s1jachULLWXlghpZAuEMsWaARd+m1HGSYZ5Dl8anPWS459h7awkRlsnEfdZLnVJkkfTKIc4h1achVYIyOnrdtd/jUEtVwpBOvVW1E64z9fyOM8oRw6eiPM072/kLD/g42fBVNTpjjd8Rz368xplx2L4+FReXckm9Rp/Yko/Gl76DmbBSrfnYzthXjKN48kEiY9TesaNMpXdnVnRBQxKC/ZNXPUEneXl/vLya46WPL/CsqzY8O8Czz9ry4KwNrv0jwrCXwvP6HVdb9u3/BfJocsEhtAOQAAAAAElFTkSuQmCC"/>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Content Placeholder 19"/>
          <p:cNvPicPr>
            <a:picLocks noChangeAspect="1"/>
          </p:cNvPicPr>
          <p:nvPr/>
        </p:nvPicPr>
        <p:blipFill>
          <a:blip r:embed="rId6"/>
          <a:stretch>
            <a:fillRect/>
          </a:stretch>
        </p:blipFill>
        <p:spPr>
          <a:xfrm>
            <a:off x="16851660" y="7772909"/>
            <a:ext cx="4574808" cy="2627423"/>
          </a:xfrm>
          <a:prstGeom prst="rect">
            <a:avLst/>
          </a:prstGeom>
        </p:spPr>
      </p:pic>
      <p:pic>
        <p:nvPicPr>
          <p:cNvPr id="18" name="Content Placeholder 23" descr="Islip BNL Gel.jpg"/>
          <p:cNvPicPr>
            <a:picLocks noChangeAspect="1"/>
          </p:cNvPicPr>
          <p:nvPr/>
        </p:nvPicPr>
        <p:blipFill rotWithShape="1">
          <a:blip r:embed="rId7"/>
          <a:srcRect l="31997"/>
          <a:stretch/>
        </p:blipFill>
        <p:spPr>
          <a:xfrm>
            <a:off x="21969199" y="7746141"/>
            <a:ext cx="4200833" cy="2658948"/>
          </a:xfrm>
          <a:prstGeom prst="rect">
            <a:avLst/>
          </a:prstGeom>
        </p:spPr>
      </p:pic>
      <p:pic>
        <p:nvPicPr>
          <p:cNvPr id="19" name="Content Placeholder 3"/>
          <p:cNvPicPr>
            <a:picLocks noChangeAspect="1"/>
          </p:cNvPicPr>
          <p:nvPr/>
        </p:nvPicPr>
        <p:blipFill>
          <a:blip r:embed="rId8"/>
          <a:stretch>
            <a:fillRect/>
          </a:stretch>
        </p:blipFill>
        <p:spPr>
          <a:xfrm>
            <a:off x="26572508" y="7705872"/>
            <a:ext cx="4298928" cy="2699217"/>
          </a:xfrm>
          <a:prstGeom prst="rect">
            <a:avLst/>
          </a:prstGeom>
        </p:spPr>
      </p:pic>
      <p:pic>
        <p:nvPicPr>
          <p:cNvPr id="20" name="Content Placeholder 6"/>
          <p:cNvPicPr>
            <a:picLocks noChangeAspect="1"/>
          </p:cNvPicPr>
          <p:nvPr/>
        </p:nvPicPr>
        <p:blipFill>
          <a:blip r:embed="rId9"/>
          <a:stretch>
            <a:fillRect/>
          </a:stretch>
        </p:blipFill>
        <p:spPr>
          <a:xfrm>
            <a:off x="17901498" y="10922526"/>
            <a:ext cx="12019512" cy="3314099"/>
          </a:xfrm>
          <a:prstGeom prst="rect">
            <a:avLst/>
          </a:prstGeom>
        </p:spPr>
      </p:pic>
      <p:sp>
        <p:nvSpPr>
          <p:cNvPr id="9" name="TextBox 8"/>
          <p:cNvSpPr txBox="1"/>
          <p:nvPr/>
        </p:nvSpPr>
        <p:spPr>
          <a:xfrm>
            <a:off x="17083172" y="10400332"/>
            <a:ext cx="4150117" cy="584775"/>
          </a:xfrm>
          <a:prstGeom prst="rect">
            <a:avLst/>
          </a:prstGeom>
          <a:noFill/>
        </p:spPr>
        <p:txBody>
          <a:bodyPr wrap="square" rtlCol="0">
            <a:spAutoFit/>
          </a:bodyPr>
          <a:lstStyle/>
          <a:p>
            <a:r>
              <a:rPr lang="en-US" sz="3200" dirty="0"/>
              <a:t>Figure 1: </a:t>
            </a:r>
            <a:r>
              <a:rPr lang="en-US" sz="3200" dirty="0" err="1"/>
              <a:t>rbcL</a:t>
            </a:r>
            <a:r>
              <a:rPr lang="en-US" sz="3200" dirty="0"/>
              <a:t> primer</a:t>
            </a:r>
          </a:p>
        </p:txBody>
      </p:sp>
      <p:sp>
        <p:nvSpPr>
          <p:cNvPr id="10" name="TextBox 9"/>
          <p:cNvSpPr txBox="1"/>
          <p:nvPr/>
        </p:nvSpPr>
        <p:spPr>
          <a:xfrm>
            <a:off x="21810838" y="10369041"/>
            <a:ext cx="4442842" cy="584775"/>
          </a:xfrm>
          <a:prstGeom prst="rect">
            <a:avLst/>
          </a:prstGeom>
          <a:noFill/>
        </p:spPr>
        <p:txBody>
          <a:bodyPr wrap="square" rtlCol="0">
            <a:spAutoFit/>
          </a:bodyPr>
          <a:lstStyle/>
          <a:p>
            <a:r>
              <a:rPr lang="en-US" sz="3200" dirty="0"/>
              <a:t>Figure 2: tufa primer</a:t>
            </a:r>
          </a:p>
        </p:txBody>
      </p:sp>
      <p:sp>
        <p:nvSpPr>
          <p:cNvPr id="11" name="TextBox 10"/>
          <p:cNvSpPr txBox="1"/>
          <p:nvPr/>
        </p:nvSpPr>
        <p:spPr>
          <a:xfrm>
            <a:off x="26639240" y="10369042"/>
            <a:ext cx="4659563" cy="584775"/>
          </a:xfrm>
          <a:prstGeom prst="rect">
            <a:avLst/>
          </a:prstGeom>
          <a:noFill/>
        </p:spPr>
        <p:txBody>
          <a:bodyPr wrap="square" rtlCol="0">
            <a:spAutoFit/>
          </a:bodyPr>
          <a:lstStyle/>
          <a:p>
            <a:r>
              <a:rPr lang="en-US" sz="3200" dirty="0"/>
              <a:t>Figure 3: ITS primer</a:t>
            </a:r>
          </a:p>
        </p:txBody>
      </p:sp>
    </p:spTree>
    <p:extLst>
      <p:ext uri="{BB962C8B-B14F-4D97-AF65-F5344CB8AC3E}">
        <p14:creationId xmlns:p14="http://schemas.microsoft.com/office/powerpoint/2010/main" val="36500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1755</TotalTime>
  <Words>969</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Kelly Mackey</cp:lastModifiedBy>
  <cp:revision>59</cp:revision>
  <cp:lastPrinted>2016-03-28T20:27:59Z</cp:lastPrinted>
  <dcterms:created xsi:type="dcterms:W3CDTF">2011-05-13T20:15:01Z</dcterms:created>
  <dcterms:modified xsi:type="dcterms:W3CDTF">2016-06-06T19:32:19Z</dcterms:modified>
</cp:coreProperties>
</file>