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94" r:id="rId2"/>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4" autoAdjust="0"/>
    <p:restoredTop sz="95676" autoAdjust="0"/>
  </p:normalViewPr>
  <p:slideViewPr>
    <p:cSldViewPr snapToGrid="0" snapToObjects="1" showGuides="1">
      <p:cViewPr>
        <p:scale>
          <a:sx n="50" d="100"/>
          <a:sy n="50" d="100"/>
        </p:scale>
        <p:origin x="870" y="408"/>
      </p:cViewPr>
      <p:guideLst>
        <p:guide orient="horz" pos="3318"/>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6/2/2016</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49751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11224245" y="1785731"/>
            <a:ext cx="21421724" cy="1280160"/>
          </a:xfrm>
          <a:prstGeom prst="rect">
            <a:avLst/>
          </a:prstGeom>
        </p:spPr>
        <p:txBody>
          <a:bodyPr>
            <a:normAutofit/>
          </a:bodyPr>
          <a:lstStyle>
            <a:lvl1pPr marL="0" indent="0" algn="ctr">
              <a:buFontTx/>
              <a:buNone/>
              <a:defRPr sz="6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47" name="Text Placeholder 76"/>
          <p:cNvSpPr>
            <a:spLocks noGrp="1"/>
          </p:cNvSpPr>
          <p:nvPr>
            <p:ph type="body" sz="quarter" idx="184" hasCustomPrompt="1"/>
          </p:nvPr>
        </p:nvSpPr>
        <p:spPr>
          <a:xfrm>
            <a:off x="11224245" y="3117452"/>
            <a:ext cx="21421724" cy="1163782"/>
          </a:xfrm>
          <a:prstGeom prst="rect">
            <a:avLst/>
          </a:prstGeom>
        </p:spPr>
        <p:txBody>
          <a:bodyPr>
            <a:normAutofit/>
          </a:bodyPr>
          <a:lstStyle>
            <a:lvl1pPr marL="0" indent="0"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48" name="Text Placeholder 76"/>
          <p:cNvSpPr>
            <a:spLocks noGrp="1"/>
          </p:cNvSpPr>
          <p:nvPr>
            <p:ph type="body" sz="quarter" idx="185" hasCustomPrompt="1"/>
          </p:nvPr>
        </p:nvSpPr>
        <p:spPr>
          <a:xfrm>
            <a:off x="11224245" y="417443"/>
            <a:ext cx="21421724" cy="1280160"/>
          </a:xfrm>
          <a:prstGeom prst="rect">
            <a:avLst/>
          </a:prstGeom>
        </p:spPr>
        <p:txBody>
          <a:bodyPr>
            <a:normAutofit/>
          </a:bodyPr>
          <a:lstStyle>
            <a:lvl1pPr marL="0" indent="0" algn="ctr">
              <a:buFontTx/>
              <a:buNone/>
              <a:defRPr sz="8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43891200" cy="4371975"/>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flipV="1">
            <a:off x="0" y="4371975"/>
            <a:ext cx="43891200" cy="433386"/>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baseline="-25000"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0" name="Rounded Rectangle 29"/>
          <p:cNvSpPr/>
          <p:nvPr userDrawn="1"/>
        </p:nvSpPr>
        <p:spPr>
          <a:xfrm>
            <a:off x="506697" y="5267325"/>
            <a:ext cx="1018006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userDrawn="1"/>
        </p:nvSpPr>
        <p:spPr>
          <a:xfrm>
            <a:off x="33164748" y="5257799"/>
            <a:ext cx="1018006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userDrawn="1"/>
        </p:nvSpPr>
        <p:spPr>
          <a:xfrm>
            <a:off x="11233151" y="5257798"/>
            <a:ext cx="21428073" cy="26736675"/>
          </a:xfrm>
          <a:prstGeom prst="roundRect">
            <a:avLst>
              <a:gd name="adj" fmla="val 457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userDrawn="1"/>
        </p:nvGrpSpPr>
        <p:grpSpPr>
          <a:xfrm>
            <a:off x="-11225189" y="-1"/>
            <a:ext cx="11018865" cy="32918401"/>
            <a:chOff x="-11225189" y="-1"/>
            <a:chExt cx="11018865" cy="32918401"/>
          </a:xfrm>
        </p:grpSpPr>
        <p:sp>
          <p:nvSpPr>
            <p:cNvPr id="48" name="Rectangle 47"/>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trifold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49" name="Straight Connector 48"/>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userDrawn="1"/>
          </p:nvPicPr>
          <p:blipFill>
            <a:blip r:embed="rId4"/>
            <a:stretch>
              <a:fillRect/>
            </a:stretch>
          </p:blipFill>
          <p:spPr>
            <a:xfrm>
              <a:off x="-10740740" y="10261718"/>
              <a:ext cx="1597666" cy="1201935"/>
            </a:xfrm>
            <a:prstGeom prst="rect">
              <a:avLst/>
            </a:prstGeom>
          </p:spPr>
        </p:pic>
        <p:pic>
          <p:nvPicPr>
            <p:cNvPr id="51" name="Picture 50"/>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52" name="Group 51"/>
            <p:cNvGrpSpPr/>
            <p:nvPr userDrawn="1"/>
          </p:nvGrpSpPr>
          <p:grpSpPr>
            <a:xfrm>
              <a:off x="-9744993" y="23540957"/>
              <a:ext cx="7531182" cy="2120439"/>
              <a:chOff x="-4470427" y="11016658"/>
              <a:chExt cx="3470785" cy="974220"/>
            </a:xfrm>
          </p:grpSpPr>
          <p:grpSp>
            <p:nvGrpSpPr>
              <p:cNvPr id="58" name="Group 57"/>
              <p:cNvGrpSpPr/>
              <p:nvPr userDrawn="1"/>
            </p:nvGrpSpPr>
            <p:grpSpPr>
              <a:xfrm>
                <a:off x="-2783495" y="11060886"/>
                <a:ext cx="624431" cy="893535"/>
                <a:chOff x="-3958697" y="11117435"/>
                <a:chExt cx="779338" cy="1280430"/>
              </a:xfrm>
            </p:grpSpPr>
            <p:pic>
              <p:nvPicPr>
                <p:cNvPr id="64" name="Picture 63"/>
                <p:cNvPicPr>
                  <a:picLocks noChangeAspect="1"/>
                </p:cNvPicPr>
                <p:nvPr userDrawn="1"/>
              </p:nvPicPr>
              <p:blipFill>
                <a:blip r:embed="rId6"/>
                <a:stretch>
                  <a:fillRect/>
                </a:stretch>
              </p:blipFill>
              <p:spPr>
                <a:xfrm>
                  <a:off x="-3948160" y="11117435"/>
                  <a:ext cx="768801" cy="1090857"/>
                </a:xfrm>
                <a:prstGeom prst="rect">
                  <a:avLst/>
                </a:prstGeom>
              </p:spPr>
            </p:pic>
            <p:sp>
              <p:nvSpPr>
                <p:cNvPr id="65" name="TextBox 64"/>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59" name="Group 58"/>
              <p:cNvGrpSpPr/>
              <p:nvPr userDrawn="1"/>
            </p:nvGrpSpPr>
            <p:grpSpPr>
              <a:xfrm>
                <a:off x="-2033159" y="11060889"/>
                <a:ext cx="1033517" cy="893529"/>
                <a:chOff x="-2921738" y="11200127"/>
                <a:chExt cx="1420279" cy="1227904"/>
              </a:xfrm>
            </p:grpSpPr>
            <p:pic>
              <p:nvPicPr>
                <p:cNvPr id="62" name="Picture 61"/>
                <p:cNvPicPr>
                  <a:picLocks noChangeAspect="1"/>
                </p:cNvPicPr>
                <p:nvPr userDrawn="1"/>
              </p:nvPicPr>
              <p:blipFill>
                <a:blip r:embed="rId6"/>
                <a:stretch>
                  <a:fillRect/>
                </a:stretch>
              </p:blipFill>
              <p:spPr>
                <a:xfrm>
                  <a:off x="-2921738" y="11200127"/>
                  <a:ext cx="1420279" cy="1029694"/>
                </a:xfrm>
                <a:prstGeom prst="rect">
                  <a:avLst/>
                </a:prstGeom>
              </p:spPr>
            </p:pic>
            <p:sp>
              <p:nvSpPr>
                <p:cNvPr id="63" name="TextBox 62"/>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0" name="Picture 59"/>
              <p:cNvPicPr>
                <a:picLocks noChangeAspect="1"/>
              </p:cNvPicPr>
              <p:nvPr userDrawn="1"/>
            </p:nvPicPr>
            <p:blipFill>
              <a:blip r:embed="rId7"/>
              <a:stretch>
                <a:fillRect/>
              </a:stretch>
            </p:blipFill>
            <p:spPr>
              <a:xfrm>
                <a:off x="-4470427" y="11016658"/>
                <a:ext cx="1098742" cy="847761"/>
              </a:xfrm>
              <a:prstGeom prst="rect">
                <a:avLst/>
              </a:prstGeom>
            </p:spPr>
          </p:pic>
          <p:sp>
            <p:nvSpPr>
              <p:cNvPr id="61" name="TextBox 60"/>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3" name="Group 52"/>
            <p:cNvGrpSpPr/>
            <p:nvPr userDrawn="1"/>
          </p:nvGrpSpPr>
          <p:grpSpPr>
            <a:xfrm>
              <a:off x="-10398793" y="27751410"/>
              <a:ext cx="9323012" cy="2453251"/>
              <a:chOff x="-4754996" y="12734136"/>
              <a:chExt cx="4296559" cy="1127128"/>
            </a:xfrm>
          </p:grpSpPr>
          <p:graphicFrame>
            <p:nvGraphicFramePr>
              <p:cNvPr id="54" name="Object 53"/>
              <p:cNvGraphicFramePr>
                <a:graphicFrameLocks noChangeAspect="1"/>
              </p:cNvGraphicFramePr>
              <p:nvPr userDrawn="1">
                <p:extLst>
                  <p:ext uri="{D42A27DB-BD31-4B8C-83A1-F6EECF244321}">
                    <p14:modId xmlns:p14="http://schemas.microsoft.com/office/powerpoint/2010/main" val="2583320257"/>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082"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55" name="Object 54"/>
              <p:cNvGraphicFramePr>
                <a:graphicFrameLocks noChangeAspect="1"/>
              </p:cNvGraphicFramePr>
              <p:nvPr userDrawn="1">
                <p:extLst>
                  <p:ext uri="{D42A27DB-BD31-4B8C-83A1-F6EECF244321}">
                    <p14:modId xmlns:p14="http://schemas.microsoft.com/office/powerpoint/2010/main" val="3111605449"/>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083"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56" name="TextBox 55"/>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57" name="TextBox 56"/>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66" name="Group 65"/>
          <p:cNvGrpSpPr/>
          <p:nvPr userDrawn="1"/>
        </p:nvGrpSpPr>
        <p:grpSpPr>
          <a:xfrm>
            <a:off x="44157839" y="-55065"/>
            <a:ext cx="11062139" cy="32973465"/>
            <a:chOff x="44157839" y="-55065"/>
            <a:chExt cx="11062139" cy="32973465"/>
          </a:xfrm>
        </p:grpSpPr>
        <p:sp>
          <p:nvSpPr>
            <p:cNvPr id="67" name="Rectangle 66"/>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68" name="Object 67"/>
            <p:cNvGraphicFramePr>
              <a:graphicFrameLocks noChangeAspect="1"/>
            </p:cNvGraphicFramePr>
            <p:nvPr userDrawn="1">
              <p:extLst>
                <p:ext uri="{D42A27DB-BD31-4B8C-83A1-F6EECF244321}">
                  <p14:modId xmlns:p14="http://schemas.microsoft.com/office/powerpoint/2010/main" val="298943172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084"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69" name="Picture 68"/>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70" name="Object 69"/>
            <p:cNvGraphicFramePr>
              <a:graphicFrameLocks noChangeAspect="1"/>
            </p:cNvGraphicFramePr>
            <p:nvPr userDrawn="1">
              <p:extLst>
                <p:ext uri="{D42A27DB-BD31-4B8C-83A1-F6EECF244321}">
                  <p14:modId xmlns:p14="http://schemas.microsoft.com/office/powerpoint/2010/main" val="2574947463"/>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085"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71" name="Group 70"/>
            <p:cNvGrpSpPr/>
            <p:nvPr userDrawn="1"/>
          </p:nvGrpSpPr>
          <p:grpSpPr>
            <a:xfrm>
              <a:off x="44487207" y="29414560"/>
              <a:ext cx="10354213" cy="1265612"/>
              <a:chOff x="44200453" y="28362386"/>
              <a:chExt cx="9771399" cy="1090622"/>
            </a:xfrm>
          </p:grpSpPr>
          <p:sp>
            <p:nvSpPr>
              <p:cNvPr id="73" name="Rounded Rectangle 72"/>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75" name="TextBox 74"/>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72" name="TextBox 71"/>
            <p:cNvSpPr txBox="1"/>
            <p:nvPr userDrawn="1"/>
          </p:nvSpPr>
          <p:spPr>
            <a:xfrm>
              <a:off x="44262808" y="31169782"/>
              <a:ext cx="6870215" cy="1399638"/>
            </a:xfrm>
            <a:prstGeom prst="rect">
              <a:avLst/>
            </a:prstGeom>
            <a:noFill/>
          </p:spPr>
          <p:txBody>
            <a:bodyPr wrap="square" lIns="65304" tIns="32651" rIns="65304" bIns="32651" rtlCol="0">
              <a:spAutoFit/>
            </a:bodyPr>
            <a:lstStyle/>
            <a:p>
              <a:pPr marL="344488" indent="-344488">
                <a:lnSpc>
                  <a:spcPts val="2600"/>
                </a:lnSpc>
              </a:pPr>
              <a:r>
                <a:rPr lang="en-US" sz="2800" dirty="0" smtClean="0">
                  <a:solidFill>
                    <a:schemeClr val="bg1"/>
                  </a:solidFill>
                </a:rPr>
                <a:t>©2015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        </a:t>
              </a:r>
            </a:p>
            <a:p>
              <a:pPr marL="344488"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38214854" y="1443247"/>
            <a:ext cx="4339322" cy="1451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652461" y="6683850"/>
            <a:ext cx="10196513" cy="8633110"/>
          </a:xfrm>
        </p:spPr>
        <p:txBody>
          <a:bodyPr/>
          <a:lstStyle/>
          <a:p>
            <a:r>
              <a:rPr lang="en-US" sz="2800" dirty="0"/>
              <a:t>Biodiversity is the variety of plants, animals, and other organisms found in an area. It is a necessary factor in every ecosystem and can be affected by many variables. In this project we studied the effect of salinity on the biodiversity of tidal plants located on the Nissequogue River in Smithtown, New York. We began our experiment by collecting plant samples and other abiotic data from three different locations along the river; a freshwater, a brackish, and a saltwater location. After collecting our samples, we used equipment from Cold Spring Harbor Laboratory to extract and sequence DNA from our samples. This allowed us to identify the species of plants we collected. Our hypothesis was that a change in salinity, from freshwater to saltwater, would result in different tidal plant species. The experimental data we collected supported our hypothesis by showing a difference in the tidal plant species from each location we collected from. The data we collected also helped us generate a reason that could account for the difference in biodiversity.  </a:t>
            </a:r>
          </a:p>
          <a:p>
            <a:r>
              <a:rPr lang="en-US" dirty="0"/>
              <a:t/>
            </a:r>
            <a:br>
              <a:rPr lang="en-US" dirty="0"/>
            </a:br>
            <a:endParaRPr lang="en-US" dirty="0"/>
          </a:p>
        </p:txBody>
      </p:sp>
      <p:sp>
        <p:nvSpPr>
          <p:cNvPr id="3" name="Text Placeholder 2"/>
          <p:cNvSpPr>
            <a:spLocks noGrp="1"/>
          </p:cNvSpPr>
          <p:nvPr>
            <p:ph type="body" sz="quarter" idx="11"/>
          </p:nvPr>
        </p:nvSpPr>
        <p:spPr>
          <a:xfrm>
            <a:off x="666747" y="5895976"/>
            <a:ext cx="10196513" cy="754045"/>
          </a:xfrm>
        </p:spPr>
        <p:txBody>
          <a:bodyPr/>
          <a:lstStyle/>
          <a:p>
            <a:r>
              <a:rPr lang="en-US" dirty="0" smtClean="0"/>
              <a:t>Abstract</a:t>
            </a:r>
            <a:endParaRPr lang="en-US" dirty="0"/>
          </a:p>
        </p:txBody>
      </p:sp>
      <p:sp>
        <p:nvSpPr>
          <p:cNvPr id="6" name="Text Placeholder 5"/>
          <p:cNvSpPr>
            <a:spLocks noGrp="1"/>
          </p:cNvSpPr>
          <p:nvPr>
            <p:ph type="body" sz="quarter" idx="20"/>
          </p:nvPr>
        </p:nvSpPr>
        <p:spPr>
          <a:xfrm>
            <a:off x="499754" y="14188400"/>
            <a:ext cx="10210799" cy="754045"/>
          </a:xfrm>
        </p:spPr>
        <p:txBody>
          <a:bodyPr/>
          <a:lstStyle/>
          <a:p>
            <a:r>
              <a:rPr lang="en-US" dirty="0" smtClean="0"/>
              <a:t>Question</a:t>
            </a:r>
            <a:endParaRPr lang="en-US" dirty="0"/>
          </a:p>
        </p:txBody>
      </p:sp>
      <p:sp>
        <p:nvSpPr>
          <p:cNvPr id="7" name="Text Placeholder 6"/>
          <p:cNvSpPr>
            <a:spLocks noGrp="1"/>
          </p:cNvSpPr>
          <p:nvPr>
            <p:ph type="body" sz="quarter" idx="21"/>
          </p:nvPr>
        </p:nvSpPr>
        <p:spPr>
          <a:xfrm>
            <a:off x="12749522" y="6413468"/>
            <a:ext cx="4749798" cy="2905389"/>
          </a:xfrm>
        </p:spPr>
        <p:txBody>
          <a:bodyPr/>
          <a:lstStyle/>
          <a:p>
            <a:pPr marL="342900" indent="-342900" fontAlgn="base">
              <a:buFont typeface="Arial" pitchFamily="34" charset="0"/>
              <a:buChar char="•"/>
            </a:pPr>
            <a:r>
              <a:rPr lang="en-US" sz="2800" dirty="0"/>
              <a:t>Salinity kit</a:t>
            </a:r>
          </a:p>
          <a:p>
            <a:pPr marL="342900" indent="-342900" fontAlgn="base">
              <a:buFont typeface="Arial" pitchFamily="34" charset="0"/>
              <a:buChar char="•"/>
            </a:pPr>
            <a:r>
              <a:rPr lang="en-US" sz="2800" dirty="0"/>
              <a:t>Soil testing kits</a:t>
            </a:r>
          </a:p>
          <a:p>
            <a:pPr marL="342900" indent="-342900" fontAlgn="base">
              <a:buFont typeface="Arial" pitchFamily="34" charset="0"/>
              <a:buChar char="•"/>
            </a:pPr>
            <a:r>
              <a:rPr lang="en-US" sz="2800" dirty="0"/>
              <a:t>pH test (water and soil)</a:t>
            </a:r>
          </a:p>
          <a:p>
            <a:pPr marL="342900" indent="-342900" fontAlgn="base">
              <a:buFont typeface="Arial" pitchFamily="34" charset="0"/>
              <a:buChar char="•"/>
            </a:pPr>
            <a:r>
              <a:rPr lang="en-US" sz="2800" dirty="0"/>
              <a:t>Thermometer</a:t>
            </a:r>
          </a:p>
          <a:p>
            <a:endParaRPr lang="en-US" dirty="0"/>
          </a:p>
        </p:txBody>
      </p:sp>
      <p:sp>
        <p:nvSpPr>
          <p:cNvPr id="8" name="Text Placeholder 7"/>
          <p:cNvSpPr>
            <a:spLocks noGrp="1"/>
          </p:cNvSpPr>
          <p:nvPr>
            <p:ph type="body" sz="quarter" idx="22"/>
          </p:nvPr>
        </p:nvSpPr>
        <p:spPr>
          <a:xfrm>
            <a:off x="11242675" y="5644348"/>
            <a:ext cx="21431250" cy="754045"/>
          </a:xfrm>
        </p:spPr>
        <p:txBody>
          <a:bodyPr/>
          <a:lstStyle/>
          <a:p>
            <a:r>
              <a:rPr lang="en-US" dirty="0" smtClean="0"/>
              <a:t>Materials</a:t>
            </a:r>
            <a:endParaRPr lang="en-US" dirty="0"/>
          </a:p>
        </p:txBody>
      </p:sp>
      <p:sp>
        <p:nvSpPr>
          <p:cNvPr id="10" name="Text Placeholder 9"/>
          <p:cNvSpPr>
            <a:spLocks noGrp="1"/>
          </p:cNvSpPr>
          <p:nvPr>
            <p:ph type="body" sz="quarter" idx="24"/>
          </p:nvPr>
        </p:nvSpPr>
        <p:spPr>
          <a:xfrm>
            <a:off x="11203620" y="22732454"/>
            <a:ext cx="21421724" cy="754045"/>
          </a:xfrm>
        </p:spPr>
        <p:txBody>
          <a:bodyPr/>
          <a:lstStyle/>
          <a:p>
            <a:r>
              <a:rPr lang="en-US" dirty="0" smtClean="0"/>
              <a:t>Data</a:t>
            </a:r>
          </a:p>
        </p:txBody>
      </p:sp>
      <p:sp>
        <p:nvSpPr>
          <p:cNvPr id="11" name="Text Placeholder 10"/>
          <p:cNvSpPr>
            <a:spLocks noGrp="1"/>
          </p:cNvSpPr>
          <p:nvPr>
            <p:ph type="body" sz="quarter" idx="25"/>
          </p:nvPr>
        </p:nvSpPr>
        <p:spPr>
          <a:xfrm>
            <a:off x="33185100" y="5895976"/>
            <a:ext cx="10201275" cy="754045"/>
          </a:xfrm>
        </p:spPr>
        <p:txBody>
          <a:bodyPr/>
          <a:lstStyle/>
          <a:p>
            <a:r>
              <a:rPr lang="en-US" dirty="0" smtClean="0"/>
              <a:t>Conclusions</a:t>
            </a:r>
            <a:endParaRPr lang="en-US" dirty="0"/>
          </a:p>
        </p:txBody>
      </p:sp>
      <p:sp>
        <p:nvSpPr>
          <p:cNvPr id="12" name="Text Placeholder 11"/>
          <p:cNvSpPr>
            <a:spLocks noGrp="1"/>
          </p:cNvSpPr>
          <p:nvPr>
            <p:ph type="body" sz="quarter" idx="26"/>
          </p:nvPr>
        </p:nvSpPr>
        <p:spPr>
          <a:xfrm>
            <a:off x="33185095" y="6628565"/>
            <a:ext cx="10201275" cy="7442015"/>
          </a:xfrm>
        </p:spPr>
        <p:txBody>
          <a:bodyPr/>
          <a:lstStyle/>
          <a:p>
            <a:r>
              <a:rPr lang="en-US" sz="2800" dirty="0"/>
              <a:t>Our hypothesis was that if there is a change from freshwater to saltwater, then the tidal plant species in each area will differ. The data collected from our experiment helped support our hypothesis. In our findings we saw that in the freshwater location, there was a greater amount of biodiversity and the plants were generally larger. On the other hand, we saw that in the saltwater location, the banks had less biodiversity and consisted with only Phragmites. One explanation for this is for the fact that the abundance of freshwater in the freshwater location allowed for a large variety of large plants to live in this area. However, only a thin layer of freshwater on the surface of the water was present at the saltwater location, which minimized the diversity of plant life that could live in this area. This minimized the competition in this area, allowing it to be overrun by Phragmites plants. </a:t>
            </a:r>
          </a:p>
          <a:p>
            <a:r>
              <a:rPr lang="en-US" sz="2800" dirty="0"/>
              <a:t/>
            </a:r>
            <a:br>
              <a:rPr lang="en-US" sz="2800" dirty="0"/>
            </a:br>
            <a:endParaRPr lang="en-US" sz="2800" dirty="0"/>
          </a:p>
        </p:txBody>
      </p:sp>
      <p:sp>
        <p:nvSpPr>
          <p:cNvPr id="13" name="Text Placeholder 12"/>
          <p:cNvSpPr>
            <a:spLocks noGrp="1"/>
          </p:cNvSpPr>
          <p:nvPr>
            <p:ph type="body" sz="quarter" idx="27"/>
          </p:nvPr>
        </p:nvSpPr>
        <p:spPr>
          <a:xfrm>
            <a:off x="33185100" y="13501744"/>
            <a:ext cx="10201275" cy="754045"/>
          </a:xfrm>
        </p:spPr>
        <p:txBody>
          <a:bodyPr/>
          <a:lstStyle/>
          <a:p>
            <a:r>
              <a:rPr lang="en-US" dirty="0" smtClean="0"/>
              <a:t>Future Research</a:t>
            </a:r>
            <a:endParaRPr lang="en-US" dirty="0"/>
          </a:p>
        </p:txBody>
      </p:sp>
      <p:sp>
        <p:nvSpPr>
          <p:cNvPr id="14" name="Text Placeholder 13"/>
          <p:cNvSpPr>
            <a:spLocks noGrp="1"/>
          </p:cNvSpPr>
          <p:nvPr>
            <p:ph type="body" sz="quarter" idx="28"/>
          </p:nvPr>
        </p:nvSpPr>
        <p:spPr>
          <a:xfrm>
            <a:off x="33185100" y="14277146"/>
            <a:ext cx="10201275" cy="2271369"/>
          </a:xfrm>
        </p:spPr>
        <p:txBody>
          <a:bodyPr/>
          <a:lstStyle/>
          <a:p>
            <a:pPr marL="342900" indent="-342900">
              <a:buFont typeface="Arial" pitchFamily="34" charset="0"/>
              <a:buChar char="•"/>
            </a:pPr>
            <a:r>
              <a:rPr lang="en-US" sz="2800" dirty="0" smtClean="0"/>
              <a:t>The </a:t>
            </a:r>
            <a:r>
              <a:rPr lang="en-US" sz="2800" dirty="0"/>
              <a:t>detrimental effects of pollution on plant species living in the polluted areas. </a:t>
            </a:r>
          </a:p>
          <a:p>
            <a:pPr marL="342900" indent="-342900">
              <a:buFont typeface="Arial" pitchFamily="34" charset="0"/>
              <a:buChar char="•"/>
            </a:pPr>
            <a:r>
              <a:rPr lang="en-US" sz="2800" dirty="0"/>
              <a:t>T</a:t>
            </a:r>
            <a:r>
              <a:rPr lang="en-US" sz="2800" dirty="0" smtClean="0"/>
              <a:t>he </a:t>
            </a:r>
            <a:r>
              <a:rPr lang="en-US" sz="2800" dirty="0"/>
              <a:t>difference in competition along the banks of the Nissequogue River.</a:t>
            </a:r>
          </a:p>
        </p:txBody>
      </p:sp>
      <p:sp>
        <p:nvSpPr>
          <p:cNvPr id="17" name="Text Placeholder 16"/>
          <p:cNvSpPr>
            <a:spLocks noGrp="1"/>
          </p:cNvSpPr>
          <p:nvPr>
            <p:ph type="body" sz="quarter" idx="96"/>
          </p:nvPr>
        </p:nvSpPr>
        <p:spPr>
          <a:xfrm>
            <a:off x="499754" y="14980259"/>
            <a:ext cx="10201275" cy="1323417"/>
          </a:xfrm>
        </p:spPr>
        <p:txBody>
          <a:bodyPr/>
          <a:lstStyle/>
          <a:p>
            <a:r>
              <a:rPr lang="en-US" sz="2800" dirty="0"/>
              <a:t>Does a change in water salinity affect the biodiversity of tidal plants living along the banks of the Nissequogue River?</a:t>
            </a:r>
          </a:p>
        </p:txBody>
      </p:sp>
      <p:sp>
        <p:nvSpPr>
          <p:cNvPr id="19" name="Text Placeholder 18"/>
          <p:cNvSpPr>
            <a:spLocks noGrp="1"/>
          </p:cNvSpPr>
          <p:nvPr>
            <p:ph type="body" sz="quarter" idx="150"/>
          </p:nvPr>
        </p:nvSpPr>
        <p:spPr>
          <a:xfrm>
            <a:off x="10937565" y="2308226"/>
            <a:ext cx="21421724" cy="1280160"/>
          </a:xfrm>
        </p:spPr>
        <p:txBody>
          <a:bodyPr/>
          <a:lstStyle/>
          <a:p>
            <a:r>
              <a:rPr lang="en-US" dirty="0" smtClean="0"/>
              <a:t>Michael Hennig and Ryan McCarty</a:t>
            </a:r>
            <a:endParaRPr lang="en-US" dirty="0"/>
          </a:p>
        </p:txBody>
      </p:sp>
      <p:sp>
        <p:nvSpPr>
          <p:cNvPr id="44" name="Text Placeholder 43"/>
          <p:cNvSpPr>
            <a:spLocks noGrp="1"/>
          </p:cNvSpPr>
          <p:nvPr>
            <p:ph type="body" sz="quarter" idx="185"/>
          </p:nvPr>
        </p:nvSpPr>
        <p:spPr/>
        <p:txBody>
          <a:bodyPr>
            <a:noAutofit/>
          </a:bodyPr>
          <a:lstStyle/>
          <a:p>
            <a:r>
              <a:rPr lang="en-US" sz="6600" b="0" dirty="0"/>
              <a:t>Comparing the Biodiversity of Freshwater and Saltwater Tidal Plants</a:t>
            </a:r>
            <a:endParaRPr lang="en-US" sz="6600" dirty="0"/>
          </a:p>
        </p:txBody>
      </p:sp>
      <p:sp>
        <p:nvSpPr>
          <p:cNvPr id="4" name="TextBox 3"/>
          <p:cNvSpPr txBox="1"/>
          <p:nvPr/>
        </p:nvSpPr>
        <p:spPr>
          <a:xfrm>
            <a:off x="517524" y="16202273"/>
            <a:ext cx="10206037" cy="661720"/>
          </a:xfrm>
          <a:prstGeom prst="rect">
            <a:avLst/>
          </a:prstGeom>
          <a:noFill/>
        </p:spPr>
        <p:txBody>
          <a:bodyPr wrap="square" rtlCol="0">
            <a:spAutoFit/>
          </a:bodyPr>
          <a:lstStyle/>
          <a:p>
            <a:pPr algn="ctr"/>
            <a:r>
              <a:rPr lang="en-US" sz="3700" b="1" u="sng" dirty="0" smtClean="0">
                <a:solidFill>
                  <a:schemeClr val="accent5">
                    <a:lumMod val="50000"/>
                  </a:schemeClr>
                </a:solidFill>
                <a:cs typeface="Calibri" pitchFamily="34" charset="0"/>
              </a:rPr>
              <a:t>Hypothesis</a:t>
            </a:r>
            <a:endParaRPr lang="en-US" sz="3700" b="1" u="sng" dirty="0">
              <a:solidFill>
                <a:schemeClr val="accent5">
                  <a:lumMod val="50000"/>
                </a:schemeClr>
              </a:solidFill>
              <a:cs typeface="Calibri" pitchFamily="34" charset="0"/>
            </a:endParaRPr>
          </a:p>
        </p:txBody>
      </p:sp>
      <p:sp>
        <p:nvSpPr>
          <p:cNvPr id="5" name="TextBox 4"/>
          <p:cNvSpPr txBox="1"/>
          <p:nvPr/>
        </p:nvSpPr>
        <p:spPr>
          <a:xfrm>
            <a:off x="741053" y="16920249"/>
            <a:ext cx="10196512" cy="954107"/>
          </a:xfrm>
          <a:prstGeom prst="rect">
            <a:avLst/>
          </a:prstGeom>
          <a:noFill/>
        </p:spPr>
        <p:txBody>
          <a:bodyPr wrap="square" rtlCol="0">
            <a:spAutoFit/>
          </a:bodyPr>
          <a:lstStyle/>
          <a:p>
            <a:r>
              <a:rPr lang="en-US" sz="2800" dirty="0">
                <a:solidFill>
                  <a:schemeClr val="accent5">
                    <a:lumMod val="50000"/>
                  </a:schemeClr>
                </a:solidFill>
                <a:latin typeface="Times New Roman" pitchFamily="18" charset="0"/>
                <a:cs typeface="Times New Roman" pitchFamily="18" charset="0"/>
              </a:rPr>
              <a:t>If there is a change from freshwater to saltwater, then the tidal plant species in each area will differ.</a:t>
            </a:r>
          </a:p>
        </p:txBody>
      </p:sp>
      <p:sp>
        <p:nvSpPr>
          <p:cNvPr id="18" name="TextBox 17"/>
          <p:cNvSpPr txBox="1"/>
          <p:nvPr/>
        </p:nvSpPr>
        <p:spPr>
          <a:xfrm>
            <a:off x="536574" y="18121580"/>
            <a:ext cx="10206037" cy="661720"/>
          </a:xfrm>
          <a:prstGeom prst="rect">
            <a:avLst/>
          </a:prstGeom>
          <a:noFill/>
        </p:spPr>
        <p:txBody>
          <a:bodyPr wrap="square" rtlCol="0">
            <a:spAutoFit/>
          </a:bodyPr>
          <a:lstStyle/>
          <a:p>
            <a:pPr algn="ctr"/>
            <a:r>
              <a:rPr lang="en-US" sz="3700" b="1" u="sng" dirty="0" smtClean="0">
                <a:solidFill>
                  <a:schemeClr val="accent5">
                    <a:lumMod val="50000"/>
                  </a:schemeClr>
                </a:solidFill>
                <a:cs typeface="Times New Roman" panose="02020603050405020304" pitchFamily="18" charset="0"/>
              </a:rPr>
              <a:t>Objective</a:t>
            </a:r>
            <a:endParaRPr lang="en-US" sz="3700" b="1" u="sng" dirty="0">
              <a:solidFill>
                <a:schemeClr val="accent5">
                  <a:lumMod val="50000"/>
                </a:schemeClr>
              </a:solidFill>
              <a:cs typeface="Times New Roman" panose="02020603050405020304" pitchFamily="18" charset="0"/>
            </a:endParaRPr>
          </a:p>
        </p:txBody>
      </p:sp>
      <p:sp>
        <p:nvSpPr>
          <p:cNvPr id="20" name="TextBox 19"/>
          <p:cNvSpPr txBox="1"/>
          <p:nvPr/>
        </p:nvSpPr>
        <p:spPr>
          <a:xfrm>
            <a:off x="11314734" y="8454355"/>
            <a:ext cx="10378455" cy="661720"/>
          </a:xfrm>
          <a:prstGeom prst="rect">
            <a:avLst/>
          </a:prstGeom>
          <a:noFill/>
        </p:spPr>
        <p:txBody>
          <a:bodyPr wrap="square" rtlCol="0">
            <a:spAutoFit/>
          </a:bodyPr>
          <a:lstStyle/>
          <a:p>
            <a:pPr algn="ctr"/>
            <a:r>
              <a:rPr lang="en-US" sz="3700" b="1" u="sng" dirty="0" smtClean="0">
                <a:solidFill>
                  <a:schemeClr val="accent5">
                    <a:lumMod val="50000"/>
                  </a:schemeClr>
                </a:solidFill>
                <a:cs typeface="Times New Roman" panose="02020603050405020304" pitchFamily="18" charset="0"/>
              </a:rPr>
              <a:t>Background</a:t>
            </a:r>
            <a:endParaRPr lang="en-US" sz="3700" b="1" u="sng" dirty="0">
              <a:solidFill>
                <a:schemeClr val="accent5">
                  <a:lumMod val="50000"/>
                </a:schemeClr>
              </a:solidFill>
              <a:cs typeface="Times New Roman" panose="02020603050405020304" pitchFamily="18" charset="0"/>
            </a:endParaRPr>
          </a:p>
        </p:txBody>
      </p:sp>
      <p:sp>
        <p:nvSpPr>
          <p:cNvPr id="21" name="TextBox 20"/>
          <p:cNvSpPr txBox="1"/>
          <p:nvPr/>
        </p:nvSpPr>
        <p:spPr>
          <a:xfrm>
            <a:off x="21978138" y="8549546"/>
            <a:ext cx="10201276" cy="661720"/>
          </a:xfrm>
          <a:prstGeom prst="rect">
            <a:avLst/>
          </a:prstGeom>
          <a:noFill/>
        </p:spPr>
        <p:txBody>
          <a:bodyPr wrap="square" rtlCol="0">
            <a:spAutoFit/>
          </a:bodyPr>
          <a:lstStyle/>
          <a:p>
            <a:pPr algn="ctr"/>
            <a:r>
              <a:rPr lang="en-US" sz="3700" b="1" u="sng" dirty="0" smtClean="0">
                <a:solidFill>
                  <a:schemeClr val="accent5">
                    <a:lumMod val="50000"/>
                  </a:schemeClr>
                </a:solidFill>
                <a:cs typeface="Times New Roman" panose="02020603050405020304" pitchFamily="18" charset="0"/>
              </a:rPr>
              <a:t>Procedure</a:t>
            </a:r>
            <a:endParaRPr lang="en-US" sz="3700" b="1" u="sng" dirty="0">
              <a:solidFill>
                <a:schemeClr val="accent5">
                  <a:lumMod val="50000"/>
                </a:schemeClr>
              </a:solidFill>
              <a:cs typeface="Times New Roman" panose="02020603050405020304" pitchFamily="18" charset="0"/>
            </a:endParaRPr>
          </a:p>
        </p:txBody>
      </p:sp>
      <p:sp>
        <p:nvSpPr>
          <p:cNvPr id="22" name="TextBox 21"/>
          <p:cNvSpPr txBox="1"/>
          <p:nvPr/>
        </p:nvSpPr>
        <p:spPr>
          <a:xfrm>
            <a:off x="642935" y="18869484"/>
            <a:ext cx="9955213" cy="1769715"/>
          </a:xfrm>
          <a:prstGeom prst="rect">
            <a:avLst/>
          </a:prstGeom>
          <a:noFill/>
        </p:spPr>
        <p:txBody>
          <a:bodyPr wrap="square" rtlCol="0">
            <a:spAutoFit/>
          </a:bodyPr>
          <a:lstStyle/>
          <a:p>
            <a:pPr marL="457200" indent="-457200" fontAlgn="base">
              <a:buFont typeface="Arial" pitchFamily="34" charset="0"/>
              <a:buChar char="•"/>
            </a:pPr>
            <a:r>
              <a:rPr lang="en-US" sz="2800" dirty="0">
                <a:solidFill>
                  <a:schemeClr val="accent5">
                    <a:lumMod val="50000"/>
                  </a:schemeClr>
                </a:solidFill>
                <a:latin typeface="Times New Roman" pitchFamily="18" charset="0"/>
                <a:cs typeface="Times New Roman" pitchFamily="18" charset="0"/>
              </a:rPr>
              <a:t>Comparing the biodiversity of freshwater and saltwater tidal plants</a:t>
            </a:r>
          </a:p>
          <a:p>
            <a:pPr marL="457200" indent="-457200" fontAlgn="base">
              <a:buFont typeface="Arial" pitchFamily="34" charset="0"/>
              <a:buChar char="•"/>
            </a:pPr>
            <a:r>
              <a:rPr lang="en-US" sz="2800" dirty="0">
                <a:solidFill>
                  <a:schemeClr val="accent5">
                    <a:lumMod val="50000"/>
                  </a:schemeClr>
                </a:solidFill>
                <a:latin typeface="Times New Roman" pitchFamily="18" charset="0"/>
                <a:cs typeface="Times New Roman" pitchFamily="18" charset="0"/>
              </a:rPr>
              <a:t>Salinities effect on biodiversity</a:t>
            </a:r>
          </a:p>
          <a:p>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0545424" y="6650021"/>
            <a:ext cx="4314826" cy="2200602"/>
          </a:xfrm>
          <a:prstGeom prst="rect">
            <a:avLst/>
          </a:prstGeom>
          <a:noFill/>
        </p:spPr>
        <p:txBody>
          <a:bodyPr wrap="square" rtlCol="0">
            <a:spAutoFit/>
          </a:bodyPr>
          <a:lstStyle/>
          <a:p>
            <a:pPr marL="457200" indent="-457200" fontAlgn="base">
              <a:buFont typeface="Arial" pitchFamily="34" charset="0"/>
              <a:buChar char="•"/>
            </a:pPr>
            <a:r>
              <a:rPr lang="en-US" sz="2800" dirty="0">
                <a:solidFill>
                  <a:schemeClr val="accent5">
                    <a:lumMod val="50000"/>
                  </a:schemeClr>
                </a:solidFill>
                <a:latin typeface="Times New Roman" pitchFamily="18" charset="0"/>
                <a:cs typeface="Times New Roman" pitchFamily="18" charset="0"/>
              </a:rPr>
              <a:t>Micropipettes</a:t>
            </a:r>
          </a:p>
          <a:p>
            <a:pPr marL="457200" indent="-457200" fontAlgn="base">
              <a:buFont typeface="Arial" pitchFamily="34" charset="0"/>
              <a:buChar char="•"/>
            </a:pPr>
            <a:r>
              <a:rPr lang="en-US" sz="2800" dirty="0">
                <a:solidFill>
                  <a:schemeClr val="accent5">
                    <a:lumMod val="50000"/>
                  </a:schemeClr>
                </a:solidFill>
                <a:latin typeface="Times New Roman" pitchFamily="18" charset="0"/>
                <a:cs typeface="Times New Roman" pitchFamily="18" charset="0"/>
              </a:rPr>
              <a:t>Hot water bath</a:t>
            </a:r>
          </a:p>
          <a:p>
            <a:pPr marL="457200" indent="-457200" fontAlgn="base">
              <a:buFont typeface="Arial" pitchFamily="34" charset="0"/>
              <a:buChar char="•"/>
            </a:pPr>
            <a:r>
              <a:rPr lang="en-US" sz="2800" dirty="0">
                <a:solidFill>
                  <a:schemeClr val="accent5">
                    <a:lumMod val="50000"/>
                  </a:schemeClr>
                </a:solidFill>
                <a:latin typeface="Times New Roman" pitchFamily="18" charset="0"/>
                <a:cs typeface="Times New Roman" pitchFamily="18" charset="0"/>
              </a:rPr>
              <a:t>Centrifuge</a:t>
            </a:r>
          </a:p>
          <a:p>
            <a:pPr marL="457200" indent="-457200" fontAlgn="base">
              <a:buFont typeface="Arial" pitchFamily="34" charset="0"/>
              <a:buChar char="•"/>
            </a:pPr>
            <a:r>
              <a:rPr lang="en-US" sz="2800" dirty="0">
                <a:solidFill>
                  <a:schemeClr val="accent5">
                    <a:lumMod val="50000"/>
                  </a:schemeClr>
                </a:solidFill>
                <a:latin typeface="Times New Roman" pitchFamily="18" charset="0"/>
                <a:cs typeface="Times New Roman" pitchFamily="18" charset="0"/>
              </a:rPr>
              <a:t>Rulers</a:t>
            </a:r>
          </a:p>
          <a:p>
            <a:endParaRPr lang="en-US" sz="25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6517599" y="6650021"/>
            <a:ext cx="5172075" cy="2200602"/>
          </a:xfrm>
          <a:prstGeom prst="rect">
            <a:avLst/>
          </a:prstGeom>
          <a:noFill/>
        </p:spPr>
        <p:txBody>
          <a:bodyPr wrap="square" rtlCol="0">
            <a:spAutoFit/>
          </a:bodyPr>
          <a:lstStyle/>
          <a:p>
            <a:pPr marL="342900" indent="-342900" fontAlgn="base">
              <a:buFont typeface="Arial" pitchFamily="34" charset="0"/>
              <a:buChar char="•"/>
            </a:pPr>
            <a:r>
              <a:rPr lang="en-US" sz="2800" dirty="0">
                <a:solidFill>
                  <a:schemeClr val="accent5">
                    <a:lumMod val="50000"/>
                  </a:schemeClr>
                </a:solidFill>
                <a:latin typeface="Times New Roman" pitchFamily="18" charset="0"/>
                <a:cs typeface="Times New Roman" pitchFamily="18" charset="0"/>
              </a:rPr>
              <a:t>Tweezers</a:t>
            </a:r>
          </a:p>
          <a:p>
            <a:pPr marL="342900" indent="-342900" fontAlgn="base">
              <a:buFont typeface="Arial" pitchFamily="34" charset="0"/>
              <a:buChar char="•"/>
            </a:pPr>
            <a:r>
              <a:rPr lang="en-US" sz="2800" dirty="0">
                <a:solidFill>
                  <a:schemeClr val="accent5">
                    <a:lumMod val="50000"/>
                  </a:schemeClr>
                </a:solidFill>
                <a:latin typeface="Times New Roman" pitchFamily="18" charset="0"/>
                <a:cs typeface="Times New Roman" pitchFamily="18" charset="0"/>
              </a:rPr>
              <a:t>Pestles</a:t>
            </a:r>
          </a:p>
          <a:p>
            <a:pPr marL="342900" indent="-342900" fontAlgn="base">
              <a:buFont typeface="Arial" pitchFamily="34" charset="0"/>
              <a:buChar char="•"/>
            </a:pPr>
            <a:r>
              <a:rPr lang="en-US" sz="2800" dirty="0">
                <a:solidFill>
                  <a:schemeClr val="accent5">
                    <a:lumMod val="50000"/>
                  </a:schemeClr>
                </a:solidFill>
                <a:latin typeface="Times New Roman" pitchFamily="18" charset="0"/>
                <a:cs typeface="Times New Roman" pitchFamily="18" charset="0"/>
              </a:rPr>
              <a:t>Gel Electrophoresis Apparatus</a:t>
            </a:r>
          </a:p>
          <a:p>
            <a:pPr marL="342900" indent="-342900" fontAlgn="base">
              <a:buFont typeface="Arial" pitchFamily="34" charset="0"/>
              <a:buChar char="•"/>
            </a:pPr>
            <a:r>
              <a:rPr lang="en-US" sz="2800" dirty="0">
                <a:solidFill>
                  <a:schemeClr val="accent5">
                    <a:lumMod val="50000"/>
                  </a:schemeClr>
                </a:solidFill>
                <a:latin typeface="Times New Roman" pitchFamily="18" charset="0"/>
                <a:cs typeface="Times New Roman" pitchFamily="18" charset="0"/>
              </a:rPr>
              <a:t>Buffer </a:t>
            </a:r>
          </a:p>
          <a:p>
            <a:endParaRPr lang="en-US" sz="25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2228508" y="9131109"/>
            <a:ext cx="8743949" cy="11295400"/>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The Nissequogue River is an 8.3 mile river that is a New York State Park in Smithtown, NY. </a:t>
            </a:r>
          </a:p>
          <a:p>
            <a:pPr marL="457200" indent="-457200" fontAlgn="base">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Its source, Stump Pond in Caleb Smith State Park Preserve, is freshwater and it ends as saltwater, emptying into the Long Island Sound.</a:t>
            </a:r>
          </a:p>
          <a:p>
            <a:pPr marL="457200" indent="-457200" fontAlgn="base">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It contains the largest coastal wetlands in North Shore Long Island.</a:t>
            </a:r>
          </a:p>
          <a:p>
            <a:pPr marL="457200" indent="-457200" fontAlgn="base">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It is a tidal river, so the tides greatly affect the flow, level, and salinity of the river. The tides create a freshwater location located near the source, a saltwater location near its mouth, and a large area in the middle with brackish water that experiences varying salinity levels depending on the tide. </a:t>
            </a:r>
          </a:p>
          <a:p>
            <a:pPr marL="457200" indent="-457200" fontAlgn="base">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You can find tidal mudflats, both salt and freshwater marshes, and a wide variety of plants and animals.</a:t>
            </a:r>
          </a:p>
          <a:p>
            <a:pPr marL="457200" indent="-457200" fontAlgn="base">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Coastal plants are commonly found on the banks of the river and are crucial for maintaining the stability of the ecosystem. For example, they are the first organisms to inhabit the river’s banks, their roots stabilize the soil, and they provide shelter and protection for other organisms. </a:t>
            </a:r>
          </a:p>
          <a:p>
            <a:pPr marL="457200" indent="-457200" fontAlgn="base">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These coastal plants allow many organisms to live along the banks of the river, increasing biodiversity. </a:t>
            </a:r>
          </a:p>
          <a:p>
            <a:pPr marL="457200" indent="-457200" fontAlgn="base">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A greater amount of biodiversity increases the stability of the ecosystem by giving it a greater chance of surviving natural disasters.  </a:t>
            </a:r>
          </a:p>
        </p:txBody>
      </p:sp>
      <p:sp>
        <p:nvSpPr>
          <p:cNvPr id="26" name="TextBox 25"/>
          <p:cNvSpPr txBox="1"/>
          <p:nvPr/>
        </p:nvSpPr>
        <p:spPr>
          <a:xfrm>
            <a:off x="23135424" y="9371694"/>
            <a:ext cx="7886700" cy="10387459"/>
          </a:xfrm>
          <a:prstGeom prst="rect">
            <a:avLst/>
          </a:prstGeom>
          <a:noFill/>
        </p:spPr>
        <p:txBody>
          <a:bodyPr wrap="square" rtlCol="0">
            <a:spAutoFit/>
          </a:bodyPr>
          <a:lstStyle/>
          <a:p>
            <a:pPr marL="514350" indent="-514350" fontAlgn="base">
              <a:buFont typeface="+mj-lt"/>
              <a:buAutoNum type="arabicPeriod"/>
            </a:pPr>
            <a:r>
              <a:rPr lang="en-US" sz="2800" dirty="0">
                <a:solidFill>
                  <a:schemeClr val="accent5">
                    <a:lumMod val="50000"/>
                  </a:schemeClr>
                </a:solidFill>
                <a:latin typeface="Times New Roman" pitchFamily="18" charset="0"/>
                <a:cs typeface="Times New Roman" pitchFamily="18" charset="0"/>
              </a:rPr>
              <a:t>We obtained permission from Belmont Lake State Park to take samples from the Nissequogue River. </a:t>
            </a:r>
          </a:p>
          <a:p>
            <a:pPr marL="514350" indent="-514350" fontAlgn="base">
              <a:buFont typeface="+mj-lt"/>
              <a:buAutoNum type="arabicPeriod"/>
            </a:pPr>
            <a:r>
              <a:rPr lang="en-US" sz="2800" dirty="0">
                <a:solidFill>
                  <a:schemeClr val="accent5">
                    <a:lumMod val="50000"/>
                  </a:schemeClr>
                </a:solidFill>
                <a:latin typeface="Times New Roman" pitchFamily="18" charset="0"/>
                <a:cs typeface="Times New Roman" pitchFamily="18" charset="0"/>
              </a:rPr>
              <a:t>We canoed down the Nissequogue River and stopped at three different locations with varying salinities to collect plant samples and other abiotic data. </a:t>
            </a:r>
          </a:p>
          <a:p>
            <a:pPr marL="514350" indent="-514350" fontAlgn="base">
              <a:buFont typeface="+mj-lt"/>
              <a:buAutoNum type="arabicPeriod"/>
            </a:pPr>
            <a:r>
              <a:rPr lang="en-US" sz="2800" dirty="0">
                <a:solidFill>
                  <a:schemeClr val="accent5">
                    <a:lumMod val="50000"/>
                  </a:schemeClr>
                </a:solidFill>
                <a:latin typeface="Times New Roman" pitchFamily="18" charset="0"/>
                <a:cs typeface="Times New Roman" pitchFamily="18" charset="0"/>
              </a:rPr>
              <a:t>We isolated and amplified DNA from our plant samples using equipment from Cold Spring Harbor Laboratory. </a:t>
            </a:r>
          </a:p>
          <a:p>
            <a:pPr marL="514350" indent="-514350" fontAlgn="base">
              <a:buFont typeface="+mj-lt"/>
              <a:buAutoNum type="arabicPeriod"/>
            </a:pPr>
            <a:r>
              <a:rPr lang="en-US" sz="2800" dirty="0">
                <a:solidFill>
                  <a:schemeClr val="accent5">
                    <a:lumMod val="50000"/>
                  </a:schemeClr>
                </a:solidFill>
                <a:latin typeface="Times New Roman" pitchFamily="18" charset="0"/>
                <a:cs typeface="Times New Roman" pitchFamily="18" charset="0"/>
              </a:rPr>
              <a:t>We performed gel electrophoresis to determine which DNA sequences could be sent away to Cold Spring Harbor Laboratory to be sequenced. </a:t>
            </a:r>
          </a:p>
          <a:p>
            <a:pPr marL="514350" indent="-514350" fontAlgn="base">
              <a:buFont typeface="+mj-lt"/>
              <a:buAutoNum type="arabicPeriod"/>
            </a:pPr>
            <a:r>
              <a:rPr lang="en-US" sz="2800" dirty="0">
                <a:solidFill>
                  <a:schemeClr val="accent5">
                    <a:lumMod val="50000"/>
                  </a:schemeClr>
                </a:solidFill>
                <a:latin typeface="Times New Roman" pitchFamily="18" charset="0"/>
                <a:cs typeface="Times New Roman" pitchFamily="18" charset="0"/>
              </a:rPr>
              <a:t>After receiving the sequences of our samples’ DNA, we compared the DNA sequence of our plant samples with the DNA sequences of species with known sequences on the online database, DNA Subway, to determine the species of our samples. </a:t>
            </a:r>
          </a:p>
          <a:p>
            <a:pPr marL="514350" indent="-514350" fontAlgn="base">
              <a:buFont typeface="+mj-lt"/>
              <a:buAutoNum type="arabicPeriod"/>
            </a:pPr>
            <a:r>
              <a:rPr lang="en-US" sz="2800" dirty="0">
                <a:solidFill>
                  <a:schemeClr val="accent5">
                    <a:lumMod val="50000"/>
                  </a:schemeClr>
                </a:solidFill>
                <a:latin typeface="Times New Roman" pitchFamily="18" charset="0"/>
                <a:cs typeface="Times New Roman" pitchFamily="18" charset="0"/>
              </a:rPr>
              <a:t>After determining the species of each of our samples, we compared and analyzed the data we collected to help show the difference in biodiversity between the tidal plants in the freshwater, brackish, and saltwater locations. </a:t>
            </a:r>
          </a:p>
          <a:p>
            <a:endParaRPr lang="en-US" sz="2500" dirty="0">
              <a:latin typeface="Times New Roman" panose="02020603050405020304" pitchFamily="18" charset="0"/>
              <a:cs typeface="Times New Roman" panose="02020603050405020304" pitchFamily="18" charset="0"/>
            </a:endParaRPr>
          </a:p>
        </p:txBody>
      </p:sp>
      <p:sp>
        <p:nvSpPr>
          <p:cNvPr id="27" name="AutoShape 2" descr="https://lh3.googleusercontent.com/hm6JOpA4ZGdMCwE3nLfehIUZ9OkWBuxPT5uA20lBB92KeX36Bht2dkMhvkjVe8Gy3wUqV5ohXMnf7-1Pdl8ksKWBltsYswjTOe2BBpPFxz0i6MJpBDYhi7oiBhML6-uCNoVf6LkT"/>
          <p:cNvSpPr>
            <a:spLocks noChangeAspect="1" noChangeArrowheads="1"/>
          </p:cNvSpPr>
          <p:nvPr/>
        </p:nvSpPr>
        <p:spPr bwMode="auto">
          <a:xfrm>
            <a:off x="134938" y="-990600"/>
            <a:ext cx="5295900" cy="255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2" name="Picture 4" descr="https://lh3.googleusercontent.com/hm6JOpA4ZGdMCwE3nLfehIUZ9OkWBuxPT5uA20lBB92KeX36Bht2dkMhvkjVe8Gy3wUqV5ohXMnf7-1Pdl8ksKWBltsYswjTOe2BBpPFxz0i6MJpBDYhi7oiBhML6-uCNoVf6Lk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9519" y="20322581"/>
            <a:ext cx="6568883" cy="3166296"/>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6" descr="https://docs.google.com/a/wantaghschools.org/drawings/d/srUvEF3tLvEdmxA0cAyikfQ/image?w=474&amp;h=310&amp;rev=77&amp;ac=1"/>
          <p:cNvSpPr>
            <a:spLocks noChangeAspect="1" noChangeArrowheads="1"/>
          </p:cNvSpPr>
          <p:nvPr/>
        </p:nvSpPr>
        <p:spPr bwMode="auto">
          <a:xfrm>
            <a:off x="134938" y="-1189038"/>
            <a:ext cx="45148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AutoShape 8" descr="https://docs.google.com/a/wantaghschools.org/drawings/d/srUvEF3tLvEdmxA0cAyikfQ/image?w=474&amp;h=310&amp;rev=77&amp;ac=1"/>
          <p:cNvSpPr>
            <a:spLocks noChangeAspect="1" noChangeArrowheads="1"/>
          </p:cNvSpPr>
          <p:nvPr/>
        </p:nvSpPr>
        <p:spPr bwMode="auto">
          <a:xfrm>
            <a:off x="287338" y="-1036638"/>
            <a:ext cx="45148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AutoShape 10" descr="https://docs.google.com/a/wantaghschools.org/drawings/d/srUvEF3tLvEdmxA0cAyikfQ/image?w=474&amp;h=310&amp;rev=77&amp;ac=1"/>
          <p:cNvSpPr>
            <a:spLocks noChangeAspect="1" noChangeArrowheads="1"/>
          </p:cNvSpPr>
          <p:nvPr/>
        </p:nvSpPr>
        <p:spPr bwMode="auto">
          <a:xfrm>
            <a:off x="439738" y="-884238"/>
            <a:ext cx="45148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AutoShape 12" descr="https://docs.google.com/a/wantaghschools.org/drawings/d/srUvEF3tLvEdmxA0cAyikfQ/image?w=474&amp;h=310&amp;rev=77&amp;ac=1"/>
          <p:cNvSpPr>
            <a:spLocks noChangeAspect="1" noChangeArrowheads="1"/>
          </p:cNvSpPr>
          <p:nvPr/>
        </p:nvSpPr>
        <p:spPr bwMode="auto">
          <a:xfrm>
            <a:off x="592138" y="-731838"/>
            <a:ext cx="45148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AutoShape 14" descr="https://docs.google.com/a/wantaghschools.org/drawings/d/srUvEF3tLvEdmxA0cAyikfQ/image?w=474&amp;h=310&amp;rev=77&amp;ac=1"/>
          <p:cNvSpPr>
            <a:spLocks noChangeAspect="1" noChangeArrowheads="1"/>
          </p:cNvSpPr>
          <p:nvPr/>
        </p:nvSpPr>
        <p:spPr bwMode="auto">
          <a:xfrm>
            <a:off x="744538" y="-579438"/>
            <a:ext cx="45148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AutoShape 16" descr="https://docs.google.com/a/wantaghschools.org/drawings/d/srUvEF3tLvEdmxA0cAyikfQ/image?w=474&amp;h=310&amp;rev=77&amp;ac=1"/>
          <p:cNvSpPr>
            <a:spLocks noChangeAspect="1" noChangeArrowheads="1"/>
          </p:cNvSpPr>
          <p:nvPr/>
        </p:nvSpPr>
        <p:spPr bwMode="auto">
          <a:xfrm>
            <a:off x="896938" y="-427038"/>
            <a:ext cx="45148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6" name="Picture 18" descr="https://lh3.googleusercontent.com/cC6qKD5nk1UfqHOlhGUQk34H_2b4UWsthnfjSMi87h_RkWyJlJMM-9fleZ2nY4Wl1pIGaSG5PRl90Iwwo9whv9-M76qHlnjT5JKQ_kD80qnz55ARybJVE1uP7AcV9Ie0uM9qr5Pn"/>
          <p:cNvPicPr>
            <a:picLocks noChangeAspect="1" noChangeArrowheads="1"/>
          </p:cNvPicPr>
          <p:nvPr/>
        </p:nvPicPr>
        <p:blipFill rotWithShape="1">
          <a:blip r:embed="rId4">
            <a:extLst>
              <a:ext uri="{28A0092B-C50C-407E-A947-70E740481C1C}">
                <a14:useLocalDpi xmlns:a14="http://schemas.microsoft.com/office/drawing/2010/main" val="0"/>
              </a:ext>
            </a:extLst>
          </a:blip>
          <a:srcRect l="29755" t="18556" r="16841" b="5442"/>
          <a:stretch/>
        </p:blipFill>
        <p:spPr bwMode="auto">
          <a:xfrm rot="5400000">
            <a:off x="1572111" y="23518610"/>
            <a:ext cx="2891661" cy="486848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lh4.googleusercontent.com/fdTW7039_aai0YW04YUPCCmeC3AP0fUghTSGo00ou21R24MFdOfPee-1BVqV7q04Nbo8QCMLqd_RAWkpcA9O_NjLOLry_NOICTGHS1a4fIJVX9jx99sqrq6l7Smt5tAfZaOlYLmt"/>
          <p:cNvPicPr>
            <a:picLocks noChangeAspect="1" noChangeArrowheads="1"/>
          </p:cNvPicPr>
          <p:nvPr/>
        </p:nvPicPr>
        <p:blipFill rotWithShape="1">
          <a:blip r:embed="rId5">
            <a:extLst>
              <a:ext uri="{28A0092B-C50C-407E-A947-70E740481C1C}">
                <a14:useLocalDpi xmlns:a14="http://schemas.microsoft.com/office/drawing/2010/main" val="0"/>
              </a:ext>
            </a:extLst>
          </a:blip>
          <a:srcRect l="10301" t="21445" b="17270"/>
          <a:stretch/>
        </p:blipFill>
        <p:spPr bwMode="auto">
          <a:xfrm>
            <a:off x="592138" y="21312006"/>
            <a:ext cx="4876217" cy="2867599"/>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lh4.googleusercontent.com/CvWd-GAuMEVhiYHklyvR549jem1Lm3Ls4zoQ18ESGz-Bo1CnOM7IT7FGUi7FHTDulZ8a0QAYnbTdalwGamS2oJIC-XvLpYGZPFYImVqIhmJX640UPnMZve2Lt9uJVsxz5JMNV3hN"/>
          <p:cNvPicPr>
            <a:picLocks noChangeAspect="1" noChangeArrowheads="1"/>
          </p:cNvPicPr>
          <p:nvPr/>
        </p:nvPicPr>
        <p:blipFill rotWithShape="1">
          <a:blip r:embed="rId6">
            <a:extLst>
              <a:ext uri="{28A0092B-C50C-407E-A947-70E740481C1C}">
                <a14:useLocalDpi xmlns:a14="http://schemas.microsoft.com/office/drawing/2010/main" val="0"/>
              </a:ext>
            </a:extLst>
          </a:blip>
          <a:srcRect l="3601" t="12061" r="19260" b="18701"/>
          <a:stretch/>
        </p:blipFill>
        <p:spPr bwMode="auto">
          <a:xfrm>
            <a:off x="5681988" y="21379022"/>
            <a:ext cx="4880901" cy="2800583"/>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lh6.googleusercontent.com/FzLwfh_MSCniFn90bms5QAunPQib_icS2uDhValj8GnLG4ls6VB9Nsd0qLBsVmMfGU31jhknkryr5CkYsl3Hsfhm1kDBtNtBXJecoO2tiF6W5uTBg38erkQCrGgDq5V5ENRwLPXI"/>
          <p:cNvPicPr>
            <a:picLocks noChangeAspect="1" noChangeArrowheads="1"/>
          </p:cNvPicPr>
          <p:nvPr/>
        </p:nvPicPr>
        <p:blipFill rotWithShape="1">
          <a:blip r:embed="rId7">
            <a:extLst>
              <a:ext uri="{28A0092B-C50C-407E-A947-70E740481C1C}">
                <a14:useLocalDpi xmlns:a14="http://schemas.microsoft.com/office/drawing/2010/main" val="0"/>
              </a:ext>
            </a:extLst>
          </a:blip>
          <a:srcRect l="17640"/>
          <a:stretch/>
        </p:blipFill>
        <p:spPr bwMode="auto">
          <a:xfrm rot="5400000">
            <a:off x="6617587" y="23596284"/>
            <a:ext cx="2889156" cy="4845147"/>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s://lh3.googleusercontent.com/HYSA4a4rMELQmKzqi9L8VymAcTqH9IFBPLqcadrpE3PrK_lvetLiCYb-fswk8v8-PUBzp82Zfsgf_XeGCRi2aNEDnpbbBoMzsZcGMxeckdxsynlDPnG0y-DYXki_VSPe2SVZj76B"/>
          <p:cNvPicPr>
            <a:picLocks noChangeAspect="1" noChangeArrowheads="1"/>
          </p:cNvPicPr>
          <p:nvPr/>
        </p:nvPicPr>
        <p:blipFill rotWithShape="1">
          <a:blip r:embed="rId8">
            <a:extLst>
              <a:ext uri="{28A0092B-C50C-407E-A947-70E740481C1C}">
                <a14:useLocalDpi xmlns:a14="http://schemas.microsoft.com/office/drawing/2010/main" val="0"/>
              </a:ext>
            </a:extLst>
          </a:blip>
          <a:srcRect l="32222" t="3957" r="27582" b="13633"/>
          <a:stretch/>
        </p:blipFill>
        <p:spPr bwMode="auto">
          <a:xfrm rot="16200000">
            <a:off x="4076045" y="26852865"/>
            <a:ext cx="2833316" cy="48529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Table 33"/>
          <p:cNvGraphicFramePr>
            <a:graphicFrameLocks noGrp="1"/>
          </p:cNvGraphicFramePr>
          <p:nvPr>
            <p:extLst>
              <p:ext uri="{D42A27DB-BD31-4B8C-83A1-F6EECF244321}">
                <p14:modId xmlns:p14="http://schemas.microsoft.com/office/powerpoint/2010/main" val="2057090384"/>
              </p:ext>
            </p:extLst>
          </p:nvPr>
        </p:nvGraphicFramePr>
        <p:xfrm>
          <a:off x="12087224" y="23766985"/>
          <a:ext cx="20078700" cy="7968876"/>
        </p:xfrm>
        <a:graphic>
          <a:graphicData uri="http://schemas.openxmlformats.org/drawingml/2006/table">
            <a:tbl>
              <a:tblPr/>
              <a:tblGrid>
                <a:gridCol w="1094421"/>
                <a:gridCol w="1887256"/>
                <a:gridCol w="967926"/>
                <a:gridCol w="1484155"/>
                <a:gridCol w="1264038"/>
                <a:gridCol w="1159447"/>
                <a:gridCol w="1086982"/>
                <a:gridCol w="1086982"/>
                <a:gridCol w="1340610"/>
                <a:gridCol w="1195680"/>
                <a:gridCol w="1123216"/>
                <a:gridCol w="1231911"/>
                <a:gridCol w="1702940"/>
                <a:gridCol w="3453136"/>
              </a:tblGrid>
              <a:tr h="1455215">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Sample </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smtClean="0">
                          <a:solidFill>
                            <a:schemeClr val="accent5">
                              <a:lumMod val="50000"/>
                            </a:schemeClr>
                          </a:solidFill>
                          <a:effectLst/>
                          <a:latin typeface="+mn-lt"/>
                        </a:rPr>
                        <a:t>Latitude/ </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smtClean="0">
                          <a:solidFill>
                            <a:schemeClr val="accent5">
                              <a:lumMod val="50000"/>
                            </a:schemeClr>
                          </a:solidFill>
                          <a:effectLst/>
                          <a:latin typeface="+mn-lt"/>
                        </a:rPr>
                        <a:t>Longitude</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EL</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(ft.)</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Water Salinity</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Water pH</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Water Temp.</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Soil </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pH</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Soil </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Temp</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Soil</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K </a:t>
                      </a:r>
                      <a:endParaRPr lang="en-US" sz="2800" dirty="0">
                        <a:solidFill>
                          <a:schemeClr val="accent5">
                            <a:lumMod val="50000"/>
                          </a:schemeClr>
                        </a:solidFill>
                        <a:effectLst/>
                        <a:latin typeface="+mn-lt"/>
                      </a:endParaRPr>
                    </a:p>
                    <a:p>
                      <a:pPr fontAlgn="t"/>
                      <a:r>
                        <a:rPr lang="en-US" sz="2800" dirty="0">
                          <a:solidFill>
                            <a:schemeClr val="accent5">
                              <a:lumMod val="50000"/>
                            </a:schemeClr>
                          </a:solidFill>
                          <a:effectLst/>
                          <a:latin typeface="+mn-lt"/>
                        </a:rPr>
                        <a:t/>
                      </a:r>
                      <a:br>
                        <a:rPr lang="en-US" sz="2800" dirty="0">
                          <a:solidFill>
                            <a:schemeClr val="accent5">
                              <a:lumMod val="50000"/>
                            </a:schemeClr>
                          </a:solidFill>
                          <a:effectLst/>
                          <a:latin typeface="+mn-lt"/>
                        </a:rPr>
                      </a:b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Soil </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P</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Soil </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N</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Air</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Temp</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Date </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Collected</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Sample</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Name</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59810">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2</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40°51’36”N</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73°12’34”W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6ft</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3</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56℉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6.5</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56℉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Medium</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Low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Low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60℉</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11/1/2015</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800" b="0" i="0" u="none" strike="noStrike" dirty="0">
                          <a:solidFill>
                            <a:schemeClr val="accent5">
                              <a:lumMod val="50000"/>
                            </a:schemeClr>
                          </a:solidFill>
                          <a:effectLst/>
                          <a:latin typeface="+mn-lt"/>
                        </a:rPr>
                        <a:t>Amaranthus tricolor</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59810">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5</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40°51’36”N</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73°12’34”W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6ft</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3</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56℉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6.5</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56℉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Medium</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Low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Low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60℉</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11/1/2015</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800" b="0" i="0" u="none" strike="noStrike" dirty="0">
                          <a:solidFill>
                            <a:schemeClr val="accent5">
                              <a:lumMod val="50000"/>
                            </a:schemeClr>
                          </a:solidFill>
                          <a:effectLst/>
                          <a:latin typeface="+mn-lt"/>
                        </a:rPr>
                        <a:t>Clematis virginiana</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343136">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40°51’50”N</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73°12’ 2” 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15ft</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10</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56℉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56℉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High</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Low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Low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60℉</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11/1/2015</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800" b="0" i="0" u="none" strike="noStrike" dirty="0">
                          <a:solidFill>
                            <a:schemeClr val="accent5">
                              <a:lumMod val="50000"/>
                            </a:schemeClr>
                          </a:solidFill>
                          <a:effectLst/>
                          <a:latin typeface="+mn-lt"/>
                        </a:rPr>
                        <a:t>Amaranthus hypochondriacus</a:t>
                      </a:r>
                      <a:endParaRPr lang="en-US" sz="2800" dirty="0">
                        <a:solidFill>
                          <a:schemeClr val="accent5">
                            <a:lumMod val="50000"/>
                          </a:schemeClr>
                        </a:solidFill>
                        <a:effectLst/>
                        <a:latin typeface="+mn-lt"/>
                      </a:endParaRPr>
                    </a:p>
                    <a:p>
                      <a:pPr fontAlgn="t"/>
                      <a:r>
                        <a:rPr lang="en-US" sz="2800" dirty="0">
                          <a:solidFill>
                            <a:schemeClr val="accent5">
                              <a:lumMod val="50000"/>
                            </a:schemeClr>
                          </a:solidFill>
                          <a:effectLst/>
                          <a:latin typeface="+mn-lt"/>
                        </a:rPr>
                        <a:t/>
                      </a:r>
                      <a:br>
                        <a:rPr lang="en-US" sz="2800" dirty="0">
                          <a:solidFill>
                            <a:schemeClr val="accent5">
                              <a:lumMod val="50000"/>
                            </a:schemeClr>
                          </a:solidFill>
                          <a:effectLst/>
                          <a:latin typeface="+mn-lt"/>
                        </a:rPr>
                      </a:b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011009">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7</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40°51’50”N</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73°12’ 2” 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15ft</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10</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56℉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56℉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High</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Low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Low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60℉</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11/1/2015</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800" b="0" i="0" u="none" strike="noStrike" dirty="0">
                          <a:solidFill>
                            <a:schemeClr val="accent5">
                              <a:lumMod val="50000"/>
                            </a:schemeClr>
                          </a:solidFill>
                          <a:effectLst/>
                          <a:latin typeface="+mn-lt"/>
                        </a:rPr>
                        <a:t>Grindelia squarrosa</a:t>
                      </a:r>
                      <a:endParaRPr lang="en-US" sz="2800" dirty="0">
                        <a:solidFill>
                          <a:schemeClr val="accent5">
                            <a:lumMod val="50000"/>
                          </a:schemeClr>
                        </a:solidFill>
                        <a:effectLst/>
                        <a:latin typeface="+mn-lt"/>
                      </a:endParaRPr>
                    </a:p>
                    <a:p>
                      <a:pPr fontAlgn="t"/>
                      <a:r>
                        <a:rPr lang="en-US" sz="2800" dirty="0">
                          <a:solidFill>
                            <a:schemeClr val="accent5">
                              <a:lumMod val="50000"/>
                            </a:schemeClr>
                          </a:solidFill>
                          <a:effectLst/>
                          <a:latin typeface="+mn-lt"/>
                        </a:rPr>
                        <a:t/>
                      </a:r>
                      <a:br>
                        <a:rPr lang="en-US" sz="2800" dirty="0">
                          <a:solidFill>
                            <a:schemeClr val="accent5">
                              <a:lumMod val="50000"/>
                            </a:schemeClr>
                          </a:solidFill>
                          <a:effectLst/>
                          <a:latin typeface="+mn-lt"/>
                        </a:rPr>
                      </a:b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011009">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13</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40°52’8’’N</a:t>
                      </a:r>
                      <a:endParaRPr lang="en-US" sz="2800" dirty="0">
                        <a:solidFill>
                          <a:schemeClr val="accent5">
                            <a:lumMod val="50000"/>
                          </a:schemeClr>
                        </a:solidFill>
                        <a:effectLst/>
                        <a:latin typeface="+mn-lt"/>
                      </a:endParaRPr>
                    </a:p>
                    <a:p>
                      <a:pPr algn="ctr" rtl="0" fontAlgn="t">
                        <a:spcBef>
                          <a:spcPts val="0"/>
                        </a:spcBef>
                        <a:spcAft>
                          <a:spcPts val="0"/>
                        </a:spcAft>
                      </a:pPr>
                      <a:r>
                        <a:rPr lang="en-US" sz="2800" b="0" i="0" u="none" strike="noStrike" dirty="0">
                          <a:solidFill>
                            <a:schemeClr val="accent5">
                              <a:lumMod val="50000"/>
                            </a:schemeClr>
                          </a:solidFill>
                          <a:effectLst/>
                          <a:latin typeface="+mn-lt"/>
                        </a:rPr>
                        <a:t>73°11’44’’W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4ft</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12</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7</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56℉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56℉</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High</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Low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Low</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60℉</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800" b="0" i="0" u="none" strike="noStrike" dirty="0">
                          <a:solidFill>
                            <a:schemeClr val="accent5">
                              <a:lumMod val="50000"/>
                            </a:schemeClr>
                          </a:solidFill>
                          <a:effectLst/>
                          <a:latin typeface="+mn-lt"/>
                        </a:rPr>
                        <a:t>11/1/2015</a:t>
                      </a: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800" b="0" i="0" u="none" strike="noStrike" dirty="0">
                          <a:solidFill>
                            <a:schemeClr val="accent5">
                              <a:lumMod val="50000"/>
                            </a:schemeClr>
                          </a:solidFill>
                          <a:effectLst/>
                          <a:latin typeface="+mn-lt"/>
                        </a:rPr>
                        <a:t>Phragmites australis</a:t>
                      </a:r>
                      <a:endParaRPr lang="en-US" sz="2800" dirty="0">
                        <a:solidFill>
                          <a:schemeClr val="accent5">
                            <a:lumMod val="50000"/>
                          </a:schemeClr>
                        </a:solidFill>
                        <a:effectLst/>
                        <a:latin typeface="+mn-lt"/>
                      </a:endParaRPr>
                    </a:p>
                    <a:p>
                      <a:pPr fontAlgn="t"/>
                      <a:r>
                        <a:rPr lang="en-US" sz="2800" dirty="0">
                          <a:solidFill>
                            <a:schemeClr val="accent5">
                              <a:lumMod val="50000"/>
                            </a:schemeClr>
                          </a:solidFill>
                          <a:effectLst/>
                          <a:latin typeface="+mn-lt"/>
                        </a:rPr>
                        <a:t/>
                      </a:r>
                      <a:br>
                        <a:rPr lang="en-US" sz="2800" dirty="0">
                          <a:solidFill>
                            <a:schemeClr val="accent5">
                              <a:lumMod val="50000"/>
                            </a:schemeClr>
                          </a:solidFill>
                          <a:effectLst/>
                          <a:latin typeface="+mn-lt"/>
                        </a:rPr>
                      </a:br>
                      <a:endParaRPr lang="en-US" sz="2800" dirty="0">
                        <a:solidFill>
                          <a:schemeClr val="accent5">
                            <a:lumMod val="50000"/>
                          </a:schemeClr>
                        </a:solidFill>
                        <a:effectLst/>
                        <a:latin typeface="+mn-lt"/>
                      </a:endParaRPr>
                    </a:p>
                  </a:txBody>
                  <a:tcPr marL="9397" marR="9397" marT="9397" marB="93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35" name="Rectangle 27"/>
          <p:cNvSpPr>
            <a:spLocks noChangeArrowheads="1"/>
          </p:cNvSpPr>
          <p:nvPr/>
        </p:nvSpPr>
        <p:spPr bwMode="auto">
          <a:xfrm>
            <a:off x="21415375" y="7680325"/>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AutoShape 29" descr="https://docs.google.com/a/wantaghschools.org/drawings/d/siNG7fBAJIa6duGfHk8j2GA/image?w=170&amp;h=227&amp;rev=41&amp;ac=1"/>
          <p:cNvSpPr>
            <a:spLocks noChangeAspect="1" noChangeArrowheads="1"/>
          </p:cNvSpPr>
          <p:nvPr/>
        </p:nvSpPr>
        <p:spPr bwMode="auto">
          <a:xfrm>
            <a:off x="127000" y="-808038"/>
            <a:ext cx="16192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AutoShape 31" descr="https://docs.google.com/a/wantaghschools.org/drawings/d/siNG7fBAJIa6duGfHk8j2GA/image?w=170&amp;h=227&amp;rev=41&amp;ac=1"/>
          <p:cNvSpPr>
            <a:spLocks noChangeAspect="1" noChangeArrowheads="1"/>
          </p:cNvSpPr>
          <p:nvPr/>
        </p:nvSpPr>
        <p:spPr bwMode="auto">
          <a:xfrm>
            <a:off x="279400" y="-655638"/>
            <a:ext cx="16192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AutoShape 33" descr="https://docs.google.com/a/wantaghschools.org/drawings/d/siNG7fBAJIa6duGfHk8j2GA/image?w=170&amp;h=227&amp;rev=41&amp;ac=1"/>
          <p:cNvSpPr>
            <a:spLocks noChangeAspect="1" noChangeArrowheads="1"/>
          </p:cNvSpPr>
          <p:nvPr/>
        </p:nvSpPr>
        <p:spPr bwMode="auto">
          <a:xfrm>
            <a:off x="431800" y="-503238"/>
            <a:ext cx="16192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AutoShape 35" descr="https://docs.google.com/a/wantaghschools.org/drawings/d/sO9v9pNXvswoGurf45xwJkw/image?w=181&amp;h=227&amp;rev=24&amp;ac=1"/>
          <p:cNvSpPr>
            <a:spLocks noChangeAspect="1" noChangeArrowheads="1"/>
          </p:cNvSpPr>
          <p:nvPr/>
        </p:nvSpPr>
        <p:spPr bwMode="auto">
          <a:xfrm>
            <a:off x="127000" y="-808038"/>
            <a:ext cx="1724025"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AutoShape 37" descr="https://docs.google.com/a/wantaghschools.org/drawings/d/sO9v9pNXvswoGurf45xwJkw/image?w=181&amp;h=227&amp;rev=24&amp;ac=1"/>
          <p:cNvSpPr>
            <a:spLocks noChangeAspect="1" noChangeArrowheads="1"/>
          </p:cNvSpPr>
          <p:nvPr/>
        </p:nvSpPr>
        <p:spPr bwMode="auto">
          <a:xfrm>
            <a:off x="279400" y="-655638"/>
            <a:ext cx="1724025"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AutoShape 39" descr="https://docs.google.com/a/wantaghschools.org/drawings/d/sO9v9pNXvswoGurf45xwJkw/image?w=181&amp;h=227&amp;rev=24&amp;ac=1"/>
          <p:cNvSpPr>
            <a:spLocks noChangeAspect="1" noChangeArrowheads="1"/>
          </p:cNvSpPr>
          <p:nvPr/>
        </p:nvSpPr>
        <p:spPr bwMode="auto">
          <a:xfrm>
            <a:off x="431800" y="-503238"/>
            <a:ext cx="1724025"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AutoShape 41" descr="https://docs.google.com/a/wantaghschools.org/drawings/d/sO9v9pNXvswoGurf45xwJkw/image?w=181&amp;h=227&amp;rev=24&amp;ac=1"/>
          <p:cNvSpPr>
            <a:spLocks noChangeAspect="1" noChangeArrowheads="1"/>
          </p:cNvSpPr>
          <p:nvPr/>
        </p:nvSpPr>
        <p:spPr bwMode="auto">
          <a:xfrm>
            <a:off x="584200" y="-350838"/>
            <a:ext cx="1724025"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90" name="Picture 42"/>
          <p:cNvPicPr>
            <a:picLocks noChangeAspect="1" noChangeArrowheads="1"/>
          </p:cNvPicPr>
          <p:nvPr/>
        </p:nvPicPr>
        <p:blipFill rotWithShape="1">
          <a:blip r:embed="rId9">
            <a:extLst>
              <a:ext uri="{28A0092B-C50C-407E-A947-70E740481C1C}">
                <a14:useLocalDpi xmlns:a14="http://schemas.microsoft.com/office/drawing/2010/main" val="0"/>
              </a:ext>
            </a:extLst>
          </a:blip>
          <a:srcRect l="17637" t="29327" r="36355" b="31680"/>
          <a:stretch/>
        </p:blipFill>
        <p:spPr bwMode="auto">
          <a:xfrm>
            <a:off x="33946409" y="17009486"/>
            <a:ext cx="8678644" cy="551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1" name="Picture 43"/>
          <p:cNvPicPr>
            <a:picLocks noChangeAspect="1" noChangeArrowheads="1"/>
          </p:cNvPicPr>
          <p:nvPr/>
        </p:nvPicPr>
        <p:blipFill rotWithShape="1">
          <a:blip r:embed="rId10">
            <a:extLst>
              <a:ext uri="{28A0092B-C50C-407E-A947-70E740481C1C}">
                <a14:useLocalDpi xmlns:a14="http://schemas.microsoft.com/office/drawing/2010/main" val="0"/>
              </a:ext>
            </a:extLst>
          </a:blip>
          <a:srcRect l="52752" t="25368" r="32476" b="49263"/>
          <a:stretch/>
        </p:blipFill>
        <p:spPr bwMode="auto">
          <a:xfrm>
            <a:off x="33492719" y="23488877"/>
            <a:ext cx="2885739" cy="371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2" name="Picture 44"/>
          <p:cNvPicPr>
            <a:picLocks noChangeAspect="1" noChangeArrowheads="1"/>
          </p:cNvPicPr>
          <p:nvPr/>
        </p:nvPicPr>
        <p:blipFill rotWithShape="1">
          <a:blip r:embed="rId11">
            <a:extLst>
              <a:ext uri="{28A0092B-C50C-407E-A947-70E740481C1C}">
                <a14:useLocalDpi xmlns:a14="http://schemas.microsoft.com/office/drawing/2010/main" val="0"/>
              </a:ext>
            </a:extLst>
          </a:blip>
          <a:srcRect l="36310" t="26233" r="47740" b="48157"/>
          <a:stretch/>
        </p:blipFill>
        <p:spPr bwMode="auto">
          <a:xfrm>
            <a:off x="35202166" y="27675318"/>
            <a:ext cx="2975615" cy="362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3" name="Picture 45"/>
          <p:cNvPicPr>
            <a:picLocks noChangeAspect="1" noChangeArrowheads="1"/>
          </p:cNvPicPr>
          <p:nvPr/>
        </p:nvPicPr>
        <p:blipFill rotWithShape="1">
          <a:blip r:embed="rId12">
            <a:extLst>
              <a:ext uri="{28A0092B-C50C-407E-A947-70E740481C1C}">
                <a14:useLocalDpi xmlns:a14="http://schemas.microsoft.com/office/drawing/2010/main" val="0"/>
              </a:ext>
            </a:extLst>
          </a:blip>
          <a:srcRect l="21117" t="33662" r="64355" b="40356"/>
          <a:stretch/>
        </p:blipFill>
        <p:spPr bwMode="auto">
          <a:xfrm>
            <a:off x="40131572" y="23486499"/>
            <a:ext cx="2964806" cy="369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4" name="Picture 46"/>
          <p:cNvPicPr>
            <a:picLocks noChangeAspect="1" noChangeArrowheads="1"/>
          </p:cNvPicPr>
          <p:nvPr/>
        </p:nvPicPr>
        <p:blipFill rotWithShape="1">
          <a:blip r:embed="rId12">
            <a:extLst>
              <a:ext uri="{28A0092B-C50C-407E-A947-70E740481C1C}">
                <a14:useLocalDpi xmlns:a14="http://schemas.microsoft.com/office/drawing/2010/main" val="0"/>
              </a:ext>
            </a:extLst>
          </a:blip>
          <a:srcRect l="42304" t="60938" r="44001" b="13307"/>
          <a:stretch/>
        </p:blipFill>
        <p:spPr bwMode="auto">
          <a:xfrm>
            <a:off x="38774668" y="27697236"/>
            <a:ext cx="2867025" cy="367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5" name="Picture 47"/>
          <p:cNvPicPr>
            <a:picLocks noChangeAspect="1" noChangeArrowheads="1"/>
          </p:cNvPicPr>
          <p:nvPr/>
        </p:nvPicPr>
        <p:blipFill rotWithShape="1">
          <a:blip r:embed="rId12">
            <a:extLst>
              <a:ext uri="{28A0092B-C50C-407E-A947-70E740481C1C}">
                <a14:useLocalDpi xmlns:a14="http://schemas.microsoft.com/office/drawing/2010/main" val="0"/>
              </a:ext>
            </a:extLst>
          </a:blip>
          <a:srcRect l="21045" t="67188" r="58493" b="12891"/>
          <a:stretch/>
        </p:blipFill>
        <p:spPr bwMode="auto">
          <a:xfrm>
            <a:off x="36786019" y="23486500"/>
            <a:ext cx="2999425" cy="367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185125" y="19334531"/>
            <a:ext cx="3787301" cy="4292211"/>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97764" y="1020550"/>
            <a:ext cx="5530214" cy="2238076"/>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316463" y="1180488"/>
            <a:ext cx="3716074" cy="1715111"/>
          </a:xfrm>
          <a:prstGeom prst="rect">
            <a:avLst/>
          </a:prstGeom>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439376" y="1477075"/>
            <a:ext cx="4114800" cy="1295400"/>
          </a:xfrm>
          <a:prstGeom prst="rect">
            <a:avLst/>
          </a:prstGeom>
        </p:spPr>
      </p:pic>
    </p:spTree>
    <p:extLst>
      <p:ext uri="{BB962C8B-B14F-4D97-AF65-F5344CB8AC3E}">
        <p14:creationId xmlns:p14="http://schemas.microsoft.com/office/powerpoint/2010/main" val="2852536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48_Trifold_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226</TotalTime>
  <Words>1022</Words>
  <Application>Microsoft Office PowerPoint</Application>
  <PresentationFormat>Custom</PresentationFormat>
  <Paragraphs>154</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Times New Roman</vt:lpstr>
      <vt:lpstr>Trebuchet MS</vt:lpstr>
      <vt:lpstr>PosterPresentations.com-36x48_Trifold_Template-V3</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Renee  MacDermott</cp:lastModifiedBy>
  <cp:revision>35</cp:revision>
  <dcterms:created xsi:type="dcterms:W3CDTF">2012-02-03T23:30:52Z</dcterms:created>
  <dcterms:modified xsi:type="dcterms:W3CDTF">2016-06-03T03:32:03Z</dcterms:modified>
</cp:coreProperties>
</file>