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193"/>
    <a:srgbClr val="F3F5FA"/>
    <a:srgbClr val="CDD2DE"/>
    <a:srgbClr val="E3E9E5"/>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4" autoAdjust="0"/>
    <p:restoredTop sz="93333" autoAdjust="0"/>
  </p:normalViewPr>
  <p:slideViewPr>
    <p:cSldViewPr snapToGrid="0" snapToObjects="1" showGuides="1">
      <p:cViewPr>
        <p:scale>
          <a:sx n="30" d="100"/>
          <a:sy n="30" d="100"/>
        </p:scale>
        <p:origin x="-2862" y="-3090"/>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53.35938" units="1/cm"/>
          <inkml:channelProperty channel="Y" name="resolution" value="53.33333" units="1/cm"/>
        </inkml:channelProperties>
      </inkml:inkSource>
      <inkml:timestamp xml:id="ts0" timeString="2016-03-07T20:10:25.350"/>
    </inkml:context>
    <inkml:brush xml:id="br0">
      <inkml:brushProperty name="width" value="0.10583" units="cm"/>
      <inkml:brushProperty name="height" value="0.10583" units="cm"/>
      <inkml:brushProperty name="color" value="#ED1C24"/>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7CC3398-9281-4FE1-9FD3-383FCBE3B05C}" emma:medium="tactile" emma:mode="ink">
          <msink:context xmlns:msink="http://schemas.microsoft.com/ink/2010/main" type="writingRegion" rotatedBoundingBox="104074,32850 101481,35289 101205,34995 103798,32556"/>
        </emma:interpretation>
      </emma:emma>
    </inkml:annotationXML>
    <inkml:traceGroup>
      <inkml:annotationXML>
        <emma:emma xmlns:emma="http://www.w3.org/2003/04/emma" version="1.0">
          <emma:interpretation id="{9A296CEC-AE55-49E0-88A6-235ECE8B7E5E}" emma:medium="tactile" emma:mode="ink">
            <msink:context xmlns:msink="http://schemas.microsoft.com/ink/2010/main" type="paragraph" rotatedBoundingBox="104074,32850 101481,35289 101205,34995 103798,32556" alignmentLevel="1"/>
          </emma:interpretation>
        </emma:emma>
      </inkml:annotationXML>
      <inkml:traceGroup>
        <inkml:annotationXML>
          <emma:emma xmlns:emma="http://www.w3.org/2003/04/emma" version="1.0">
            <emma:interpretation id="{B33466B9-E240-45D4-8A74-E6F90DE52E1E}" emma:medium="tactile" emma:mode="ink">
              <msink:context xmlns:msink="http://schemas.microsoft.com/ink/2010/main" type="line" rotatedBoundingBox="104074,32850 101481,35289 101205,34995 103798,32556"/>
            </emma:interpretation>
          </emma:emma>
        </inkml:annotationXML>
        <inkml:traceGroup>
          <inkml:annotationXML>
            <emma:emma xmlns:emma="http://www.w3.org/2003/04/emma" version="1.0">
              <emma:interpretation id="{DCD1DC97-9840-4398-8589-A327824AE1C5}" emma:medium="tactile" emma:mode="ink">
                <msink:context xmlns:msink="http://schemas.microsoft.com/ink/2010/main" type="inkWord" rotatedBoundingBox="101226,35047 101526,34708 101753,34908 101454,35248"/>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y</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0 0,'0'53</inkml:trace>
          <inkml:trace contextRef="#ctx0" brushRef="#br0" timeOffset="4670.7851">0 106,'-52'0,"-1"0,106-53,-53 0,52 53,1-53,0 53,0 0,-53-53,53 53,-53 53,0 0,-53 0,0-53,0 53,0-53,53 53,-52-53,-1 0,106 0,-53-53,52 53,1 0,0 0,0 0,-53 53,-53-53,0 0,0 0,53 53,0 0,-52-53,52-53,0 0,0 0,-53 53,53-53,0 0,53 53,-1-53,1 53,0 0,-53-53,53 53</inkml:trace>
        </inkml:traceGroup>
        <inkml:traceGroup>
          <inkml:annotationXML>
            <emma:emma xmlns:emma="http://www.w3.org/2003/04/emma" version="1.0">
              <emma:interpretation id="{98F98E45-FE7C-4EFF-8DD8-ED25B88DE30F}" emma:medium="tactile" emma:mode="ink">
                <msink:context xmlns:msink="http://schemas.microsoft.com/ink/2010/main" type="inkWord" rotatedBoundingBox="103932,32529 104056,32943 103726,33042 103603,32627"/>
              </emma:interpretation>
              <emma:one-of disjunction-type="recognition" id="oneOf1">
                <emma:interpretation id="interp5" emma:lang="en-US" emma:confidence="0">
                  <emma:literal>&amp;</emma:literal>
                </emma:interpretation>
                <emma:interpretation id="interp6" emma:lang="en-US" emma:confidence="0">
                  <emma:literal>B</emma:literal>
                </emma:interpretation>
                <emma:interpretation id="interp7" emma:lang="en-US" emma:confidence="0">
                  <emma:literal>I</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1" timeOffset="57041.0799">2376-2187,'41'0,"-1"0,-40 41,0-1,0 0,0 1,0-1,-40-40,-1-40,1-1,0 1,-1 40,41-40,0-1,0 1,41 0,-41-1,40 1,0 40,-40 40,0 1,41-41,-41 40,0 0,0 1,0-1,0-80,0-1,40 41,0 0,1 41,-41-1,40-40,-80 0,-1-40,41-1,-40 41,0 0,40-40,-41 40,41-40,0 80,0 0,0 1,-40-41,0 0,-1 0,1 0,80 0,1 0,-41 40,40-40,-40 40,40-40,-40 41,0-1,-40-40,0 0,-1 0,41-40,0-1,0 1,41 40,-1-40,0 40</inkml:trace>
          <inkml:trace contextRef="#ctx0" brushRef="#br1" timeOffset="57376.9953">2497-1945,'-201'-201,"402"402,-362-443,201 202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6/2/2016</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975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43891200" cy="4371975"/>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flipV="1">
            <a:off x="0" y="4371975"/>
            <a:ext cx="43891200" cy="433386"/>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baseline="-25000"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0" name="Rounded Rectangle 29"/>
          <p:cNvSpPr/>
          <p:nvPr userDrawn="1"/>
        </p:nvSpPr>
        <p:spPr>
          <a:xfrm>
            <a:off x="506697" y="5267325"/>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userDrawn="1"/>
        </p:nvSpPr>
        <p:spPr>
          <a:xfrm>
            <a:off x="33164748" y="5257799"/>
            <a:ext cx="1018006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userDrawn="1"/>
        </p:nvSpPr>
        <p:spPr>
          <a:xfrm>
            <a:off x="11233151" y="5257798"/>
            <a:ext cx="21428073" cy="26736675"/>
          </a:xfrm>
          <a:prstGeom prst="roundRect">
            <a:avLst>
              <a:gd name="adj" fmla="val 457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userDrawn="1"/>
        </p:nvGrpSpPr>
        <p:grpSpPr>
          <a:xfrm>
            <a:off x="-11225189" y="-1"/>
            <a:ext cx="11018865" cy="32918401"/>
            <a:chOff x="-11225189" y="-1"/>
            <a:chExt cx="11018865" cy="32918401"/>
          </a:xfrm>
        </p:grpSpPr>
        <p:sp>
          <p:nvSpPr>
            <p:cNvPr id="48" name="Rectangle 4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trifold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49" name="Straight Connector 48"/>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userDrawn="1"/>
          </p:nvPicPr>
          <p:blipFill>
            <a:blip r:embed="rId4"/>
            <a:stretch>
              <a:fillRect/>
            </a:stretch>
          </p:blipFill>
          <p:spPr>
            <a:xfrm>
              <a:off x="-10740740" y="10261718"/>
              <a:ext cx="1597666" cy="1201935"/>
            </a:xfrm>
            <a:prstGeom prst="rect">
              <a:avLst/>
            </a:prstGeom>
          </p:spPr>
        </p:pic>
        <p:pic>
          <p:nvPicPr>
            <p:cNvPr id="51" name="Picture 50"/>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2" name="Group 51"/>
            <p:cNvGrpSpPr/>
            <p:nvPr userDrawn="1"/>
          </p:nvGrpSpPr>
          <p:grpSpPr>
            <a:xfrm>
              <a:off x="-9744993" y="23540957"/>
              <a:ext cx="7531182" cy="2120439"/>
              <a:chOff x="-4470427" y="11016658"/>
              <a:chExt cx="3470785" cy="974220"/>
            </a:xfrm>
          </p:grpSpPr>
          <p:grpSp>
            <p:nvGrpSpPr>
              <p:cNvPr id="58" name="Group 57"/>
              <p:cNvGrpSpPr/>
              <p:nvPr userDrawn="1"/>
            </p:nvGrpSpPr>
            <p:grpSpPr>
              <a:xfrm>
                <a:off x="-2783495" y="11060886"/>
                <a:ext cx="624431" cy="893535"/>
                <a:chOff x="-3958697" y="11117435"/>
                <a:chExt cx="779338" cy="1280430"/>
              </a:xfrm>
            </p:grpSpPr>
            <p:pic>
              <p:nvPicPr>
                <p:cNvPr id="64" name="Picture 63"/>
                <p:cNvPicPr>
                  <a:picLocks noChangeAspect="1"/>
                </p:cNvPicPr>
                <p:nvPr userDrawn="1"/>
              </p:nvPicPr>
              <p:blipFill>
                <a:blip r:embed="rId6"/>
                <a:stretch>
                  <a:fillRect/>
                </a:stretch>
              </p:blipFill>
              <p:spPr>
                <a:xfrm>
                  <a:off x="-3948160" y="11117435"/>
                  <a:ext cx="768801" cy="1090857"/>
                </a:xfrm>
                <a:prstGeom prst="rect">
                  <a:avLst/>
                </a:prstGeom>
              </p:spPr>
            </p:pic>
            <p:sp>
              <p:nvSpPr>
                <p:cNvPr id="65" name="TextBox 64"/>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59" name="Group 58"/>
              <p:cNvGrpSpPr/>
              <p:nvPr userDrawn="1"/>
            </p:nvGrpSpPr>
            <p:grpSpPr>
              <a:xfrm>
                <a:off x="-2033159" y="11060889"/>
                <a:ext cx="1033517" cy="893529"/>
                <a:chOff x="-2921738" y="11200127"/>
                <a:chExt cx="1420279" cy="1227904"/>
              </a:xfrm>
            </p:grpSpPr>
            <p:pic>
              <p:nvPicPr>
                <p:cNvPr id="62" name="Picture 61"/>
                <p:cNvPicPr>
                  <a:picLocks noChangeAspect="1"/>
                </p:cNvPicPr>
                <p:nvPr userDrawn="1"/>
              </p:nvPicPr>
              <p:blipFill>
                <a:blip r:embed="rId6"/>
                <a:stretch>
                  <a:fillRect/>
                </a:stretch>
              </p:blipFill>
              <p:spPr>
                <a:xfrm>
                  <a:off x="-2921738" y="11200127"/>
                  <a:ext cx="1420279" cy="1029694"/>
                </a:xfrm>
                <a:prstGeom prst="rect">
                  <a:avLst/>
                </a:prstGeom>
              </p:spPr>
            </p:pic>
            <p:sp>
              <p:nvSpPr>
                <p:cNvPr id="63" name="TextBox 62"/>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0" name="Picture 59"/>
              <p:cNvPicPr>
                <a:picLocks noChangeAspect="1"/>
              </p:cNvPicPr>
              <p:nvPr userDrawn="1"/>
            </p:nvPicPr>
            <p:blipFill>
              <a:blip r:embed="rId7"/>
              <a:stretch>
                <a:fillRect/>
              </a:stretch>
            </p:blipFill>
            <p:spPr>
              <a:xfrm>
                <a:off x="-4470427" y="11016658"/>
                <a:ext cx="1098742" cy="847761"/>
              </a:xfrm>
              <a:prstGeom prst="rect">
                <a:avLst/>
              </a:prstGeom>
            </p:spPr>
          </p:pic>
          <p:sp>
            <p:nvSpPr>
              <p:cNvPr id="61" name="TextBox 60"/>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3" name="Group 52"/>
            <p:cNvGrpSpPr/>
            <p:nvPr userDrawn="1"/>
          </p:nvGrpSpPr>
          <p:grpSpPr>
            <a:xfrm>
              <a:off x="-10398793" y="27751410"/>
              <a:ext cx="9323012" cy="2453251"/>
              <a:chOff x="-4754996" y="12734136"/>
              <a:chExt cx="4296559" cy="1127128"/>
            </a:xfrm>
          </p:grpSpPr>
          <p:graphicFrame>
            <p:nvGraphicFramePr>
              <p:cNvPr id="54" name="Object 53"/>
              <p:cNvGraphicFramePr>
                <a:graphicFrameLocks noChangeAspect="1"/>
              </p:cNvGraphicFramePr>
              <p:nvPr userDrawn="1">
                <p:extLst>
                  <p:ext uri="{D42A27DB-BD31-4B8C-83A1-F6EECF244321}">
                    <p14:modId xmlns:p14="http://schemas.microsoft.com/office/powerpoint/2010/main" val="2583320257"/>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7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55" name="Object 54"/>
              <p:cNvGraphicFramePr>
                <a:graphicFrameLocks noChangeAspect="1"/>
              </p:cNvGraphicFramePr>
              <p:nvPr userDrawn="1">
                <p:extLst>
                  <p:ext uri="{D42A27DB-BD31-4B8C-83A1-F6EECF244321}">
                    <p14:modId xmlns:p14="http://schemas.microsoft.com/office/powerpoint/2010/main" val="3111605449"/>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7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56" name="TextBox 55"/>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57" name="TextBox 56"/>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66" name="Group 65"/>
          <p:cNvGrpSpPr/>
          <p:nvPr userDrawn="1"/>
        </p:nvGrpSpPr>
        <p:grpSpPr>
          <a:xfrm>
            <a:off x="44157839" y="-55065"/>
            <a:ext cx="11062139" cy="32973465"/>
            <a:chOff x="44157839" y="-55065"/>
            <a:chExt cx="11062139" cy="32973465"/>
          </a:xfrm>
        </p:grpSpPr>
        <p:sp>
          <p:nvSpPr>
            <p:cNvPr id="67" name="Rectangle 66"/>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8" name="Object 67"/>
            <p:cNvGraphicFramePr>
              <a:graphicFrameLocks noChangeAspect="1"/>
            </p:cNvGraphicFramePr>
            <p:nvPr userDrawn="1">
              <p:extLst>
                <p:ext uri="{D42A27DB-BD31-4B8C-83A1-F6EECF244321}">
                  <p14:modId xmlns:p14="http://schemas.microsoft.com/office/powerpoint/2010/main" val="298943172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8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9" name="Picture 68"/>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70" name="Object 69"/>
            <p:cNvGraphicFramePr>
              <a:graphicFrameLocks noChangeAspect="1"/>
            </p:cNvGraphicFramePr>
            <p:nvPr userDrawn="1">
              <p:extLst>
                <p:ext uri="{D42A27DB-BD31-4B8C-83A1-F6EECF244321}">
                  <p14:modId xmlns:p14="http://schemas.microsoft.com/office/powerpoint/2010/main" val="2574947463"/>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8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71" name="Group 70"/>
            <p:cNvGrpSpPr/>
            <p:nvPr userDrawn="1"/>
          </p:nvGrpSpPr>
          <p:grpSpPr>
            <a:xfrm>
              <a:off x="44487207" y="29414560"/>
              <a:ext cx="10354213" cy="1265612"/>
              <a:chOff x="44200453" y="28362386"/>
              <a:chExt cx="9771399" cy="1090622"/>
            </a:xfrm>
          </p:grpSpPr>
          <p:sp>
            <p:nvSpPr>
              <p:cNvPr id="73" name="Rounded Rectangle 72"/>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75" name="TextBox 74"/>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72" name="TextBox 71"/>
            <p:cNvSpPr txBox="1"/>
            <p:nvPr userDrawn="1"/>
          </p:nvSpPr>
          <p:spPr>
            <a:xfrm>
              <a:off x="44262808" y="31169782"/>
              <a:ext cx="6870215" cy="1399638"/>
            </a:xfrm>
            <a:prstGeom prst="rect">
              <a:avLst/>
            </a:prstGeom>
            <a:noFill/>
          </p:spPr>
          <p:txBody>
            <a:bodyPr wrap="square" lIns="65304" tIns="32651" rIns="65304" bIns="32651" rtlCol="0">
              <a:spAutoFit/>
            </a:bodyPr>
            <a:lstStyle/>
            <a:p>
              <a:pPr marL="344488" indent="-34448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344488"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7.jp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jpg"/><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862636" y="29873165"/>
            <a:ext cx="3777280" cy="14632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527049" y="6021370"/>
            <a:ext cx="10196513" cy="4308850"/>
          </a:xfrm>
        </p:spPr>
        <p:txBody>
          <a:bodyPr/>
          <a:lstStyle/>
          <a:p>
            <a:r>
              <a:rPr lang="en-US" dirty="0">
                <a:solidFill>
                  <a:schemeClr val="tx1"/>
                </a:solidFill>
              </a:rPr>
              <a:t>The different species in various areas have a great impact on the environmental conditions of that area, and Long Island is a very diverse place. </a:t>
            </a:r>
            <a:r>
              <a:rPr lang="en-US" dirty="0" smtClean="0">
                <a:solidFill>
                  <a:schemeClr val="tx1"/>
                </a:solidFill>
              </a:rPr>
              <a:t>Because of this observation, I decided to try and see how diverse the two shores of Long Island are, in terms of their aquatic environments. I collected samples from one location on each shore of Long Island, Massapequa Preserve on the South Shore and Blydenburgh Park on the North Shore. At these locations, I collected samples of Invertebrates that I later identified using DNA Barcoding through Cold Spring Harbor Laboratories and by Taxonomy Key. </a:t>
            </a:r>
            <a:r>
              <a:rPr lang="en-US" dirty="0">
                <a:solidFill>
                  <a:schemeClr val="tx1"/>
                </a:solidFill>
              </a:rPr>
              <a:t/>
            </a:r>
            <a:br>
              <a:rPr lang="en-US" dirty="0">
                <a:solidFill>
                  <a:schemeClr val="tx1"/>
                </a:solidFill>
              </a:rPr>
            </a:br>
            <a:endParaRPr lang="en-US" dirty="0">
              <a:solidFill>
                <a:schemeClr val="tx1"/>
              </a:solidFill>
            </a:endParaRPr>
          </a:p>
        </p:txBody>
      </p:sp>
      <p:sp>
        <p:nvSpPr>
          <p:cNvPr id="3" name="Text Placeholder 2"/>
          <p:cNvSpPr>
            <a:spLocks noGrp="1"/>
          </p:cNvSpPr>
          <p:nvPr>
            <p:ph type="body" sz="quarter" idx="11"/>
          </p:nvPr>
        </p:nvSpPr>
        <p:spPr/>
        <p:txBody>
          <a:bodyPr/>
          <a:lstStyle/>
          <a:p>
            <a:r>
              <a:rPr lang="en-US" dirty="0" smtClean="0">
                <a:solidFill>
                  <a:schemeClr val="tx1"/>
                </a:solidFill>
              </a:rPr>
              <a:t>Introduction</a:t>
            </a:r>
            <a:endParaRPr lang="en-US" dirty="0">
              <a:solidFill>
                <a:schemeClr val="tx1"/>
              </a:solidFill>
            </a:endParaRPr>
          </a:p>
        </p:txBody>
      </p:sp>
      <p:sp>
        <p:nvSpPr>
          <p:cNvPr id="6" name="Text Placeholder 5"/>
          <p:cNvSpPr>
            <a:spLocks noGrp="1"/>
          </p:cNvSpPr>
          <p:nvPr>
            <p:ph type="body" sz="quarter" idx="20"/>
          </p:nvPr>
        </p:nvSpPr>
        <p:spPr/>
        <p:txBody>
          <a:bodyPr/>
          <a:lstStyle/>
          <a:p>
            <a:r>
              <a:rPr lang="en-US" dirty="0" smtClean="0">
                <a:solidFill>
                  <a:schemeClr val="tx1"/>
                </a:solidFill>
              </a:rPr>
              <a:t>Objectives</a:t>
            </a:r>
            <a:endParaRPr lang="en-US" dirty="0">
              <a:solidFill>
                <a:schemeClr val="tx1"/>
              </a:solidFill>
            </a:endParaRPr>
          </a:p>
        </p:txBody>
      </p:sp>
      <p:sp>
        <p:nvSpPr>
          <p:cNvPr id="7" name="Text Placeholder 6"/>
          <p:cNvSpPr>
            <a:spLocks noGrp="1"/>
          </p:cNvSpPr>
          <p:nvPr>
            <p:ph type="body" sz="quarter" idx="21"/>
          </p:nvPr>
        </p:nvSpPr>
        <p:spPr>
          <a:xfrm>
            <a:off x="11252201" y="6021371"/>
            <a:ext cx="21421724" cy="6078565"/>
          </a:xfrm>
        </p:spPr>
        <p:txBody>
          <a:bodyPr/>
          <a:lstStyle/>
          <a:p>
            <a:r>
              <a:rPr lang="en-US" dirty="0" smtClean="0">
                <a:solidFill>
                  <a:schemeClr val="tx1"/>
                </a:solidFill>
              </a:rPr>
              <a:t>On </a:t>
            </a:r>
            <a:r>
              <a:rPr lang="en-US" dirty="0">
                <a:solidFill>
                  <a:schemeClr val="tx1"/>
                </a:solidFill>
              </a:rPr>
              <a:t>the morning on November 8th, 2015, I went out to the Massapequa Preserve and Blydenburgh Park to collect samples. At both locations I measured the abiotic factors of Water pH, Soil, pH, Air and Water Temperature, Dissolved Oxygen, Water Nitrates, Water Phosphates, Soil Nitrates, Soil Phosphates, Soil Potassium, Salinity, and Weather Conditions. I used pH strips to test the pH of the water. I used soil pH tablets, and putting them in water with the soil, to determine soil </a:t>
            </a:r>
            <a:r>
              <a:rPr lang="en-US" dirty="0" err="1">
                <a:solidFill>
                  <a:schemeClr val="tx1"/>
                </a:solidFill>
              </a:rPr>
              <a:t>pH.</a:t>
            </a:r>
            <a:r>
              <a:rPr lang="en-US" dirty="0">
                <a:solidFill>
                  <a:schemeClr val="tx1"/>
                </a:solidFill>
              </a:rPr>
              <a:t> I used a thermometer to measure water and air temperature. I used dissolved oxygen testing tablets to determine the water’s dissolved oxygen content. I used testing tablets for Nitrate and Phosphate levels in the water. I used testing tablets to determine Nitrate, Phosphate, and Potassium levels in the soil. I used a hydrometer to measure water salinity. I recorded the weather conditions I observed as well as checking the forecast reports from the National Weather Service. </a:t>
            </a:r>
          </a:p>
          <a:p>
            <a:r>
              <a:rPr lang="en-US" dirty="0">
                <a:solidFill>
                  <a:schemeClr val="tx1"/>
                </a:solidFill>
              </a:rPr>
              <a:t>To collect the samples, I scooped dirt from the bottom of the lake with a net. I dug through the dirt until I found a specimen. I then took pictures, collected, and recorded the specimen. I did this for approximately an hour at each location and found 8 usable samples at Massapequa Preserve and 4 usable samples at Blydenburgh Park. I stored the samples in large plastic tubes with ethyl alcohol and later removed the ethyl alcohol and froze them. </a:t>
            </a:r>
            <a:endParaRPr lang="en-US" dirty="0" smtClean="0">
              <a:solidFill>
                <a:schemeClr val="tx1"/>
              </a:solidFill>
            </a:endParaRPr>
          </a:p>
          <a:p>
            <a:r>
              <a:rPr lang="en-US" dirty="0" smtClean="0">
                <a:solidFill>
                  <a:schemeClr val="tx1"/>
                </a:solidFill>
              </a:rPr>
              <a:t>I later Isolated and Extracted the DNA from each sample along with the help of my science research teacher and our Mentor from Cold Spring Harbor.  Once extracted, I used the DNA to run gel electrophoresis. I then sent pictures of the Gel banding to Brookhaven Labs which then ran the barcoding sequence for those samples that were approved to be run. I then compared the samples to taxonomy keys to identify the remaining samples</a:t>
            </a:r>
            <a:endParaRPr lang="en-US" dirty="0">
              <a:solidFill>
                <a:schemeClr val="tx1"/>
              </a:solidFill>
            </a:endParaRPr>
          </a:p>
          <a:p>
            <a:r>
              <a:rPr lang="en-US" dirty="0"/>
              <a:t/>
            </a:r>
            <a:br>
              <a:rPr lang="en-US" dirty="0"/>
            </a:br>
            <a:endParaRPr lang="en-US" dirty="0"/>
          </a:p>
        </p:txBody>
      </p:sp>
      <p:sp>
        <p:nvSpPr>
          <p:cNvPr id="8" name="Text Placeholder 7"/>
          <p:cNvSpPr>
            <a:spLocks noGrp="1"/>
          </p:cNvSpPr>
          <p:nvPr>
            <p:ph type="body" sz="quarter" idx="22"/>
          </p:nvPr>
        </p:nvSpPr>
        <p:spPr/>
        <p:txBody>
          <a:bodyPr/>
          <a:lstStyle/>
          <a:p>
            <a:r>
              <a:rPr lang="en-US" dirty="0" smtClean="0">
                <a:solidFill>
                  <a:schemeClr val="tx1"/>
                </a:solidFill>
              </a:rPr>
              <a:t>Procedure</a:t>
            </a:r>
            <a:endParaRPr lang="en-US" dirty="0">
              <a:solidFill>
                <a:schemeClr val="tx1"/>
              </a:solidFill>
            </a:endParaRPr>
          </a:p>
        </p:txBody>
      </p:sp>
      <p:sp>
        <p:nvSpPr>
          <p:cNvPr id="9" name="Text Placeholder 8"/>
          <p:cNvSpPr>
            <a:spLocks noGrp="1"/>
          </p:cNvSpPr>
          <p:nvPr>
            <p:ph type="body" sz="quarter" idx="23"/>
          </p:nvPr>
        </p:nvSpPr>
        <p:spPr>
          <a:xfrm>
            <a:off x="16630649" y="20688636"/>
            <a:ext cx="15434311" cy="2769967"/>
          </a:xfrm>
        </p:spPr>
        <p:txBody>
          <a:bodyPr/>
          <a:lstStyle/>
          <a:p>
            <a:r>
              <a:rPr lang="en-US" dirty="0" smtClean="0">
                <a:solidFill>
                  <a:schemeClr val="tx1"/>
                </a:solidFill>
              </a:rPr>
              <a:t>     I identified the following samples at the two locations. As can be seen, there are similarities and differences between the two locations, but the sample sizes in both locations are different sizes, and those sizes are so small that it does not accurately represent the complete biodiversity of these two locations. The abiotic factors were also similar and I do not believe that these abiotic factors alone could contribute to biodiversity between these two areas because of their similarity</a:t>
            </a:r>
            <a:r>
              <a:rPr lang="en-US" dirty="0">
                <a:solidFill>
                  <a:schemeClr val="tx1"/>
                </a:solidFill>
              </a:rPr>
              <a:t/>
            </a:r>
            <a:br>
              <a:rPr lang="en-US" dirty="0">
                <a:solidFill>
                  <a:schemeClr val="tx1"/>
                </a:solidFill>
              </a:rPr>
            </a:br>
            <a:endParaRPr lang="en-US" dirty="0" smtClean="0">
              <a:solidFill>
                <a:schemeClr val="tx1"/>
              </a:solidFill>
            </a:endParaRPr>
          </a:p>
        </p:txBody>
      </p:sp>
      <p:sp>
        <p:nvSpPr>
          <p:cNvPr id="10" name="Text Placeholder 9"/>
          <p:cNvSpPr>
            <a:spLocks noGrp="1"/>
          </p:cNvSpPr>
          <p:nvPr>
            <p:ph type="body" sz="quarter" idx="24"/>
          </p:nvPr>
        </p:nvSpPr>
        <p:spPr/>
        <p:txBody>
          <a:bodyPr/>
          <a:lstStyle/>
          <a:p>
            <a:r>
              <a:rPr lang="en-US" dirty="0" smtClean="0">
                <a:solidFill>
                  <a:schemeClr val="tx1"/>
                </a:solidFill>
              </a:rPr>
              <a:t>Results</a:t>
            </a:r>
            <a:endParaRPr lang="en-US" dirty="0">
              <a:solidFill>
                <a:schemeClr val="tx1"/>
              </a:solidFill>
            </a:endParaRPr>
          </a:p>
        </p:txBody>
      </p:sp>
      <p:sp>
        <p:nvSpPr>
          <p:cNvPr id="11" name="Text Placeholder 10"/>
          <p:cNvSpPr>
            <a:spLocks noGrp="1"/>
          </p:cNvSpPr>
          <p:nvPr>
            <p:ph type="body" sz="quarter" idx="25"/>
          </p:nvPr>
        </p:nvSpPr>
        <p:spPr/>
        <p:txBody>
          <a:bodyPr/>
          <a:lstStyle/>
          <a:p>
            <a:r>
              <a:rPr lang="en-US" dirty="0" smtClean="0">
                <a:solidFill>
                  <a:schemeClr val="tx1"/>
                </a:solidFill>
              </a:rPr>
              <a:t>Conclusion</a:t>
            </a:r>
            <a:endParaRPr lang="en-US" dirty="0">
              <a:solidFill>
                <a:schemeClr val="tx1"/>
              </a:solidFill>
            </a:endParaRPr>
          </a:p>
        </p:txBody>
      </p:sp>
      <p:sp>
        <p:nvSpPr>
          <p:cNvPr id="12" name="Text Placeholder 11"/>
          <p:cNvSpPr>
            <a:spLocks noGrp="1"/>
          </p:cNvSpPr>
          <p:nvPr>
            <p:ph type="body" sz="quarter" idx="26"/>
          </p:nvPr>
        </p:nvSpPr>
        <p:spPr>
          <a:xfrm>
            <a:off x="33185099" y="6021370"/>
            <a:ext cx="10201275" cy="4385794"/>
          </a:xfrm>
        </p:spPr>
        <p:txBody>
          <a:bodyPr/>
          <a:lstStyle/>
          <a:p>
            <a:r>
              <a:rPr lang="en-US" dirty="0">
                <a:solidFill>
                  <a:schemeClr val="tx1"/>
                </a:solidFill>
              </a:rPr>
              <a:t>After conducting my experiment I do not feel that I have enough evidence to support my claim that there is a great biodiversity between the North and South shores </a:t>
            </a:r>
            <a:r>
              <a:rPr lang="en-US" dirty="0" smtClean="0">
                <a:solidFill>
                  <a:schemeClr val="tx1"/>
                </a:solidFill>
              </a:rPr>
              <a:t>of </a:t>
            </a:r>
            <a:r>
              <a:rPr lang="en-US" dirty="0">
                <a:solidFill>
                  <a:schemeClr val="tx1"/>
                </a:solidFill>
              </a:rPr>
              <a:t>Long Island. My sample sizes were too small, and from what I did collect the majority of samples in both locations were the same with each other, and the few discrepancies could have been caused purely by the small sample sizes. Also, the abiotic factors were very similar to each other and there are not many conditions that would be able to tell the few discrepancies saw.</a:t>
            </a:r>
          </a:p>
          <a:p>
            <a:r>
              <a:rPr lang="en-US" dirty="0"/>
              <a:t/>
            </a:r>
            <a:br>
              <a:rPr lang="en-US" dirty="0"/>
            </a:br>
            <a:endParaRPr lang="en-US" dirty="0"/>
          </a:p>
        </p:txBody>
      </p:sp>
      <p:sp>
        <p:nvSpPr>
          <p:cNvPr id="13" name="Text Placeholder 12"/>
          <p:cNvSpPr>
            <a:spLocks noGrp="1"/>
          </p:cNvSpPr>
          <p:nvPr>
            <p:ph type="body" sz="quarter" idx="27"/>
          </p:nvPr>
        </p:nvSpPr>
        <p:spPr/>
        <p:txBody>
          <a:bodyPr/>
          <a:lstStyle/>
          <a:p>
            <a:r>
              <a:rPr lang="en-US" dirty="0" smtClean="0">
                <a:solidFill>
                  <a:schemeClr val="tx1"/>
                </a:solidFill>
              </a:rPr>
              <a:t>Ideas for Future Research</a:t>
            </a:r>
            <a:endParaRPr lang="en-US" dirty="0">
              <a:solidFill>
                <a:schemeClr val="tx1"/>
              </a:solidFill>
            </a:endParaRPr>
          </a:p>
        </p:txBody>
      </p:sp>
      <p:sp>
        <p:nvSpPr>
          <p:cNvPr id="14" name="Text Placeholder 13"/>
          <p:cNvSpPr>
            <a:spLocks noGrp="1"/>
          </p:cNvSpPr>
          <p:nvPr>
            <p:ph type="body" sz="quarter" idx="28"/>
          </p:nvPr>
        </p:nvSpPr>
        <p:spPr>
          <a:xfrm>
            <a:off x="33185097" y="15011402"/>
            <a:ext cx="10201275" cy="4770515"/>
          </a:xfrm>
        </p:spPr>
        <p:txBody>
          <a:bodyPr/>
          <a:lstStyle/>
          <a:p>
            <a:r>
              <a:rPr lang="en-US" dirty="0">
                <a:solidFill>
                  <a:schemeClr val="tx1"/>
                </a:solidFill>
              </a:rPr>
              <a:t>In the future, I would like to expand on my project by collecting more samples from each location. I would like to go out and take more samples in more warm weather, possibly in the spring or summer, when the environments are at their peak of organism population sizes and I would get more accurate results as to which organisms live in the environment. </a:t>
            </a:r>
          </a:p>
          <a:p>
            <a:r>
              <a:rPr lang="en-US" dirty="0">
                <a:solidFill>
                  <a:schemeClr val="tx1"/>
                </a:solidFill>
              </a:rPr>
              <a:t>I would also like to look more into the effect on Soil Potassium on these environments, as it was the only major difference I saw between the two locations. After online research I discovered that it has a major influence on the life of plants, I would like to see if the plant species in the different areas are different and if that could have an effect on the invertebrates living in the two locations. </a:t>
            </a:r>
          </a:p>
        </p:txBody>
      </p:sp>
      <p:sp>
        <p:nvSpPr>
          <p:cNvPr id="15" name="Text Placeholder 14"/>
          <p:cNvSpPr>
            <a:spLocks noGrp="1"/>
          </p:cNvSpPr>
          <p:nvPr>
            <p:ph type="body" sz="quarter" idx="29"/>
          </p:nvPr>
        </p:nvSpPr>
        <p:spPr>
          <a:xfrm>
            <a:off x="33197802" y="20086992"/>
            <a:ext cx="10201275" cy="754045"/>
          </a:xfrm>
        </p:spPr>
        <p:txBody>
          <a:bodyPr/>
          <a:lstStyle/>
          <a:p>
            <a:r>
              <a:rPr lang="en-US" dirty="0" smtClean="0">
                <a:solidFill>
                  <a:schemeClr val="tx1"/>
                </a:solidFill>
              </a:rPr>
              <a:t>References </a:t>
            </a:r>
            <a:endParaRPr lang="en-US" dirty="0">
              <a:solidFill>
                <a:schemeClr val="tx1"/>
              </a:solidFill>
            </a:endParaRPr>
          </a:p>
        </p:txBody>
      </p:sp>
      <p:sp>
        <p:nvSpPr>
          <p:cNvPr id="16" name="Text Placeholder 15"/>
          <p:cNvSpPr>
            <a:spLocks noGrp="1"/>
          </p:cNvSpPr>
          <p:nvPr>
            <p:ph type="body" sz="quarter" idx="30"/>
          </p:nvPr>
        </p:nvSpPr>
        <p:spPr/>
        <p:txBody>
          <a:bodyPr/>
          <a:lstStyle/>
          <a:p>
            <a:r>
              <a:rPr lang="en-US" dirty="0"/>
              <a:t> </a:t>
            </a:r>
            <a:r>
              <a:rPr lang="en-US" dirty="0" smtClean="0"/>
              <a:t>        </a:t>
            </a:r>
            <a:endParaRPr lang="en-US" dirty="0"/>
          </a:p>
        </p:txBody>
      </p:sp>
      <p:sp>
        <p:nvSpPr>
          <p:cNvPr id="17" name="Text Placeholder 16"/>
          <p:cNvSpPr>
            <a:spLocks noGrp="1"/>
          </p:cNvSpPr>
          <p:nvPr>
            <p:ph type="body" sz="quarter" idx="96"/>
          </p:nvPr>
        </p:nvSpPr>
        <p:spPr>
          <a:xfrm>
            <a:off x="527049" y="14951552"/>
            <a:ext cx="10201275" cy="21390449"/>
          </a:xfrm>
        </p:spPr>
        <p:txBody>
          <a:bodyPr/>
          <a:lstStyle/>
          <a:p>
            <a:r>
              <a:rPr lang="en-US" b="1" dirty="0" smtClean="0">
                <a:solidFill>
                  <a:schemeClr val="tx1"/>
                </a:solidFill>
              </a:rPr>
              <a:t>Question</a:t>
            </a:r>
            <a:endParaRPr lang="en-US" dirty="0" smtClean="0">
              <a:solidFill>
                <a:schemeClr val="tx1"/>
              </a:solidFill>
            </a:endParaRPr>
          </a:p>
          <a:p>
            <a:r>
              <a:rPr lang="en-US" dirty="0" smtClean="0">
                <a:solidFill>
                  <a:schemeClr val="tx1"/>
                </a:solidFill>
              </a:rPr>
              <a:t>Do the geographical differences of the North and South Shores of Long Island have any effect on the biodiversity of the two areas?</a:t>
            </a:r>
          </a:p>
          <a:p>
            <a:endParaRPr lang="en-US" dirty="0" smtClean="0">
              <a:solidFill>
                <a:schemeClr val="tx1"/>
              </a:solidFill>
            </a:endParaRPr>
          </a:p>
          <a:p>
            <a:r>
              <a:rPr lang="en-US" b="1" dirty="0" smtClean="0">
                <a:solidFill>
                  <a:schemeClr val="tx1"/>
                </a:solidFill>
              </a:rPr>
              <a:t>Variables</a:t>
            </a:r>
            <a:endParaRPr lang="en-US" dirty="0" smtClean="0">
              <a:solidFill>
                <a:schemeClr val="tx1"/>
              </a:solidFill>
            </a:endParaRPr>
          </a:p>
          <a:p>
            <a:r>
              <a:rPr lang="en-US" dirty="0" smtClean="0">
                <a:solidFill>
                  <a:schemeClr val="tx1"/>
                </a:solidFill>
              </a:rPr>
              <a:t>Independent Variables: Water pH, Soil pH, Air Temperature, Water Temperature, Dissolved Oxygen, Water Nitrates, Water Phosphates, Soil Nitrates, Soil Phosphates, Soil Potassium, Water Salinity, Weather</a:t>
            </a:r>
          </a:p>
          <a:p>
            <a:r>
              <a:rPr lang="en-US" dirty="0" smtClean="0">
                <a:solidFill>
                  <a:schemeClr val="tx1"/>
                </a:solidFill>
              </a:rPr>
              <a:t>Dependent Variables: Location, Samples,  Biodiversity</a:t>
            </a:r>
          </a:p>
          <a:p>
            <a:endParaRPr lang="en-US" dirty="0" smtClean="0">
              <a:solidFill>
                <a:schemeClr val="tx1"/>
              </a:solidFill>
            </a:endParaRPr>
          </a:p>
          <a:p>
            <a:r>
              <a:rPr lang="en-US" b="1" dirty="0" smtClean="0">
                <a:solidFill>
                  <a:schemeClr val="tx1"/>
                </a:solidFill>
              </a:rPr>
              <a:t>Hypothesis</a:t>
            </a:r>
            <a:endParaRPr lang="en-US" dirty="0" smtClean="0">
              <a:solidFill>
                <a:schemeClr val="tx1"/>
              </a:solidFill>
            </a:endParaRPr>
          </a:p>
          <a:p>
            <a:r>
              <a:rPr lang="en-US" dirty="0" smtClean="0">
                <a:solidFill>
                  <a:schemeClr val="tx1"/>
                </a:solidFill>
              </a:rPr>
              <a:t>If there is a large difference in the abiotic factors in the 2 regions then there will be a difference in the biodiversity. </a:t>
            </a:r>
          </a:p>
          <a:p>
            <a:r>
              <a:rPr lang="en-US" dirty="0" smtClean="0">
                <a:solidFill>
                  <a:schemeClr val="tx1"/>
                </a:solidFill>
              </a:rPr>
              <a:t/>
            </a:r>
            <a:br>
              <a:rPr lang="en-US" dirty="0" smtClean="0">
                <a:solidFill>
                  <a:schemeClr val="tx1"/>
                </a:solidFill>
              </a:rPr>
            </a:br>
            <a:r>
              <a:rPr lang="en-US" b="1" dirty="0" smtClean="0">
                <a:solidFill>
                  <a:schemeClr val="tx1"/>
                </a:solidFill>
              </a:rPr>
              <a:t>Background Research</a:t>
            </a:r>
            <a:endParaRPr lang="en-US" dirty="0" smtClean="0">
              <a:solidFill>
                <a:schemeClr val="tx1"/>
              </a:solidFill>
            </a:endParaRPr>
          </a:p>
          <a:p>
            <a:r>
              <a:rPr lang="en-US" dirty="0" smtClean="0">
                <a:solidFill>
                  <a:schemeClr val="tx1"/>
                </a:solidFill>
              </a:rPr>
              <a:t>Long Island’s different regions have different geographic features, which is caused by a variety of past occurrences, with the formation of Long Island being caused by the Wisconsin Glaciation period. Two glacial moraines formed the northern shore and mid-section of Long Island, the Harbor Hill and Ronkonkoma moraines, this area is commonly known as the “North Shore”. The areas of Long Island south of these moraines, generally the areas south of Interstate 495, is the outwash plain of the glacier. This area is commonly known as the “South Shore”.</a:t>
            </a:r>
          </a:p>
          <a:p>
            <a:r>
              <a:rPr lang="en-US" dirty="0" smtClean="0">
                <a:solidFill>
                  <a:schemeClr val="tx1"/>
                </a:solidFill>
              </a:rPr>
              <a:t>The glacial moraines and the outwash plain have resulted in different topographies along the North and South shores of Long Island. The moraines cause the sediments the glacier carries to “drop” in place. This causes the sediment left by the moraines to be unsorted, </a:t>
            </a:r>
            <a:r>
              <a:rPr lang="en-US" dirty="0" err="1" smtClean="0">
                <a:solidFill>
                  <a:schemeClr val="tx1"/>
                </a:solidFill>
              </a:rPr>
              <a:t>unlayered</a:t>
            </a:r>
            <a:r>
              <a:rPr lang="en-US" dirty="0" smtClean="0">
                <a:solidFill>
                  <a:schemeClr val="tx1"/>
                </a:solidFill>
              </a:rPr>
              <a:t>, and therefore rocky. The sediment in the outwash plain was carried outward from the end moraine by running water, this causes the sediment to be sorted and layered. The differences in these deposits is what has caused the contrasting topography on the different shores, with rocky beaches and larger glacial deposits on the North Shore, to smaller, grainier deposits on the South Shore. </a:t>
            </a:r>
          </a:p>
          <a:p>
            <a:r>
              <a:rPr lang="en-US" dirty="0" smtClean="0">
                <a:solidFill>
                  <a:schemeClr val="tx1"/>
                </a:solidFill>
              </a:rPr>
              <a:t>Because of this difference between the two shores, the way of life of not only various types of wildlife and plants, but also humans, vary between the individuals on the North and South shores. Because of this we have chosen two parks on Long Island. The Massapequa Preserve, which is located on the South Shore of Long Island in Massapequa, and Blydenburgh Park, which is located on the North Shore of Long Island in Smithtown. Both parks have aquatic environments that house various invertebrates along the shores of their bodies of water.</a:t>
            </a:r>
          </a:p>
          <a:p>
            <a:r>
              <a:rPr lang="en-US" dirty="0" smtClean="0">
                <a:solidFill>
                  <a:schemeClr val="tx1"/>
                </a:solidFill>
              </a:rPr>
              <a:t/>
            </a:r>
            <a:br>
              <a:rPr lang="en-US" dirty="0" smtClean="0">
                <a:solidFill>
                  <a:schemeClr val="tx1"/>
                </a:solidFill>
              </a:rPr>
            </a:br>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smtClean="0">
              <a:solidFill>
                <a:schemeClr val="tx1"/>
              </a:solidFill>
            </a:endParaRPr>
          </a:p>
          <a:p>
            <a:endParaRPr lang="en-US" dirty="0" smtClean="0">
              <a:solidFill>
                <a:schemeClr val="tx1"/>
              </a:solidFill>
            </a:endParaRPr>
          </a:p>
          <a:p>
            <a:endParaRPr lang="en-US" dirty="0"/>
          </a:p>
          <a:p>
            <a:r>
              <a:rPr lang="en-US" dirty="0"/>
              <a:t/>
            </a:r>
            <a:br>
              <a:rPr lang="en-US" dirty="0"/>
            </a:br>
            <a:endParaRPr lang="en-US" dirty="0"/>
          </a:p>
        </p:txBody>
      </p:sp>
      <p:sp>
        <p:nvSpPr>
          <p:cNvPr id="19" name="Text Placeholder 18"/>
          <p:cNvSpPr>
            <a:spLocks noGrp="1"/>
          </p:cNvSpPr>
          <p:nvPr>
            <p:ph type="body" sz="quarter" idx="150"/>
          </p:nvPr>
        </p:nvSpPr>
        <p:spPr>
          <a:xfrm>
            <a:off x="11224245" y="2014331"/>
            <a:ext cx="21421724" cy="1280160"/>
          </a:xfrm>
        </p:spPr>
        <p:txBody>
          <a:bodyPr/>
          <a:lstStyle/>
          <a:p>
            <a:r>
              <a:rPr lang="en-US" dirty="0" smtClean="0"/>
              <a:t>Benjamin </a:t>
            </a:r>
            <a:r>
              <a:rPr lang="en-US" dirty="0" err="1" smtClean="0"/>
              <a:t>Schablin</a:t>
            </a:r>
            <a:endParaRPr lang="en-US" dirty="0"/>
          </a:p>
        </p:txBody>
      </p:sp>
      <p:sp>
        <p:nvSpPr>
          <p:cNvPr id="43" name="Text Placeholder 42"/>
          <p:cNvSpPr>
            <a:spLocks noGrp="1"/>
          </p:cNvSpPr>
          <p:nvPr>
            <p:ph type="body" sz="quarter" idx="184"/>
          </p:nvPr>
        </p:nvSpPr>
        <p:spPr/>
        <p:txBody>
          <a:bodyPr/>
          <a:lstStyle/>
          <a:p>
            <a:r>
              <a:rPr lang="en-US" dirty="0" smtClean="0"/>
              <a:t>Wantagh High School</a:t>
            </a:r>
            <a:endParaRPr lang="en-US" dirty="0"/>
          </a:p>
        </p:txBody>
      </p:sp>
      <p:sp>
        <p:nvSpPr>
          <p:cNvPr id="44" name="Text Placeholder 43"/>
          <p:cNvSpPr>
            <a:spLocks noGrp="1"/>
          </p:cNvSpPr>
          <p:nvPr>
            <p:ph type="body" sz="quarter" idx="185"/>
          </p:nvPr>
        </p:nvSpPr>
        <p:spPr>
          <a:xfrm>
            <a:off x="11224245" y="417442"/>
            <a:ext cx="21421724" cy="1713917"/>
          </a:xfrm>
        </p:spPr>
        <p:txBody>
          <a:bodyPr>
            <a:normAutofit fontScale="62500" lnSpcReduction="20000"/>
          </a:bodyPr>
          <a:lstStyle/>
          <a:p>
            <a:r>
              <a:rPr lang="en-US" dirty="0" smtClean="0"/>
              <a:t>Comparing the </a:t>
            </a:r>
            <a:r>
              <a:rPr lang="en-US" dirty="0" err="1" smtClean="0"/>
              <a:t>Biodiversities</a:t>
            </a:r>
            <a:r>
              <a:rPr lang="en-US" dirty="0" smtClean="0"/>
              <a:t> of the North and </a:t>
            </a:r>
          </a:p>
          <a:p>
            <a:r>
              <a:rPr lang="en-US" dirty="0" smtClean="0"/>
              <a:t>South Shores of Long Island</a:t>
            </a:r>
            <a:endParaRPr lang="en-US" dirty="0"/>
          </a:p>
        </p:txBody>
      </p:sp>
      <p:sp>
        <p:nvSpPr>
          <p:cNvPr id="20" name="Text Placeholder 8"/>
          <p:cNvSpPr txBox="1">
            <a:spLocks/>
          </p:cNvSpPr>
          <p:nvPr/>
        </p:nvSpPr>
        <p:spPr>
          <a:xfrm>
            <a:off x="18049877" y="20198103"/>
            <a:ext cx="5664199"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t/>
            </a:r>
            <a:br>
              <a:rPr lang="en-US" dirty="0" smtClean="0"/>
            </a:br>
            <a:endParaRPr lang="en-US" dirty="0"/>
          </a:p>
        </p:txBody>
      </p:sp>
      <p:sp>
        <p:nvSpPr>
          <p:cNvPr id="22" name="Text Placeholder 8"/>
          <p:cNvSpPr txBox="1">
            <a:spLocks/>
          </p:cNvSpPr>
          <p:nvPr/>
        </p:nvSpPr>
        <p:spPr>
          <a:xfrm>
            <a:off x="11557001" y="20810556"/>
            <a:ext cx="5664199" cy="1107993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dirty="0" smtClean="0">
                <a:solidFill>
                  <a:schemeClr val="tx1"/>
                </a:solidFill>
              </a:rPr>
              <a:t>Massapequa Preserve - South Shore </a:t>
            </a:r>
            <a:endParaRPr lang="en-US" dirty="0" smtClean="0">
              <a:solidFill>
                <a:schemeClr val="tx1"/>
              </a:solidFill>
            </a:endParaRPr>
          </a:p>
          <a:p>
            <a:r>
              <a:rPr lang="en-US" dirty="0" smtClean="0">
                <a:solidFill>
                  <a:schemeClr val="tx1"/>
                </a:solidFill>
              </a:rPr>
              <a:t>NRS - 001 - Isopod</a:t>
            </a:r>
          </a:p>
          <a:p>
            <a:r>
              <a:rPr lang="en-US" dirty="0" smtClean="0">
                <a:solidFill>
                  <a:schemeClr val="tx1"/>
                </a:solidFill>
              </a:rPr>
              <a:t/>
            </a:r>
            <a:br>
              <a:rPr lang="en-US" dirty="0" smtClean="0">
                <a:solidFill>
                  <a:schemeClr val="tx1"/>
                </a:solidFill>
              </a:rPr>
            </a:br>
            <a:r>
              <a:rPr lang="en-US" dirty="0" smtClean="0">
                <a:solidFill>
                  <a:schemeClr val="tx1"/>
                </a:solidFill>
              </a:rPr>
              <a:t>NRS – 002 - </a:t>
            </a:r>
            <a:r>
              <a:rPr lang="en-US" dirty="0" err="1" smtClean="0">
                <a:solidFill>
                  <a:schemeClr val="tx1"/>
                </a:solidFill>
              </a:rPr>
              <a:t>Helobdella</a:t>
            </a:r>
            <a:r>
              <a:rPr lang="en-US" dirty="0" smtClean="0">
                <a:solidFill>
                  <a:schemeClr val="tx1"/>
                </a:solidFill>
              </a:rPr>
              <a:t> </a:t>
            </a:r>
            <a:r>
              <a:rPr lang="en-US" dirty="0" err="1" smtClean="0">
                <a:solidFill>
                  <a:schemeClr val="tx1"/>
                </a:solidFill>
              </a:rPr>
              <a:t>lineata</a:t>
            </a:r>
            <a:r>
              <a:rPr lang="en-US" dirty="0" smtClean="0">
                <a:solidFill>
                  <a:schemeClr val="tx1"/>
                </a:solidFill>
              </a:rPr>
              <a:t/>
            </a:r>
            <a:br>
              <a:rPr lang="en-US" dirty="0" smtClean="0">
                <a:solidFill>
                  <a:schemeClr val="tx1"/>
                </a:solidFill>
              </a:rPr>
            </a:br>
            <a:endParaRPr lang="en-US" dirty="0" smtClean="0">
              <a:solidFill>
                <a:schemeClr val="tx1"/>
              </a:solidFill>
            </a:endParaRPr>
          </a:p>
          <a:p>
            <a:r>
              <a:rPr lang="en-US" dirty="0" smtClean="0">
                <a:solidFill>
                  <a:schemeClr val="tx1"/>
                </a:solidFill>
              </a:rPr>
              <a:t>NRS - 003 - Corbicula sp.</a:t>
            </a:r>
          </a:p>
          <a:p>
            <a:r>
              <a:rPr lang="en-US" dirty="0" smtClean="0">
                <a:solidFill>
                  <a:schemeClr val="tx1"/>
                </a:solidFill>
              </a:rPr>
              <a:t/>
            </a:r>
            <a:br>
              <a:rPr lang="en-US" dirty="0" smtClean="0">
                <a:solidFill>
                  <a:schemeClr val="tx1"/>
                </a:solidFill>
              </a:rPr>
            </a:br>
            <a:r>
              <a:rPr lang="en-US" dirty="0" smtClean="0">
                <a:solidFill>
                  <a:schemeClr val="tx1"/>
                </a:solidFill>
              </a:rPr>
              <a:t>NRS - 005 - Corbicula sp.</a:t>
            </a:r>
          </a:p>
          <a:p>
            <a:r>
              <a:rPr lang="en-US" dirty="0" smtClean="0">
                <a:solidFill>
                  <a:schemeClr val="tx1"/>
                </a:solidFill>
              </a:rPr>
              <a:t/>
            </a:r>
            <a:br>
              <a:rPr lang="en-US" dirty="0" smtClean="0">
                <a:solidFill>
                  <a:schemeClr val="tx1"/>
                </a:solidFill>
              </a:rPr>
            </a:br>
            <a:r>
              <a:rPr lang="en-US" dirty="0" smtClean="0">
                <a:solidFill>
                  <a:schemeClr val="tx1"/>
                </a:solidFill>
              </a:rPr>
              <a:t>NRS – 006 - </a:t>
            </a:r>
            <a:r>
              <a:rPr lang="en-US" dirty="0" err="1" smtClean="0">
                <a:solidFill>
                  <a:schemeClr val="tx1"/>
                </a:solidFill>
              </a:rPr>
              <a:t>Helobdella</a:t>
            </a:r>
            <a:r>
              <a:rPr lang="en-US" dirty="0" smtClean="0">
                <a:solidFill>
                  <a:schemeClr val="tx1"/>
                </a:solidFill>
              </a:rPr>
              <a:t> </a:t>
            </a:r>
            <a:r>
              <a:rPr lang="en-US" dirty="0" err="1" smtClean="0">
                <a:solidFill>
                  <a:schemeClr val="tx1"/>
                </a:solidFill>
              </a:rPr>
              <a:t>lineata</a:t>
            </a:r>
            <a:endParaRPr lang="en-US" dirty="0" smtClean="0">
              <a:solidFill>
                <a:schemeClr val="tx1"/>
              </a:solidFill>
            </a:endParaRPr>
          </a:p>
          <a:p>
            <a:r>
              <a:rPr lang="en-US" dirty="0" smtClean="0">
                <a:solidFill>
                  <a:schemeClr val="tx1"/>
                </a:solidFill>
              </a:rPr>
              <a:t/>
            </a:r>
            <a:br>
              <a:rPr lang="en-US" dirty="0" smtClean="0">
                <a:solidFill>
                  <a:schemeClr val="tx1"/>
                </a:solidFill>
              </a:rPr>
            </a:br>
            <a:r>
              <a:rPr lang="en-US" dirty="0" smtClean="0">
                <a:solidFill>
                  <a:schemeClr val="tx1"/>
                </a:solidFill>
              </a:rPr>
              <a:t>NRS – 007 - Fingernail Clam</a:t>
            </a:r>
          </a:p>
          <a:p>
            <a:r>
              <a:rPr lang="en-US" dirty="0" smtClean="0">
                <a:solidFill>
                  <a:schemeClr val="tx1"/>
                </a:solidFill>
              </a:rPr>
              <a:t/>
            </a:r>
            <a:br>
              <a:rPr lang="en-US" dirty="0" smtClean="0">
                <a:solidFill>
                  <a:schemeClr val="tx1"/>
                </a:solidFill>
              </a:rPr>
            </a:br>
            <a:r>
              <a:rPr lang="en-US" dirty="0" smtClean="0">
                <a:solidFill>
                  <a:schemeClr val="tx1"/>
                </a:solidFill>
              </a:rPr>
              <a:t>NRS – 008 - </a:t>
            </a:r>
            <a:r>
              <a:rPr lang="en-US" dirty="0" err="1" smtClean="0">
                <a:solidFill>
                  <a:schemeClr val="tx1"/>
                </a:solidFill>
              </a:rPr>
              <a:t>Helobdella</a:t>
            </a:r>
            <a:r>
              <a:rPr lang="en-US" dirty="0" smtClean="0">
                <a:solidFill>
                  <a:schemeClr val="tx1"/>
                </a:solidFill>
              </a:rPr>
              <a:t> </a:t>
            </a:r>
            <a:r>
              <a:rPr lang="en-US" dirty="0" err="1" smtClean="0">
                <a:solidFill>
                  <a:schemeClr val="tx1"/>
                </a:solidFill>
              </a:rPr>
              <a:t>lineata</a:t>
            </a:r>
            <a:endParaRPr lang="en-US" dirty="0" smtClean="0">
              <a:solidFill>
                <a:schemeClr val="tx1"/>
              </a:solidFill>
            </a:endParaRPr>
          </a:p>
          <a:p>
            <a:r>
              <a:rPr lang="en-US" dirty="0" smtClean="0">
                <a:solidFill>
                  <a:schemeClr val="tx1"/>
                </a:solidFill>
              </a:rPr>
              <a:t/>
            </a:r>
            <a:br>
              <a:rPr lang="en-US" dirty="0" smtClean="0">
                <a:solidFill>
                  <a:schemeClr val="tx1"/>
                </a:solidFill>
              </a:rPr>
            </a:br>
            <a:r>
              <a:rPr lang="en-US" b="1" dirty="0" smtClean="0">
                <a:solidFill>
                  <a:schemeClr val="tx1"/>
                </a:solidFill>
              </a:rPr>
              <a:t>Blydenburgh Park - North Shore</a:t>
            </a:r>
            <a:endParaRPr lang="en-US" dirty="0" smtClean="0">
              <a:solidFill>
                <a:schemeClr val="tx1"/>
              </a:solidFill>
            </a:endParaRPr>
          </a:p>
          <a:p>
            <a:r>
              <a:rPr lang="en-US" dirty="0" smtClean="0">
                <a:solidFill>
                  <a:schemeClr val="tx1"/>
                </a:solidFill>
              </a:rPr>
              <a:t>NRS – 009 - Threadworm</a:t>
            </a:r>
          </a:p>
          <a:p>
            <a:r>
              <a:rPr lang="en-US" dirty="0" smtClean="0">
                <a:solidFill>
                  <a:schemeClr val="tx1"/>
                </a:solidFill>
              </a:rPr>
              <a:t/>
            </a:r>
            <a:br>
              <a:rPr lang="en-US" dirty="0" smtClean="0">
                <a:solidFill>
                  <a:schemeClr val="tx1"/>
                </a:solidFill>
              </a:rPr>
            </a:br>
            <a:r>
              <a:rPr lang="en-US" dirty="0" smtClean="0">
                <a:solidFill>
                  <a:schemeClr val="tx1"/>
                </a:solidFill>
              </a:rPr>
              <a:t>NRS – 010 - </a:t>
            </a:r>
            <a:r>
              <a:rPr lang="en-US" dirty="0" err="1" smtClean="0">
                <a:solidFill>
                  <a:schemeClr val="tx1"/>
                </a:solidFill>
              </a:rPr>
              <a:t>Helobdella</a:t>
            </a:r>
            <a:r>
              <a:rPr lang="en-US" dirty="0" smtClean="0">
                <a:solidFill>
                  <a:schemeClr val="tx1"/>
                </a:solidFill>
              </a:rPr>
              <a:t> </a:t>
            </a:r>
            <a:r>
              <a:rPr lang="en-US" dirty="0" err="1" smtClean="0">
                <a:solidFill>
                  <a:schemeClr val="tx1"/>
                </a:solidFill>
              </a:rPr>
              <a:t>Lineata</a:t>
            </a:r>
            <a:endParaRPr lang="en-US" dirty="0" smtClean="0">
              <a:solidFill>
                <a:schemeClr val="tx1"/>
              </a:solidFill>
            </a:endParaRPr>
          </a:p>
          <a:p>
            <a:r>
              <a:rPr lang="en-US" dirty="0" smtClean="0">
                <a:solidFill>
                  <a:schemeClr val="tx1"/>
                </a:solidFill>
              </a:rPr>
              <a:t/>
            </a:r>
            <a:br>
              <a:rPr lang="en-US" dirty="0" smtClean="0">
                <a:solidFill>
                  <a:schemeClr val="tx1"/>
                </a:solidFill>
              </a:rPr>
            </a:br>
            <a:r>
              <a:rPr lang="en-US" dirty="0" smtClean="0">
                <a:solidFill>
                  <a:schemeClr val="tx1"/>
                </a:solidFill>
              </a:rPr>
              <a:t>NRS – 011 - </a:t>
            </a:r>
            <a:r>
              <a:rPr lang="en-US" dirty="0" err="1" smtClean="0">
                <a:solidFill>
                  <a:schemeClr val="tx1"/>
                </a:solidFill>
              </a:rPr>
              <a:t>Helobdella</a:t>
            </a:r>
            <a:r>
              <a:rPr lang="en-US" dirty="0" smtClean="0">
                <a:solidFill>
                  <a:schemeClr val="tx1"/>
                </a:solidFill>
              </a:rPr>
              <a:t> </a:t>
            </a:r>
            <a:r>
              <a:rPr lang="en-US" dirty="0" err="1" smtClean="0">
                <a:solidFill>
                  <a:schemeClr val="tx1"/>
                </a:solidFill>
              </a:rPr>
              <a:t>Lineata</a:t>
            </a:r>
            <a:endParaRPr lang="en-US" dirty="0" smtClean="0">
              <a:solidFill>
                <a:schemeClr val="tx1"/>
              </a:solidFill>
            </a:endParaRPr>
          </a:p>
          <a:p>
            <a:r>
              <a:rPr lang="en-US" dirty="0" smtClean="0">
                <a:solidFill>
                  <a:schemeClr val="tx1"/>
                </a:solidFill>
              </a:rPr>
              <a:t/>
            </a:r>
            <a:br>
              <a:rPr lang="en-US" dirty="0" smtClean="0">
                <a:solidFill>
                  <a:schemeClr val="tx1"/>
                </a:solidFill>
              </a:rPr>
            </a:br>
            <a:r>
              <a:rPr lang="en-US" dirty="0" smtClean="0">
                <a:solidFill>
                  <a:schemeClr val="tx1"/>
                </a:solidFill>
              </a:rPr>
              <a:t>NRS – 012 - </a:t>
            </a:r>
            <a:r>
              <a:rPr lang="en-US" dirty="0" err="1" smtClean="0">
                <a:solidFill>
                  <a:schemeClr val="tx1"/>
                </a:solidFill>
              </a:rPr>
              <a:t>Planaria</a:t>
            </a:r>
            <a:r>
              <a:rPr lang="en-US" dirty="0" smtClean="0">
                <a:solidFill>
                  <a:schemeClr val="tx1"/>
                </a:solidFill>
              </a:rPr>
              <a:t> </a:t>
            </a:r>
          </a:p>
          <a:p>
            <a:r>
              <a:rPr lang="en-US" dirty="0" smtClean="0"/>
              <a:t/>
            </a:r>
            <a:br>
              <a:rPr lang="en-US" dirty="0" smtClean="0"/>
            </a:br>
            <a:endParaRPr lang="en-US" dirty="0"/>
          </a:p>
        </p:txBody>
      </p:sp>
      <p:sp>
        <p:nvSpPr>
          <p:cNvPr id="23" name="Text Placeholder 8"/>
          <p:cNvSpPr txBox="1">
            <a:spLocks/>
          </p:cNvSpPr>
          <p:nvPr/>
        </p:nvSpPr>
        <p:spPr>
          <a:xfrm>
            <a:off x="17011016" y="22949558"/>
            <a:ext cx="5664199" cy="838688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Location: Blydenburgh Park, Smithtown</a:t>
            </a:r>
          </a:p>
          <a:p>
            <a:r>
              <a:rPr lang="en-US" dirty="0">
                <a:solidFill>
                  <a:schemeClr val="tx1"/>
                </a:solidFill>
              </a:rPr>
              <a:t>Air Temperature: 54'F, 12'C</a:t>
            </a:r>
          </a:p>
          <a:p>
            <a:r>
              <a:rPr lang="en-US" dirty="0">
                <a:solidFill>
                  <a:schemeClr val="tx1"/>
                </a:solidFill>
              </a:rPr>
              <a:t>Water Temperature: 56'F, 13'C</a:t>
            </a:r>
          </a:p>
          <a:p>
            <a:r>
              <a:rPr lang="en-US" dirty="0">
                <a:solidFill>
                  <a:schemeClr val="tx1"/>
                </a:solidFill>
              </a:rPr>
              <a:t>Soil Nitrates: Low</a:t>
            </a:r>
          </a:p>
          <a:p>
            <a:r>
              <a:rPr lang="en-US" dirty="0">
                <a:solidFill>
                  <a:schemeClr val="tx1"/>
                </a:solidFill>
              </a:rPr>
              <a:t>Soil Potassium: High</a:t>
            </a:r>
          </a:p>
          <a:p>
            <a:r>
              <a:rPr lang="en-US" dirty="0">
                <a:solidFill>
                  <a:schemeClr val="tx1"/>
                </a:solidFill>
              </a:rPr>
              <a:t>Soil Phosphates: Low</a:t>
            </a:r>
          </a:p>
          <a:p>
            <a:r>
              <a:rPr lang="en-US" dirty="0">
                <a:solidFill>
                  <a:schemeClr val="tx1"/>
                </a:solidFill>
              </a:rPr>
              <a:t>Soil pH: 7</a:t>
            </a:r>
          </a:p>
          <a:p>
            <a:r>
              <a:rPr lang="en-US" dirty="0">
                <a:solidFill>
                  <a:schemeClr val="tx1"/>
                </a:solidFill>
              </a:rPr>
              <a:t>Water pH: 4</a:t>
            </a:r>
          </a:p>
          <a:p>
            <a:r>
              <a:rPr lang="en-US" dirty="0">
                <a:solidFill>
                  <a:schemeClr val="tx1"/>
                </a:solidFill>
              </a:rPr>
              <a:t>Dissolved O2: 8ppm</a:t>
            </a:r>
          </a:p>
          <a:p>
            <a:r>
              <a:rPr lang="en-US" dirty="0">
                <a:solidFill>
                  <a:schemeClr val="tx1"/>
                </a:solidFill>
              </a:rPr>
              <a:t>Water Salinity: 6ppt</a:t>
            </a:r>
          </a:p>
          <a:p>
            <a:r>
              <a:rPr lang="en-US" dirty="0">
                <a:solidFill>
                  <a:schemeClr val="tx1"/>
                </a:solidFill>
              </a:rPr>
              <a:t>Water Nitrates: 5ppm </a:t>
            </a:r>
          </a:p>
          <a:p>
            <a:r>
              <a:rPr lang="en-US" dirty="0">
                <a:solidFill>
                  <a:schemeClr val="tx1"/>
                </a:solidFill>
              </a:rPr>
              <a:t>Water Phosphates: 4ppm</a:t>
            </a:r>
          </a:p>
          <a:p>
            <a:r>
              <a:rPr lang="en-US" dirty="0">
                <a:solidFill>
                  <a:schemeClr val="tx1"/>
                </a:solidFill>
              </a:rPr>
              <a:t>Weather: Cool, Low Humidity, Gusty, Sunny (collection site under shady trees).</a:t>
            </a:r>
          </a:p>
          <a:p>
            <a:r>
              <a:rPr lang="en-US" dirty="0"/>
              <a:t/>
            </a:r>
            <a:br>
              <a:rPr lang="en-US" dirty="0"/>
            </a:br>
            <a:r>
              <a:rPr lang="en-US" dirty="0" smtClean="0"/>
              <a:t/>
            </a:r>
            <a:br>
              <a:rPr lang="en-US" dirty="0" smtClean="0"/>
            </a:br>
            <a:endParaRPr lang="en-US" dirty="0"/>
          </a:p>
        </p:txBody>
      </p:sp>
      <p:sp>
        <p:nvSpPr>
          <p:cNvPr id="25" name="Text Placeholder 8"/>
          <p:cNvSpPr txBox="1">
            <a:spLocks/>
          </p:cNvSpPr>
          <p:nvPr/>
        </p:nvSpPr>
        <p:spPr>
          <a:xfrm>
            <a:off x="23726778" y="22980037"/>
            <a:ext cx="5664199" cy="838688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Location: Massapequa Preserve </a:t>
            </a:r>
          </a:p>
          <a:p>
            <a:r>
              <a:rPr lang="en-US" dirty="0">
                <a:solidFill>
                  <a:schemeClr val="tx1"/>
                </a:solidFill>
              </a:rPr>
              <a:t>Water pH: 5</a:t>
            </a:r>
          </a:p>
          <a:p>
            <a:r>
              <a:rPr lang="en-US" dirty="0">
                <a:solidFill>
                  <a:schemeClr val="tx1"/>
                </a:solidFill>
              </a:rPr>
              <a:t>Soil pH: 7</a:t>
            </a:r>
          </a:p>
          <a:p>
            <a:r>
              <a:rPr lang="en-US" dirty="0">
                <a:solidFill>
                  <a:schemeClr val="tx1"/>
                </a:solidFill>
              </a:rPr>
              <a:t>Air Temperature: 62'F, 16.6'C</a:t>
            </a:r>
          </a:p>
          <a:p>
            <a:r>
              <a:rPr lang="en-US" dirty="0">
                <a:solidFill>
                  <a:schemeClr val="tx1"/>
                </a:solidFill>
              </a:rPr>
              <a:t>Water Temperature: 60'F, 15.5'C</a:t>
            </a:r>
          </a:p>
          <a:p>
            <a:r>
              <a:rPr lang="en-US" dirty="0">
                <a:solidFill>
                  <a:schemeClr val="tx1"/>
                </a:solidFill>
              </a:rPr>
              <a:t>Dissolved O2: 4ppm</a:t>
            </a:r>
          </a:p>
          <a:p>
            <a:r>
              <a:rPr lang="en-US" dirty="0">
                <a:solidFill>
                  <a:schemeClr val="tx1"/>
                </a:solidFill>
              </a:rPr>
              <a:t>Water Nitrates: 5ppm</a:t>
            </a:r>
          </a:p>
          <a:p>
            <a:r>
              <a:rPr lang="en-US" dirty="0">
                <a:solidFill>
                  <a:schemeClr val="tx1"/>
                </a:solidFill>
              </a:rPr>
              <a:t>Water Phosphates: 0ppm</a:t>
            </a:r>
          </a:p>
          <a:p>
            <a:r>
              <a:rPr lang="en-US" dirty="0">
                <a:solidFill>
                  <a:schemeClr val="tx1"/>
                </a:solidFill>
              </a:rPr>
              <a:t>Soil Nitrates: Low</a:t>
            </a:r>
          </a:p>
          <a:p>
            <a:r>
              <a:rPr lang="en-US" dirty="0">
                <a:solidFill>
                  <a:schemeClr val="tx1"/>
                </a:solidFill>
              </a:rPr>
              <a:t>Soil Phosphates: Low</a:t>
            </a:r>
          </a:p>
          <a:p>
            <a:r>
              <a:rPr lang="en-US" dirty="0">
                <a:solidFill>
                  <a:schemeClr val="tx1"/>
                </a:solidFill>
              </a:rPr>
              <a:t>Soil Potassium: Low</a:t>
            </a:r>
          </a:p>
          <a:p>
            <a:r>
              <a:rPr lang="en-US" dirty="0">
                <a:solidFill>
                  <a:schemeClr val="tx1"/>
                </a:solidFill>
              </a:rPr>
              <a:t>Salinity: 0ppt</a:t>
            </a:r>
          </a:p>
          <a:p>
            <a:r>
              <a:rPr lang="en-US" dirty="0">
                <a:solidFill>
                  <a:schemeClr val="tx1"/>
                </a:solidFill>
              </a:rPr>
              <a:t>Weather: Sunny, Area is in direct sunlight, cool. windy,</a:t>
            </a:r>
          </a:p>
          <a:p>
            <a:r>
              <a:rPr lang="en-US" dirty="0"/>
              <a:t/>
            </a:r>
            <a:br>
              <a:rPr lang="en-US" dirty="0"/>
            </a:br>
            <a:r>
              <a:rPr lang="en-US" dirty="0"/>
              <a:t/>
            </a:r>
            <a:br>
              <a:rPr lang="en-US" dirty="0"/>
            </a:br>
            <a:r>
              <a:rPr lang="en-US" dirty="0" smtClean="0"/>
              <a:t/>
            </a:r>
            <a:br>
              <a:rPr lang="en-US" dirty="0" smtClean="0"/>
            </a:br>
            <a:endParaRPr lang="en-US" dirty="0"/>
          </a:p>
        </p:txBody>
      </p:sp>
      <p:sp>
        <p:nvSpPr>
          <p:cNvPr id="26" name="Text Placeholder 13"/>
          <p:cNvSpPr txBox="1">
            <a:spLocks/>
          </p:cNvSpPr>
          <p:nvPr/>
        </p:nvSpPr>
        <p:spPr>
          <a:xfrm>
            <a:off x="33197802" y="20688636"/>
            <a:ext cx="10201275" cy="777133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“Blydenburgh County Park.” </a:t>
            </a:r>
            <a:r>
              <a:rPr lang="en-US" i="1" dirty="0">
                <a:solidFill>
                  <a:schemeClr val="tx1"/>
                </a:solidFill>
              </a:rPr>
              <a:t>Suffolk County Government</a:t>
            </a:r>
            <a:r>
              <a:rPr lang="en-US" dirty="0">
                <a:solidFill>
                  <a:schemeClr val="tx1"/>
                </a:solidFill>
              </a:rPr>
              <a:t>. </a:t>
            </a:r>
            <a:r>
              <a:rPr lang="en-US" dirty="0" err="1">
                <a:solidFill>
                  <a:schemeClr val="tx1"/>
                </a:solidFill>
              </a:rPr>
              <a:t>N.p</a:t>
            </a:r>
            <a:r>
              <a:rPr lang="en-US" dirty="0">
                <a:solidFill>
                  <a:schemeClr val="tx1"/>
                </a:solidFill>
              </a:rPr>
              <a:t>., </a:t>
            </a:r>
            <a:r>
              <a:rPr lang="en-US" dirty="0" err="1">
                <a:solidFill>
                  <a:schemeClr val="tx1"/>
                </a:solidFill>
              </a:rPr>
              <a:t>n.d.</a:t>
            </a:r>
            <a:r>
              <a:rPr lang="en-US" dirty="0">
                <a:solidFill>
                  <a:schemeClr val="tx1"/>
                </a:solidFill>
              </a:rPr>
              <a:t> Web. 25 June 2015. &lt;http://www.suffolkcountyny.gov/departments/parks/parks/blydenburghcountypark.aspx&gt;.</a:t>
            </a:r>
          </a:p>
          <a:p>
            <a:r>
              <a:rPr lang="en-US" dirty="0">
                <a:solidFill>
                  <a:schemeClr val="tx1"/>
                </a:solidFill>
              </a:rPr>
              <a:t>“Glaciation.” </a:t>
            </a:r>
            <a:r>
              <a:rPr lang="en-US" i="1" dirty="0">
                <a:solidFill>
                  <a:schemeClr val="tx1"/>
                </a:solidFill>
              </a:rPr>
              <a:t>CLIMAP</a:t>
            </a:r>
            <a:r>
              <a:rPr lang="en-US" dirty="0">
                <a:solidFill>
                  <a:schemeClr val="tx1"/>
                </a:solidFill>
              </a:rPr>
              <a:t>. </a:t>
            </a:r>
            <a:r>
              <a:rPr lang="en-US" dirty="0" err="1">
                <a:solidFill>
                  <a:schemeClr val="tx1"/>
                </a:solidFill>
              </a:rPr>
              <a:t>N.p</a:t>
            </a:r>
            <a:r>
              <a:rPr lang="en-US" dirty="0">
                <a:solidFill>
                  <a:schemeClr val="tx1"/>
                </a:solidFill>
              </a:rPr>
              <a:t>., </a:t>
            </a:r>
            <a:r>
              <a:rPr lang="en-US" dirty="0" err="1">
                <a:solidFill>
                  <a:schemeClr val="tx1"/>
                </a:solidFill>
              </a:rPr>
              <a:t>n.d.</a:t>
            </a:r>
            <a:r>
              <a:rPr lang="en-US" dirty="0">
                <a:solidFill>
                  <a:schemeClr val="tx1"/>
                </a:solidFill>
              </a:rPr>
              <a:t> Web. 25 June 2015. &lt;http://climap.net/glaciation&gt;.</a:t>
            </a:r>
          </a:p>
          <a:p>
            <a:r>
              <a:rPr lang="en-US" dirty="0">
                <a:solidFill>
                  <a:schemeClr val="tx1"/>
                </a:solidFill>
              </a:rPr>
              <a:t>“Peter J. Schmitt Massapequa Preserve.” </a:t>
            </a:r>
            <a:r>
              <a:rPr lang="en-US" i="1" dirty="0">
                <a:solidFill>
                  <a:schemeClr val="tx1"/>
                </a:solidFill>
              </a:rPr>
              <a:t>Nassau County, Long Island New York</a:t>
            </a:r>
            <a:r>
              <a:rPr lang="en-US" dirty="0">
                <a:solidFill>
                  <a:schemeClr val="tx1"/>
                </a:solidFill>
              </a:rPr>
              <a:t>. </a:t>
            </a:r>
            <a:r>
              <a:rPr lang="en-US" dirty="0" err="1">
                <a:solidFill>
                  <a:schemeClr val="tx1"/>
                </a:solidFill>
              </a:rPr>
              <a:t>N.p</a:t>
            </a:r>
            <a:r>
              <a:rPr lang="en-US" dirty="0">
                <a:solidFill>
                  <a:schemeClr val="tx1"/>
                </a:solidFill>
              </a:rPr>
              <a:t>., </a:t>
            </a:r>
            <a:r>
              <a:rPr lang="en-US" dirty="0" err="1">
                <a:solidFill>
                  <a:schemeClr val="tx1"/>
                </a:solidFill>
              </a:rPr>
              <a:t>n.d.</a:t>
            </a:r>
            <a:r>
              <a:rPr lang="en-US" dirty="0">
                <a:solidFill>
                  <a:schemeClr val="tx1"/>
                </a:solidFill>
              </a:rPr>
              <a:t> Web. 25 June 2015. &lt;http://www.nassaucountyny.gov/2905/Peter-J-Schmitt-Massapequa-Preserve&gt;.</a:t>
            </a:r>
          </a:p>
          <a:p>
            <a:r>
              <a:rPr lang="en-US" i="1" dirty="0">
                <a:solidFill>
                  <a:schemeClr val="tx1"/>
                </a:solidFill>
              </a:rPr>
              <a:t>Using DNA Barcodes to Identify and Classify Living Things: Footlocker Protocol, Planning and Preparation, Answers to Questions</a:t>
            </a:r>
            <a:r>
              <a:rPr lang="en-US" dirty="0">
                <a:solidFill>
                  <a:schemeClr val="tx1"/>
                </a:solidFill>
              </a:rPr>
              <a:t>. </a:t>
            </a:r>
            <a:r>
              <a:rPr lang="en-US" dirty="0" err="1">
                <a:solidFill>
                  <a:schemeClr val="tx1"/>
                </a:solidFill>
              </a:rPr>
              <a:t>N.p</a:t>
            </a:r>
            <a:r>
              <a:rPr lang="en-US" dirty="0">
                <a:solidFill>
                  <a:schemeClr val="tx1"/>
                </a:solidFill>
              </a:rPr>
              <a:t>.: Cold Spring Harbor Laboratory DNA Learning Center, 2015. Print.</a:t>
            </a:r>
          </a:p>
          <a:p>
            <a:r>
              <a:rPr lang="en-US" i="1" dirty="0">
                <a:solidFill>
                  <a:schemeClr val="tx1"/>
                </a:solidFill>
              </a:rPr>
              <a:t>Using DNA Barcodes to Identify and Classify Living Things: Footlocker Protocol</a:t>
            </a:r>
            <a:r>
              <a:rPr lang="en-US" dirty="0">
                <a:solidFill>
                  <a:schemeClr val="tx1"/>
                </a:solidFill>
              </a:rPr>
              <a:t>. </a:t>
            </a:r>
            <a:r>
              <a:rPr lang="en-US" dirty="0" err="1">
                <a:solidFill>
                  <a:schemeClr val="tx1"/>
                </a:solidFill>
              </a:rPr>
              <a:t>N.p</a:t>
            </a:r>
            <a:r>
              <a:rPr lang="en-US" dirty="0">
                <a:solidFill>
                  <a:schemeClr val="tx1"/>
                </a:solidFill>
              </a:rPr>
              <a:t>.: Cold Spring Harbor Laboratory DNA Learning Center, 2015. Print</a:t>
            </a:r>
          </a:p>
          <a:p>
            <a:r>
              <a:rPr lang="en-US" dirty="0"/>
              <a:t/>
            </a:r>
            <a:br>
              <a:rPr lang="en-US" dirty="0"/>
            </a:br>
            <a:endParaRPr lang="en-US" dirty="0">
              <a:solidFill>
                <a:schemeClr val="tx1"/>
              </a:solidFill>
            </a:endParaRPr>
          </a:p>
        </p:txBody>
      </p:sp>
      <p:pic>
        <p:nvPicPr>
          <p:cNvPr id="2050" name="Picture 2" descr="http://4.bp.blogspot.com/-6brotb4W4wM/UWvnbwcieKI/AAAAAAAAB8M/17WFlqEyKF0/s1600/Pictur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104" y="9888657"/>
            <a:ext cx="5610223" cy="43479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3546" y="12404736"/>
            <a:ext cx="3611880" cy="642112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7787691" y="12030073"/>
            <a:ext cx="7166886" cy="6793516"/>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4798429" y="13395190"/>
            <a:ext cx="7543800" cy="4243388"/>
          </a:xfrm>
          <a:prstGeom prst="rect">
            <a:avLst/>
          </a:prstGeom>
        </p:spPr>
      </p:pic>
      <p:pic>
        <p:nvPicPr>
          <p:cNvPr id="2052" name="Picture 4" descr="http://thehelpfulweb.pbworks.com/f/1265747814/map_l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26206" y="10216773"/>
            <a:ext cx="7744465" cy="30564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36477270" y="11727549"/>
              <a:ext cx="969987" cy="941211"/>
            </p14:xfrm>
          </p:contentPart>
        </mc:Choice>
        <mc:Fallback xmlns="">
          <p:pic>
            <p:nvPicPr>
              <p:cNvPr id="29" name="Ink 28"/>
              <p:cNvPicPr/>
              <p:nvPr/>
            </p:nvPicPr>
            <p:blipFill>
              <a:blip r:embed="rId9"/>
              <a:stretch>
                <a:fillRect/>
              </a:stretch>
            </p:blipFill>
            <p:spPr>
              <a:xfrm>
                <a:off x="36458187" y="11715667"/>
                <a:ext cx="1000952" cy="972177"/>
              </a:xfrm>
              <a:prstGeom prst="rect">
                <a:avLst/>
              </a:prstGeom>
            </p:spPr>
          </p:pic>
        </mc:Fallback>
      </mc:AlternateContent>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1695" y="27600649"/>
            <a:ext cx="3648075" cy="1476375"/>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825355" y="29949365"/>
            <a:ext cx="3005345" cy="1387082"/>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73389" y="29873165"/>
            <a:ext cx="4114800" cy="1295400"/>
          </a:xfrm>
          <a:prstGeom prst="rect">
            <a:avLst/>
          </a:prstGeom>
        </p:spPr>
      </p:pic>
    </p:spTree>
    <p:extLst>
      <p:ext uri="{BB962C8B-B14F-4D97-AF65-F5344CB8AC3E}">
        <p14:creationId xmlns:p14="http://schemas.microsoft.com/office/powerpoint/2010/main" val="28525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243</TotalTime>
  <Words>1202</Words>
  <Application>Microsoft Office PowerPoint</Application>
  <PresentationFormat>Custom</PresentationFormat>
  <Paragraphs>90</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Trebuchet MS</vt:lpstr>
      <vt:lpstr>PosterPresentations.com-36x48_Trifold_Template-V3</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Renee  MacDermott</cp:lastModifiedBy>
  <cp:revision>37</cp:revision>
  <dcterms:created xsi:type="dcterms:W3CDTF">2012-02-03T23:30:52Z</dcterms:created>
  <dcterms:modified xsi:type="dcterms:W3CDTF">2016-06-03T03:25:35Z</dcterms:modified>
</cp:coreProperties>
</file>