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62" r:id="rId6"/>
    <p:sldId id="258" r:id="rId7"/>
    <p:sldId id="259" r:id="rId8"/>
    <p:sldId id="260" r:id="rId9"/>
    <p:sldId id="264" r:id="rId10"/>
    <p:sldId id="265" r:id="rId11"/>
    <p:sldId id="266" r:id="rId12"/>
    <p:sldId id="273" r:id="rId13"/>
    <p:sldId id="269" r:id="rId14"/>
    <p:sldId id="270" r:id="rId15"/>
    <p:sldId id="276" r:id="rId16"/>
    <p:sldId id="275" r:id="rId17"/>
    <p:sldId id="267" r:id="rId18"/>
    <p:sldId id="271" r:id="rId19"/>
    <p:sldId id="268" r:id="rId20"/>
    <p:sldId id="272"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p:scale>
          <a:sx n="65" d="100"/>
          <a:sy n="65" d="100"/>
        </p:scale>
        <p:origin x="-48"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0C0BCC69-1145-4B9E-B15B-B757756A4FA4}" type="datetimeFigureOut">
              <a:rPr lang="en-PH" smtClean="0"/>
              <a:t>5/22/2017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265305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0C0BCC69-1145-4B9E-B15B-B757756A4FA4}" type="datetimeFigureOut">
              <a:rPr lang="en-PH" smtClean="0"/>
              <a:t>5/22/2017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47938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0C0BCC69-1145-4B9E-B15B-B757756A4FA4}" type="datetimeFigureOut">
              <a:rPr lang="en-PH" smtClean="0"/>
              <a:t>5/22/2017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573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0C0BCC69-1145-4B9E-B15B-B757756A4FA4}" type="datetimeFigureOut">
              <a:rPr lang="en-PH" smtClean="0"/>
              <a:t>5/22/2017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257834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BCC69-1145-4B9E-B15B-B757756A4FA4}" type="datetimeFigureOut">
              <a:rPr lang="en-PH" smtClean="0"/>
              <a:t>5/22/2017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222734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0C0BCC69-1145-4B9E-B15B-B757756A4FA4}" type="datetimeFigureOut">
              <a:rPr lang="en-PH" smtClean="0"/>
              <a:t>5/22/2017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78131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0C0BCC69-1145-4B9E-B15B-B757756A4FA4}" type="datetimeFigureOut">
              <a:rPr lang="en-PH" smtClean="0"/>
              <a:t>5/22/2017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27808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0C0BCC69-1145-4B9E-B15B-B757756A4FA4}" type="datetimeFigureOut">
              <a:rPr lang="en-PH" smtClean="0"/>
              <a:t>5/22/2017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26648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BCC69-1145-4B9E-B15B-B757756A4FA4}" type="datetimeFigureOut">
              <a:rPr lang="en-PH" smtClean="0"/>
              <a:t>5/22/2017</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127204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BCC69-1145-4B9E-B15B-B757756A4FA4}" type="datetimeFigureOut">
              <a:rPr lang="en-PH" smtClean="0"/>
              <a:t>5/22/2017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32132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BCC69-1145-4B9E-B15B-B757756A4FA4}" type="datetimeFigureOut">
              <a:rPr lang="en-PH" smtClean="0"/>
              <a:t>5/22/2017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9AE8F8D-1F74-4A16-90DC-76F5AC84F3B6}" type="slidenum">
              <a:rPr lang="en-PH" smtClean="0"/>
              <a:t>‹#›</a:t>
            </a:fld>
            <a:endParaRPr lang="en-PH"/>
          </a:p>
        </p:txBody>
      </p:sp>
    </p:spTree>
    <p:extLst>
      <p:ext uri="{BB962C8B-B14F-4D97-AF65-F5344CB8AC3E}">
        <p14:creationId xmlns:p14="http://schemas.microsoft.com/office/powerpoint/2010/main" val="101597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BCC69-1145-4B9E-B15B-B757756A4FA4}" type="datetimeFigureOut">
              <a:rPr lang="en-PH" smtClean="0"/>
              <a:t>5/22/2017</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E8F8D-1F74-4A16-90DC-76F5AC84F3B6}" type="slidenum">
              <a:rPr lang="en-PH" smtClean="0"/>
              <a:t>‹#›</a:t>
            </a:fld>
            <a:endParaRPr lang="en-PH"/>
          </a:p>
        </p:txBody>
      </p:sp>
    </p:spTree>
    <p:extLst>
      <p:ext uri="{BB962C8B-B14F-4D97-AF65-F5344CB8AC3E}">
        <p14:creationId xmlns:p14="http://schemas.microsoft.com/office/powerpoint/2010/main" val="742747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animals.nationalgeographic.com/animals/bugs/ant/" TargetMode="External"/><Relationship Id="rId7" Type="http://schemas.openxmlformats.org/officeDocument/2006/relationships/hyperlink" Target="http://www.yourwildlife.org/wp-content/uploads/2014/02/Ants_of_NYC.pdf" TargetMode="External"/><Relationship Id="rId2" Type="http://schemas.openxmlformats.org/officeDocument/2006/relationships/hyperlink" Target="https://www.si.edu/Encyclopedia_SI/nmnh/buginfo/bugnos.htm" TargetMode="External"/><Relationship Id="rId1" Type="http://schemas.openxmlformats.org/officeDocument/2006/relationships/slideLayout" Target="../slideLayouts/slideLayout2.xml"/><Relationship Id="rId6" Type="http://schemas.openxmlformats.org/officeDocument/2006/relationships/hyperlink" Target="https://news.ncsu.edu/2014/11/savage-nyc-diversity/" TargetMode="External"/><Relationship Id="rId5" Type="http://schemas.openxmlformats.org/officeDocument/2006/relationships/hyperlink" Target="http://www.insectidentification.org/insects-by-type-and-region.asp?thisState=New%20York&amp;thisType=Beetle" TargetMode="External"/><Relationship Id="rId4" Type="http://schemas.openxmlformats.org/officeDocument/2006/relationships/hyperlink" Target="http://www.insectidentification.org/insects-by-state.asp?thisState=New%20Yor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A BAR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39" y="245477"/>
            <a:ext cx="2933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d_Spring_Harbor_Laboratory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187" y="611184"/>
            <a:ext cx="238125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ex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684" y="523018"/>
            <a:ext cx="5775158" cy="14437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69115" y="3661781"/>
            <a:ext cx="10515600" cy="1325563"/>
          </a:xfrm>
        </p:spPr>
        <p:txBody>
          <a:bodyPr>
            <a:normAutofit fontScale="90000"/>
          </a:bodyPr>
          <a:lstStyle/>
          <a:p>
            <a:pPr algn="ctr"/>
            <a:r>
              <a:rPr lang="en-PH" b="1" dirty="0" smtClean="0">
                <a:latin typeface="Arial" panose="020B0604020202020204" pitchFamily="34" charset="0"/>
                <a:cs typeface="Arial" panose="020B0604020202020204" pitchFamily="34" charset="0"/>
              </a:rPr>
              <a:t>Diversity of Ants, Beetles and Bees of </a:t>
            </a:r>
            <a:r>
              <a:rPr lang="en-PH" b="1" dirty="0" err="1" smtClean="0">
                <a:latin typeface="Arial" panose="020B0604020202020204" pitchFamily="34" charset="0"/>
                <a:cs typeface="Arial" panose="020B0604020202020204" pitchFamily="34" charset="0"/>
              </a:rPr>
              <a:t>Kissena</a:t>
            </a:r>
            <a:r>
              <a:rPr lang="en-PH" b="1" dirty="0" smtClean="0">
                <a:latin typeface="Arial" panose="020B0604020202020204" pitchFamily="34" charset="0"/>
                <a:cs typeface="Arial" panose="020B0604020202020204" pitchFamily="34" charset="0"/>
              </a:rPr>
              <a:t> Park, Gramercy Park, NY and Central Park, NY</a:t>
            </a:r>
            <a:r>
              <a:rPr lang="en-PH" b="0" dirty="0" smtClean="0">
                <a:effectLst/>
                <a:latin typeface="Arial" panose="020B0604020202020204" pitchFamily="34" charset="0"/>
                <a:cs typeface="Arial" panose="020B0604020202020204" pitchFamily="34" charset="0"/>
              </a:rPr>
              <a:t/>
            </a:r>
            <a:br>
              <a:rPr lang="en-PH" b="0" dirty="0" smtClean="0">
                <a:effectLst/>
                <a:latin typeface="Arial" panose="020B0604020202020204" pitchFamily="34" charset="0"/>
                <a:cs typeface="Arial" panose="020B0604020202020204" pitchFamily="34" charset="0"/>
              </a:rPr>
            </a:br>
            <a:r>
              <a:rPr lang="en-PH" b="0" dirty="0" smtClean="0">
                <a:effectLst/>
                <a:latin typeface="Arial" panose="020B0604020202020204" pitchFamily="34" charset="0"/>
                <a:cs typeface="Arial" panose="020B0604020202020204" pitchFamily="34" charset="0"/>
              </a:rPr>
              <a:t/>
            </a:r>
            <a:br>
              <a:rPr lang="en-PH" b="0" dirty="0" smtClean="0">
                <a:effectLst/>
                <a:latin typeface="Arial" panose="020B0604020202020204" pitchFamily="34" charset="0"/>
                <a:cs typeface="Arial" panose="020B0604020202020204" pitchFamily="34" charset="0"/>
              </a:rPr>
            </a:br>
            <a:r>
              <a:rPr lang="en-PH" b="0" dirty="0" smtClean="0">
                <a:effectLst/>
                <a:latin typeface="Arial" panose="020B0604020202020204" pitchFamily="34" charset="0"/>
                <a:cs typeface="Arial" panose="020B0604020202020204" pitchFamily="34" charset="0"/>
              </a:rPr>
              <a:t/>
            </a:r>
            <a:br>
              <a:rPr lang="en-PH" b="0" dirty="0" smtClean="0">
                <a:effectLst/>
                <a:latin typeface="Arial" panose="020B0604020202020204" pitchFamily="34" charset="0"/>
                <a:cs typeface="Arial" panose="020B0604020202020204" pitchFamily="34" charset="0"/>
              </a:rPr>
            </a:br>
            <a:endParaRPr lang="en-PH" dirty="0">
              <a:latin typeface="Arial" panose="020B0604020202020204" pitchFamily="34" charset="0"/>
              <a:cs typeface="Arial" panose="020B0604020202020204" pitchFamily="34" charset="0"/>
            </a:endParaRPr>
          </a:p>
        </p:txBody>
      </p:sp>
      <p:sp>
        <p:nvSpPr>
          <p:cNvPr id="14" name="Title 3"/>
          <p:cNvSpPr txBox="1">
            <a:spLocks/>
          </p:cNvSpPr>
          <p:nvPr/>
        </p:nvSpPr>
        <p:spPr>
          <a:xfrm>
            <a:off x="869115" y="430747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800" b="1" dirty="0">
                <a:latin typeface="Arial" panose="020B0604020202020204" pitchFamily="34" charset="0"/>
                <a:cs typeface="Arial" panose="020B0604020202020204" pitchFamily="34" charset="0"/>
              </a:rPr>
              <a:t>Student Team Members: Sarah </a:t>
            </a:r>
            <a:r>
              <a:rPr lang="en-PH" sz="2800" b="1" dirty="0" err="1">
                <a:latin typeface="Arial" panose="020B0604020202020204" pitchFamily="34" charset="0"/>
                <a:cs typeface="Arial" panose="020B0604020202020204" pitchFamily="34" charset="0"/>
              </a:rPr>
              <a:t>Aninye</a:t>
            </a:r>
            <a:r>
              <a:rPr lang="en-PH" sz="2800" b="1" dirty="0">
                <a:latin typeface="Arial" panose="020B0604020202020204" pitchFamily="34" charset="0"/>
                <a:cs typeface="Arial" panose="020B0604020202020204" pitchFamily="34" charset="0"/>
              </a:rPr>
              <a:t>, Zheng Chen, Ian Fernandez, and </a:t>
            </a:r>
            <a:r>
              <a:rPr lang="en-PH" sz="2800" b="1" dirty="0" err="1">
                <a:latin typeface="Arial" panose="020B0604020202020204" pitchFamily="34" charset="0"/>
                <a:cs typeface="Arial" panose="020B0604020202020204" pitchFamily="34" charset="0"/>
              </a:rPr>
              <a:t>Ridwan</a:t>
            </a:r>
            <a:r>
              <a:rPr lang="en-PH" sz="2800" b="1" dirty="0">
                <a:latin typeface="Arial" panose="020B0604020202020204" pitchFamily="34" charset="0"/>
                <a:cs typeface="Arial" panose="020B0604020202020204" pitchFamily="34" charset="0"/>
              </a:rPr>
              <a:t> </a:t>
            </a:r>
            <a:r>
              <a:rPr lang="en-PH" sz="2800" b="1" dirty="0" err="1">
                <a:latin typeface="Arial" panose="020B0604020202020204" pitchFamily="34" charset="0"/>
                <a:cs typeface="Arial" panose="020B0604020202020204" pitchFamily="34" charset="0"/>
              </a:rPr>
              <a:t>Kouanda</a:t>
            </a:r>
            <a:r>
              <a:rPr lang="en-PH" sz="2800" b="1" dirty="0">
                <a:latin typeface="Arial" panose="020B0604020202020204" pitchFamily="34" charset="0"/>
                <a:cs typeface="Arial" panose="020B0604020202020204" pitchFamily="34" charset="0"/>
              </a:rPr>
              <a:t> </a:t>
            </a:r>
            <a:endParaRPr lang="en-PH" sz="2800" dirty="0">
              <a:latin typeface="Arial" panose="020B0604020202020204" pitchFamily="34" charset="0"/>
              <a:cs typeface="Arial" panose="020B0604020202020204" pitchFamily="34" charset="0"/>
            </a:endParaRPr>
          </a:p>
        </p:txBody>
      </p:sp>
      <p:sp>
        <p:nvSpPr>
          <p:cNvPr id="15" name="Title 3"/>
          <p:cNvSpPr txBox="1">
            <a:spLocks/>
          </p:cNvSpPr>
          <p:nvPr/>
        </p:nvSpPr>
        <p:spPr>
          <a:xfrm>
            <a:off x="977399" y="4892944"/>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800" b="1" dirty="0">
                <a:latin typeface="Arial" panose="020B0604020202020204" pitchFamily="34" charset="0"/>
                <a:cs typeface="Arial" panose="020B0604020202020204" pitchFamily="34" charset="0"/>
              </a:rPr>
              <a:t>Mentor: Alfred </a:t>
            </a:r>
            <a:r>
              <a:rPr lang="en-PH" sz="2800" b="1" dirty="0" err="1">
                <a:latin typeface="Arial" panose="020B0604020202020204" pitchFamily="34" charset="0"/>
                <a:cs typeface="Arial" panose="020B0604020202020204" pitchFamily="34" charset="0"/>
              </a:rPr>
              <a:t>Lwin</a:t>
            </a:r>
            <a:endParaRPr lang="en-PH" sz="2800" dirty="0">
              <a:latin typeface="Arial" panose="020B0604020202020204" pitchFamily="34" charset="0"/>
              <a:cs typeface="Arial" panose="020B0604020202020204" pitchFamily="34" charset="0"/>
            </a:endParaRPr>
          </a:p>
        </p:txBody>
      </p:sp>
      <p:sp>
        <p:nvSpPr>
          <p:cNvPr id="16" name="Title 3"/>
          <p:cNvSpPr txBox="1">
            <a:spLocks/>
          </p:cNvSpPr>
          <p:nvPr/>
        </p:nvSpPr>
        <p:spPr>
          <a:xfrm>
            <a:off x="1085683" y="5151972"/>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700" dirty="0" smtClean="0">
                <a:latin typeface="Arial" panose="020B0604020202020204" pitchFamily="34" charset="0"/>
                <a:cs typeface="Arial" panose="020B0604020202020204" pitchFamily="34" charset="0"/>
              </a:rPr>
              <a:t/>
            </a:r>
            <a:br>
              <a:rPr lang="en-PH" sz="2700" dirty="0" smtClean="0">
                <a:latin typeface="Arial" panose="020B0604020202020204" pitchFamily="34" charset="0"/>
                <a:cs typeface="Arial" panose="020B0604020202020204" pitchFamily="34" charset="0"/>
              </a:rPr>
            </a:br>
            <a:r>
              <a:rPr lang="en-PH" sz="2700" b="1" dirty="0">
                <a:latin typeface="Arial" panose="020B0604020202020204" pitchFamily="34" charset="0"/>
                <a:cs typeface="Arial" panose="020B0604020202020204" pitchFamily="34" charset="0"/>
              </a:rPr>
              <a:t>School: Manhattan Comprehensive Night and Day High School</a:t>
            </a:r>
            <a:endParaRPr lang="en-PH"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64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1-A-diagrammatic-representation-of-a-mitochondrial-genome-based-on-complet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760" y="4004046"/>
            <a:ext cx="2584939" cy="2345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1" y="337015"/>
            <a:ext cx="8523208" cy="21308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1" y="4483485"/>
            <a:ext cx="8523208" cy="21308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1" y="2412504"/>
            <a:ext cx="8523208" cy="2130802"/>
          </a:xfrm>
          <a:prstGeom prst="rect">
            <a:avLst/>
          </a:prstGeom>
        </p:spPr>
      </p:pic>
      <p:sp>
        <p:nvSpPr>
          <p:cNvPr id="9" name="Title 1"/>
          <p:cNvSpPr>
            <a:spLocks noGrp="1"/>
          </p:cNvSpPr>
          <p:nvPr>
            <p:ph type="title"/>
          </p:nvPr>
        </p:nvSpPr>
        <p:spPr>
          <a:xfrm>
            <a:off x="289816" y="442523"/>
            <a:ext cx="2854834" cy="3261970"/>
          </a:xfrm>
          <a:solidFill>
            <a:srgbClr val="00B050"/>
          </a:solidFill>
          <a:ln w="38100">
            <a:noFill/>
          </a:ln>
        </p:spPr>
        <p:style>
          <a:lnRef idx="2">
            <a:schemeClr val="dk1"/>
          </a:lnRef>
          <a:fillRef idx="1">
            <a:schemeClr val="lt1"/>
          </a:fillRef>
          <a:effectRef idx="0">
            <a:schemeClr val="dk1"/>
          </a:effectRef>
          <a:fontRef idx="minor">
            <a:schemeClr val="dk1"/>
          </a:fontRef>
        </p:style>
        <p:txBody>
          <a:bodyPr>
            <a:normAutofit/>
          </a:bodyPr>
          <a:lstStyle/>
          <a:p>
            <a:r>
              <a:rPr lang="en-PH" b="1" dirty="0" smtClean="0">
                <a:solidFill>
                  <a:schemeClr val="bg1"/>
                </a:solidFill>
                <a:latin typeface="Arial" panose="020B0604020202020204" pitchFamily="34" charset="0"/>
                <a:cs typeface="Arial" panose="020B0604020202020204" pitchFamily="34" charset="0"/>
              </a:rPr>
              <a:t>Our Ant       and  Beetle  Samples</a:t>
            </a:r>
            <a:endParaRPr lang="en-PH"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39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Title 1"/>
          <p:cNvSpPr txBox="1">
            <a:spLocks/>
          </p:cNvSpPr>
          <p:nvPr/>
        </p:nvSpPr>
        <p:spPr>
          <a:xfrm>
            <a:off x="474786" y="701201"/>
            <a:ext cx="3924718" cy="5436798"/>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a:latin typeface="Arial" panose="020B0604020202020204" pitchFamily="34" charset="0"/>
                <a:cs typeface="Arial" panose="020B0604020202020204" pitchFamily="34" charset="0"/>
              </a:rPr>
              <a:t>DNA </a:t>
            </a:r>
            <a:r>
              <a:rPr lang="en-PH" b="1" dirty="0" smtClean="0">
                <a:latin typeface="Arial" panose="020B0604020202020204" pitchFamily="34" charset="0"/>
                <a:cs typeface="Arial" panose="020B0604020202020204" pitchFamily="34" charset="0"/>
              </a:rPr>
              <a:t>EXTRACTION WITH QIAGEN KITS...</a:t>
            </a:r>
            <a:endParaRPr lang="en-PH"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504" y="617058"/>
            <a:ext cx="7361255" cy="5520941"/>
          </a:xfrm>
          <a:prstGeom prst="rect">
            <a:avLst/>
          </a:prstGeom>
        </p:spPr>
      </p:pic>
    </p:spTree>
    <p:extLst>
      <p:ext uri="{BB962C8B-B14F-4D97-AF65-F5344CB8AC3E}">
        <p14:creationId xmlns:p14="http://schemas.microsoft.com/office/powerpoint/2010/main" val="2634694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6</a:t>
            </a:r>
            <a:endParaRPr lang="en-PH"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09" y="711569"/>
            <a:ext cx="7346461" cy="5509846"/>
          </a:xfrm>
          <a:prstGeom prst="rect">
            <a:avLst/>
          </a:prstGeom>
        </p:spPr>
      </p:pic>
      <p:sp>
        <p:nvSpPr>
          <p:cNvPr id="4" name="Title 1"/>
          <p:cNvSpPr txBox="1">
            <a:spLocks/>
          </p:cNvSpPr>
          <p:nvPr/>
        </p:nvSpPr>
        <p:spPr>
          <a:xfrm>
            <a:off x="7883770" y="748093"/>
            <a:ext cx="3924718" cy="5436798"/>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smtClean="0">
                <a:latin typeface="Arial" panose="020B0604020202020204" pitchFamily="34" charset="0"/>
                <a:cs typeface="Arial" panose="020B0604020202020204" pitchFamily="34" charset="0"/>
              </a:rPr>
              <a:t>PCR, </a:t>
            </a:r>
          </a:p>
          <a:p>
            <a:r>
              <a:rPr lang="en-PH" b="1" dirty="0" smtClean="0">
                <a:latin typeface="Arial" panose="020B0604020202020204" pitchFamily="34" charset="0"/>
                <a:cs typeface="Arial" panose="020B0604020202020204" pitchFamily="34" charset="0"/>
              </a:rPr>
              <a:t>AND</a:t>
            </a:r>
          </a:p>
          <a:p>
            <a:r>
              <a:rPr lang="en-PH" b="1" dirty="0" smtClean="0">
                <a:latin typeface="Arial" panose="020B0604020202020204" pitchFamily="34" charset="0"/>
                <a:cs typeface="Arial" panose="020B0604020202020204" pitchFamily="34" charset="0"/>
              </a:rPr>
              <a:t>GEL </a:t>
            </a:r>
            <a:r>
              <a:rPr lang="en-PH" b="1" dirty="0" smtClean="0">
                <a:solidFill>
                  <a:schemeClr val="bg1"/>
                </a:solidFill>
                <a:latin typeface="Arial" panose="020B0604020202020204" pitchFamily="34" charset="0"/>
                <a:cs typeface="Arial" panose="020B0604020202020204" pitchFamily="34" charset="0"/>
              </a:rPr>
              <a:t>ELECTRO-PHORESIS...</a:t>
            </a:r>
            <a:endParaRPr lang="en-P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783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5028" y="2461804"/>
            <a:ext cx="4488293" cy="3799871"/>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509" y="2461804"/>
            <a:ext cx="4488293" cy="3799871"/>
          </a:xfrm>
          <a:prstGeom prst="rect">
            <a:avLst/>
          </a:prstGeom>
        </p:spPr>
      </p:pic>
      <p:sp>
        <p:nvSpPr>
          <p:cNvPr id="10" name="Title 1"/>
          <p:cNvSpPr txBox="1">
            <a:spLocks/>
          </p:cNvSpPr>
          <p:nvPr/>
        </p:nvSpPr>
        <p:spPr>
          <a:xfrm>
            <a:off x="587829" y="355112"/>
            <a:ext cx="11016342"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a:latin typeface="Arial" panose="020B0604020202020204" pitchFamily="34" charset="0"/>
                <a:cs typeface="Arial" panose="020B0604020202020204" pitchFamily="34" charset="0"/>
              </a:rPr>
              <a:t>Gel Electrophoresis result from PCR products</a:t>
            </a:r>
          </a:p>
        </p:txBody>
      </p:sp>
      <p:sp>
        <p:nvSpPr>
          <p:cNvPr id="11" name="Title 1"/>
          <p:cNvSpPr txBox="1">
            <a:spLocks/>
          </p:cNvSpPr>
          <p:nvPr/>
        </p:nvSpPr>
        <p:spPr>
          <a:xfrm>
            <a:off x="1045029" y="1570669"/>
            <a:ext cx="4488293"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PH" sz="2000" b="1" dirty="0" smtClean="0">
                <a:latin typeface="Arial" panose="020B0604020202020204" pitchFamily="34" charset="0"/>
                <a:cs typeface="Arial" panose="020B0604020202020204" pitchFamily="34" charset="0"/>
              </a:rPr>
              <a:t>Universal </a:t>
            </a:r>
            <a:r>
              <a:rPr lang="en-PH" sz="2000" b="1" dirty="0" smtClean="0">
                <a:latin typeface="Arial" panose="020B0604020202020204" pitchFamily="34" charset="0"/>
                <a:cs typeface="Arial" panose="020B0604020202020204" pitchFamily="34" charset="0"/>
              </a:rPr>
              <a:t>Invertebrate </a:t>
            </a:r>
            <a:r>
              <a:rPr lang="en-PH" sz="2000" b="1" dirty="0" smtClean="0">
                <a:latin typeface="Arial" panose="020B0604020202020204" pitchFamily="34" charset="0"/>
                <a:cs typeface="Arial" panose="020B0604020202020204" pitchFamily="34" charset="0"/>
              </a:rPr>
              <a:t>Primers</a:t>
            </a:r>
            <a:endParaRPr lang="en-PH" sz="2000" b="1" dirty="0">
              <a:latin typeface="Arial" panose="020B0604020202020204" pitchFamily="34" charset="0"/>
              <a:cs typeface="Arial" panose="020B0604020202020204" pitchFamily="34" charset="0"/>
            </a:endParaRPr>
          </a:p>
        </p:txBody>
      </p:sp>
      <p:sp>
        <p:nvSpPr>
          <p:cNvPr id="12" name="Title 1"/>
          <p:cNvSpPr txBox="1">
            <a:spLocks/>
          </p:cNvSpPr>
          <p:nvPr/>
        </p:nvSpPr>
        <p:spPr>
          <a:xfrm>
            <a:off x="6623509" y="1570669"/>
            <a:ext cx="4488293"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PH" sz="2000" b="1" dirty="0" smtClean="0">
                <a:latin typeface="Arial" panose="020B0604020202020204" pitchFamily="34" charset="0"/>
                <a:cs typeface="Arial" panose="020B0604020202020204" pitchFamily="34" charset="0"/>
              </a:rPr>
              <a:t>New DMI Primers</a:t>
            </a:r>
            <a:endParaRPr lang="en-P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55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Title 1"/>
          <p:cNvSpPr txBox="1">
            <a:spLocks/>
          </p:cNvSpPr>
          <p:nvPr/>
        </p:nvSpPr>
        <p:spPr>
          <a:xfrm>
            <a:off x="268481" y="310373"/>
            <a:ext cx="11633268"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smtClean="0">
                <a:latin typeface="Arial" panose="020B0604020202020204" pitchFamily="34" charset="0"/>
                <a:cs typeface="Arial" panose="020B0604020202020204" pitchFamily="34" charset="0"/>
              </a:rPr>
              <a:t>Results:</a:t>
            </a:r>
            <a:endParaRPr lang="en-PH"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268481" y="1201509"/>
            <a:ext cx="11633268" cy="1445438"/>
          </a:xfrm>
          <a:prstGeom prst="rect">
            <a:avLst/>
          </a:prstGeom>
          <a:ln w="38100" cap="flat" cmpd="sng" algn="ctr">
            <a:solidFill>
              <a:schemeClr val="tx1"/>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fontAlgn="base">
              <a:buNone/>
            </a:pPr>
            <a:r>
              <a:rPr lang="en-PH" sz="2400" b="1" dirty="0">
                <a:latin typeface="Arial" panose="020B0604020202020204" pitchFamily="34" charset="0"/>
                <a:cs typeface="Arial" panose="020B0604020202020204" pitchFamily="34" charset="0"/>
              </a:rPr>
              <a:t>Our</a:t>
            </a:r>
            <a:r>
              <a:rPr lang="en-PH" sz="2400" dirty="0">
                <a:latin typeface="Arial" panose="020B0604020202020204" pitchFamily="34" charset="0"/>
                <a:cs typeface="Arial" panose="020B0604020202020204" pitchFamily="34" charset="0"/>
              </a:rPr>
              <a:t> </a:t>
            </a:r>
            <a:r>
              <a:rPr lang="en-PH" sz="2400" b="1" dirty="0">
                <a:latin typeface="Arial" panose="020B0604020202020204" pitchFamily="34" charset="0"/>
                <a:cs typeface="Arial" panose="020B0604020202020204" pitchFamily="34" charset="0"/>
              </a:rPr>
              <a:t>research </a:t>
            </a:r>
            <a:r>
              <a:rPr lang="en-PH" sz="2400" b="1" dirty="0">
                <a:solidFill>
                  <a:srgbClr val="0070C0"/>
                </a:solidFill>
                <a:latin typeface="Arial" panose="020B0604020202020204" pitchFamily="34" charset="0"/>
                <a:cs typeface="Arial" panose="020B0604020202020204" pitchFamily="34" charset="0"/>
              </a:rPr>
              <a:t>results</a:t>
            </a:r>
            <a:r>
              <a:rPr lang="en-PH" sz="2400" b="1" dirty="0">
                <a:latin typeface="Arial" panose="020B0604020202020204" pitchFamily="34" charset="0"/>
                <a:cs typeface="Arial" panose="020B0604020202020204" pitchFamily="34" charset="0"/>
              </a:rPr>
              <a:t> showed that all of our ant samples belong to </a:t>
            </a:r>
            <a:r>
              <a:rPr lang="en-PH" sz="2400" b="1" i="1" dirty="0" err="1">
                <a:solidFill>
                  <a:srgbClr val="0070C0"/>
                </a:solidFill>
                <a:latin typeface="Arial" panose="020B0604020202020204" pitchFamily="34" charset="0"/>
                <a:cs typeface="Arial" panose="020B0604020202020204" pitchFamily="34" charset="0"/>
              </a:rPr>
              <a:t>Prenolepis</a:t>
            </a:r>
            <a:r>
              <a:rPr lang="en-PH" sz="2400" b="1" i="1" dirty="0">
                <a:solidFill>
                  <a:srgbClr val="0070C0"/>
                </a:solidFill>
                <a:latin typeface="Arial" panose="020B0604020202020204" pitchFamily="34" charset="0"/>
                <a:cs typeface="Arial" panose="020B0604020202020204" pitchFamily="34" charset="0"/>
              </a:rPr>
              <a:t> </a:t>
            </a:r>
            <a:r>
              <a:rPr lang="en-PH" sz="2400" b="1" i="1" dirty="0" err="1">
                <a:solidFill>
                  <a:srgbClr val="0070C0"/>
                </a:solidFill>
                <a:latin typeface="Arial" panose="020B0604020202020204" pitchFamily="34" charset="0"/>
                <a:cs typeface="Arial" panose="020B0604020202020204" pitchFamily="34" charset="0"/>
              </a:rPr>
              <a:t>imparis</a:t>
            </a:r>
            <a:r>
              <a:rPr lang="en-PH" sz="2400" b="1" i="1" dirty="0">
                <a:solidFill>
                  <a:srgbClr val="0070C0"/>
                </a:solidFill>
                <a:latin typeface="Arial" panose="020B0604020202020204" pitchFamily="34" charset="0"/>
                <a:cs typeface="Arial" panose="020B0604020202020204" pitchFamily="34" charset="0"/>
              </a:rPr>
              <a:t> </a:t>
            </a:r>
            <a:r>
              <a:rPr lang="en-PH" sz="2400" b="1" dirty="0">
                <a:latin typeface="Arial" panose="020B0604020202020204" pitchFamily="34" charset="0"/>
                <a:cs typeface="Arial" panose="020B0604020202020204" pitchFamily="34" charset="0"/>
              </a:rPr>
              <a:t>(common name: Winter Ant or False Honey Ant) and that some of the beetle samples belong to one specie called </a:t>
            </a:r>
            <a:r>
              <a:rPr lang="en-PH" sz="2400" b="1" i="1" dirty="0" err="1">
                <a:solidFill>
                  <a:srgbClr val="0070C0"/>
                </a:solidFill>
                <a:latin typeface="Arial" panose="020B0604020202020204" pitchFamily="34" charset="0"/>
                <a:cs typeface="Arial" panose="020B0604020202020204" pitchFamily="34" charset="0"/>
              </a:rPr>
              <a:t>Lygaeus</a:t>
            </a:r>
            <a:r>
              <a:rPr lang="en-PH" sz="2400" b="1" i="1" dirty="0">
                <a:solidFill>
                  <a:srgbClr val="0070C0"/>
                </a:solidFill>
                <a:latin typeface="Arial" panose="020B0604020202020204" pitchFamily="34" charset="0"/>
                <a:cs typeface="Arial" panose="020B0604020202020204" pitchFamily="34" charset="0"/>
              </a:rPr>
              <a:t> </a:t>
            </a:r>
            <a:r>
              <a:rPr lang="en-PH" sz="2400" b="1" i="1" dirty="0" err="1">
                <a:solidFill>
                  <a:srgbClr val="0070C0"/>
                </a:solidFill>
                <a:latin typeface="Arial" panose="020B0604020202020204" pitchFamily="34" charset="0"/>
                <a:cs typeface="Arial" panose="020B0604020202020204" pitchFamily="34" charset="0"/>
              </a:rPr>
              <a:t>turcicus</a:t>
            </a:r>
            <a:r>
              <a:rPr lang="en-PH" sz="2400" dirty="0">
                <a:solidFill>
                  <a:srgbClr val="0070C0"/>
                </a:solidFill>
                <a:latin typeface="Arial" panose="020B0604020202020204" pitchFamily="34" charset="0"/>
                <a:cs typeface="Arial" panose="020B0604020202020204" pitchFamily="34" charset="0"/>
              </a:rPr>
              <a:t> </a:t>
            </a:r>
            <a:r>
              <a:rPr lang="en-PH" sz="2400" b="1" dirty="0">
                <a:latin typeface="Arial" panose="020B0604020202020204" pitchFamily="34" charset="0"/>
                <a:cs typeface="Arial" panose="020B0604020202020204" pitchFamily="34" charset="0"/>
              </a:rPr>
              <a:t>(common name: False Milkweed Bug</a:t>
            </a:r>
            <a:r>
              <a:rPr lang="en-PH" sz="2400" b="1" dirty="0" smtClean="0">
                <a:latin typeface="Arial" panose="020B0604020202020204" pitchFamily="34" charset="0"/>
                <a:cs typeface="Arial" panose="020B0604020202020204" pitchFamily="34" charset="0"/>
              </a:rPr>
              <a:t>).</a:t>
            </a:r>
            <a:endParaRPr lang="en-PH" sz="2400" b="1" dirty="0">
              <a:solidFill>
                <a:srgbClr val="0070C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4120" t="22614" r="20121" b="12511"/>
          <a:stretch/>
        </p:blipFill>
        <p:spPr>
          <a:xfrm>
            <a:off x="268481" y="2801816"/>
            <a:ext cx="5827519" cy="3232380"/>
          </a:xfrm>
          <a:prstGeom prst="rect">
            <a:avLst/>
          </a:prstGeom>
        </p:spPr>
      </p:pic>
      <p:pic>
        <p:nvPicPr>
          <p:cNvPr id="7" name="Picture 6"/>
          <p:cNvPicPr>
            <a:picLocks noChangeAspect="1"/>
          </p:cNvPicPr>
          <p:nvPr/>
        </p:nvPicPr>
        <p:blipFill rotWithShape="1">
          <a:blip r:embed="rId3"/>
          <a:srcRect l="14095" t="22804" r="20009" b="13557"/>
          <a:stretch/>
        </p:blipFill>
        <p:spPr>
          <a:xfrm>
            <a:off x="5948511" y="2801815"/>
            <a:ext cx="5953238" cy="3232381"/>
          </a:xfrm>
          <a:prstGeom prst="rect">
            <a:avLst/>
          </a:prstGeom>
        </p:spPr>
      </p:pic>
      <p:sp>
        <p:nvSpPr>
          <p:cNvPr id="8" name="Rectangle 7"/>
          <p:cNvSpPr/>
          <p:nvPr/>
        </p:nvSpPr>
        <p:spPr>
          <a:xfrm>
            <a:off x="268481" y="3572349"/>
            <a:ext cx="5680030" cy="23446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H"/>
          </a:p>
        </p:txBody>
      </p:sp>
      <p:sp>
        <p:nvSpPr>
          <p:cNvPr id="9" name="Rectangle 8"/>
          <p:cNvSpPr/>
          <p:nvPr/>
        </p:nvSpPr>
        <p:spPr>
          <a:xfrm>
            <a:off x="6004628" y="3572349"/>
            <a:ext cx="5680030" cy="23446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H"/>
          </a:p>
        </p:txBody>
      </p:sp>
    </p:spTree>
    <p:extLst>
      <p:ext uri="{BB962C8B-B14F-4D97-AF65-F5344CB8AC3E}">
        <p14:creationId xmlns:p14="http://schemas.microsoft.com/office/powerpoint/2010/main" val="228428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3" name="Picture 2"/>
          <p:cNvPicPr>
            <a:picLocks noChangeAspect="1"/>
          </p:cNvPicPr>
          <p:nvPr/>
        </p:nvPicPr>
        <p:blipFill rotWithShape="1">
          <a:blip r:embed="rId2"/>
          <a:srcRect l="14026" t="23330" r="19931" b="12287"/>
          <a:stretch/>
        </p:blipFill>
        <p:spPr>
          <a:xfrm>
            <a:off x="288098" y="233737"/>
            <a:ext cx="6808883" cy="3731984"/>
          </a:xfrm>
          <a:prstGeom prst="rect">
            <a:avLst/>
          </a:prstGeom>
        </p:spPr>
      </p:pic>
      <p:pic>
        <p:nvPicPr>
          <p:cNvPr id="4" name="Picture 3"/>
          <p:cNvPicPr>
            <a:picLocks noChangeAspect="1"/>
          </p:cNvPicPr>
          <p:nvPr/>
        </p:nvPicPr>
        <p:blipFill rotWithShape="1">
          <a:blip r:embed="rId3"/>
          <a:srcRect l="14219" t="22988" r="19835" b="12457"/>
          <a:stretch/>
        </p:blipFill>
        <p:spPr>
          <a:xfrm>
            <a:off x="5085567" y="2934657"/>
            <a:ext cx="6684808" cy="3679085"/>
          </a:xfrm>
          <a:prstGeom prst="rect">
            <a:avLst/>
          </a:prstGeom>
        </p:spPr>
      </p:pic>
      <p:sp>
        <p:nvSpPr>
          <p:cNvPr id="5" name="Title 1"/>
          <p:cNvSpPr txBox="1">
            <a:spLocks/>
          </p:cNvSpPr>
          <p:nvPr/>
        </p:nvSpPr>
        <p:spPr>
          <a:xfrm>
            <a:off x="288098" y="114034"/>
            <a:ext cx="6775939" cy="239406"/>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PH" sz="1400" b="1" dirty="0" smtClean="0">
                <a:latin typeface="Arial" panose="020B0604020202020204" pitchFamily="34" charset="0"/>
                <a:cs typeface="Arial" panose="020B0604020202020204" pitchFamily="34" charset="0"/>
              </a:rPr>
              <a:t>SEQUENCE VIEWER</a:t>
            </a:r>
            <a:endParaRPr lang="en-PH" sz="14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5085567" y="2934657"/>
            <a:ext cx="6684808" cy="237942"/>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PH" sz="1400" b="1" dirty="0" smtClean="0">
                <a:latin typeface="Arial" panose="020B0604020202020204" pitchFamily="34" charset="0"/>
                <a:cs typeface="Arial" panose="020B0604020202020204" pitchFamily="34" charset="0"/>
              </a:rPr>
              <a:t>SEQUENCE TRIMMER</a:t>
            </a:r>
            <a:endParaRPr lang="en-PH"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272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pic>
        <p:nvPicPr>
          <p:cNvPr id="4" name="Picture 3"/>
          <p:cNvPicPr>
            <a:picLocks noChangeAspect="1"/>
          </p:cNvPicPr>
          <p:nvPr/>
        </p:nvPicPr>
        <p:blipFill rotWithShape="1">
          <a:blip r:embed="rId2"/>
          <a:srcRect l="16161" t="22817" r="37358" b="13999"/>
          <a:stretch/>
        </p:blipFill>
        <p:spPr>
          <a:xfrm>
            <a:off x="262309" y="139548"/>
            <a:ext cx="5833691" cy="4458494"/>
          </a:xfrm>
          <a:prstGeom prst="rect">
            <a:avLst/>
          </a:prstGeom>
        </p:spPr>
      </p:pic>
      <p:pic>
        <p:nvPicPr>
          <p:cNvPr id="3" name="Picture 2"/>
          <p:cNvPicPr>
            <a:picLocks noChangeAspect="1"/>
          </p:cNvPicPr>
          <p:nvPr/>
        </p:nvPicPr>
        <p:blipFill rotWithShape="1">
          <a:blip r:embed="rId3"/>
          <a:srcRect l="14026" t="22475" r="19739" b="12286"/>
          <a:stretch/>
        </p:blipFill>
        <p:spPr>
          <a:xfrm>
            <a:off x="3843831" y="2177716"/>
            <a:ext cx="8090584" cy="4480398"/>
          </a:xfrm>
          <a:prstGeom prst="rect">
            <a:avLst/>
          </a:prstGeom>
        </p:spPr>
      </p:pic>
      <p:sp>
        <p:nvSpPr>
          <p:cNvPr id="5" name="Rectangle 4"/>
          <p:cNvSpPr/>
          <p:nvPr/>
        </p:nvSpPr>
        <p:spPr>
          <a:xfrm>
            <a:off x="243519" y="589548"/>
            <a:ext cx="5534527" cy="18076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H"/>
          </a:p>
        </p:txBody>
      </p:sp>
      <p:sp>
        <p:nvSpPr>
          <p:cNvPr id="7" name="Rectangle 6"/>
          <p:cNvSpPr/>
          <p:nvPr/>
        </p:nvSpPr>
        <p:spPr>
          <a:xfrm>
            <a:off x="243518" y="398407"/>
            <a:ext cx="5534527" cy="180768"/>
          </a:xfrm>
          <a:prstGeom prst="rect">
            <a:avLst/>
          </a:prstGeom>
          <a:no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H"/>
          </a:p>
        </p:txBody>
      </p:sp>
      <p:sp>
        <p:nvSpPr>
          <p:cNvPr id="8" name="Title 1"/>
          <p:cNvSpPr txBox="1">
            <a:spLocks/>
          </p:cNvSpPr>
          <p:nvPr/>
        </p:nvSpPr>
        <p:spPr>
          <a:xfrm>
            <a:off x="231486" y="141207"/>
            <a:ext cx="5852482" cy="258859"/>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PH" sz="1400" b="1" dirty="0" smtClean="0">
                <a:latin typeface="Arial" panose="020B0604020202020204" pitchFamily="34" charset="0"/>
                <a:cs typeface="Arial" panose="020B0604020202020204" pitchFamily="34" charset="0"/>
              </a:rPr>
              <a:t>PAIR BUILDER</a:t>
            </a:r>
            <a:endParaRPr lang="en-PH" sz="14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3843831" y="2177716"/>
            <a:ext cx="8090584" cy="229027"/>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PH" sz="1400" b="1" dirty="0" smtClean="0">
                <a:latin typeface="Arial" panose="020B0604020202020204" pitchFamily="34" charset="0"/>
                <a:cs typeface="Arial" panose="020B0604020202020204" pitchFamily="34" charset="0"/>
              </a:rPr>
              <a:t>ALIGNMENT VIEWER ( MUSCLE)</a:t>
            </a:r>
            <a:endParaRPr lang="en-PH"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574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4847" t="23107" r="51067" b="12383"/>
          <a:stretch/>
        </p:blipFill>
        <p:spPr>
          <a:xfrm>
            <a:off x="7244862" y="981014"/>
            <a:ext cx="4818184" cy="5293790"/>
          </a:xfrm>
          <a:prstGeom prst="rect">
            <a:avLst/>
          </a:prstGeom>
        </p:spPr>
      </p:pic>
      <p:pic>
        <p:nvPicPr>
          <p:cNvPr id="4" name="Picture 3"/>
          <p:cNvPicPr>
            <a:picLocks noChangeAspect="1"/>
          </p:cNvPicPr>
          <p:nvPr/>
        </p:nvPicPr>
        <p:blipFill rotWithShape="1">
          <a:blip r:embed="rId3"/>
          <a:srcRect l="17997" t="8711" r="16167"/>
          <a:stretch/>
        </p:blipFill>
        <p:spPr>
          <a:xfrm>
            <a:off x="222738" y="992400"/>
            <a:ext cx="6775939" cy="5282404"/>
          </a:xfrm>
          <a:prstGeom prst="rect">
            <a:avLst/>
          </a:prstGeom>
        </p:spPr>
      </p:pic>
      <p:sp>
        <p:nvSpPr>
          <p:cNvPr id="7" name="Title 1"/>
          <p:cNvSpPr txBox="1">
            <a:spLocks/>
          </p:cNvSpPr>
          <p:nvPr/>
        </p:nvSpPr>
        <p:spPr>
          <a:xfrm>
            <a:off x="222738" y="890618"/>
            <a:ext cx="6775939" cy="239406"/>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PH" sz="1400" b="1" dirty="0" smtClean="0">
                <a:latin typeface="Arial" panose="020B0604020202020204" pitchFamily="34" charset="0"/>
                <a:cs typeface="Arial" panose="020B0604020202020204" pitchFamily="34" charset="0"/>
              </a:rPr>
              <a:t>PHYLIP NJ</a:t>
            </a:r>
            <a:endParaRPr lang="en-PH" sz="1400" b="1" dirty="0">
              <a:latin typeface="Arial" panose="020B0604020202020204" pitchFamily="34" charset="0"/>
              <a:cs typeface="Arial" panose="020B0604020202020204" pitchFamily="34" charset="0"/>
            </a:endParaRPr>
          </a:p>
        </p:txBody>
      </p:sp>
      <p:sp>
        <p:nvSpPr>
          <p:cNvPr id="8" name="Title 1"/>
          <p:cNvSpPr txBox="1">
            <a:spLocks/>
          </p:cNvSpPr>
          <p:nvPr/>
        </p:nvSpPr>
        <p:spPr>
          <a:xfrm>
            <a:off x="7244862" y="890618"/>
            <a:ext cx="4818184" cy="274912"/>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PH" sz="1400" b="1" dirty="0" smtClean="0">
                <a:latin typeface="Arial" panose="020B0604020202020204" pitchFamily="34" charset="0"/>
                <a:cs typeface="Arial" panose="020B0604020202020204" pitchFamily="34" charset="0"/>
              </a:rPr>
              <a:t>PHYLIP ML</a:t>
            </a:r>
            <a:endParaRPr lang="en-PH"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622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txBox="1">
            <a:spLocks/>
          </p:cNvSpPr>
          <p:nvPr/>
        </p:nvSpPr>
        <p:spPr>
          <a:xfrm>
            <a:off x="272374" y="1168083"/>
            <a:ext cx="11595371" cy="5485635"/>
          </a:xfrm>
          <a:prstGeom prst="rect">
            <a:avLst/>
          </a:prstGeom>
          <a:ln w="38100" cap="flat" cmpd="sng" algn="ctr">
            <a:solidFill>
              <a:schemeClr val="tx1"/>
            </a:solidFill>
            <a:prstDash val="solid"/>
            <a:miter lim="800000"/>
          </a:ln>
        </p:spPr>
        <p:style>
          <a:lnRef idx="2">
            <a:schemeClr val="accent5"/>
          </a:lnRef>
          <a:fillRef idx="1">
            <a:schemeClr val="lt1"/>
          </a:fillRef>
          <a:effectRef idx="0">
            <a:schemeClr val="accent5"/>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fontAlgn="base">
              <a:buNone/>
            </a:pPr>
            <a:r>
              <a:rPr lang="en-PH" sz="2100" b="1" dirty="0">
                <a:latin typeface="Arial" panose="020B0604020202020204" pitchFamily="34" charset="0"/>
                <a:cs typeface="Arial" panose="020B0604020202020204" pitchFamily="34" charset="0"/>
              </a:rPr>
              <a:t>Our </a:t>
            </a:r>
            <a:r>
              <a:rPr lang="en-PH" sz="2100" b="1" dirty="0">
                <a:solidFill>
                  <a:srgbClr val="0070C0"/>
                </a:solidFill>
                <a:latin typeface="Arial" panose="020B0604020202020204" pitchFamily="34" charset="0"/>
                <a:cs typeface="Arial" panose="020B0604020202020204" pitchFamily="34" charset="0"/>
              </a:rPr>
              <a:t>analysis</a:t>
            </a:r>
            <a:r>
              <a:rPr lang="en-PH" sz="2100" b="1" dirty="0">
                <a:latin typeface="Arial" panose="020B0604020202020204" pitchFamily="34" charset="0"/>
                <a:cs typeface="Arial" panose="020B0604020202020204" pitchFamily="34" charset="0"/>
              </a:rPr>
              <a:t> of the result of the gel run with </a:t>
            </a:r>
            <a:r>
              <a:rPr lang="en-PH" sz="2100" b="1" dirty="0">
                <a:solidFill>
                  <a:srgbClr val="0070C0"/>
                </a:solidFill>
                <a:latin typeface="Arial" panose="020B0604020202020204" pitchFamily="34" charset="0"/>
                <a:cs typeface="Arial" panose="020B0604020202020204" pitchFamily="34" charset="0"/>
              </a:rPr>
              <a:t>universal </a:t>
            </a:r>
            <a:r>
              <a:rPr lang="en-PH" sz="2100" b="1" dirty="0" smtClean="0">
                <a:solidFill>
                  <a:srgbClr val="0070C0"/>
                </a:solidFill>
                <a:latin typeface="Arial" panose="020B0604020202020204" pitchFamily="34" charset="0"/>
                <a:cs typeface="Arial" panose="020B0604020202020204" pitchFamily="34" charset="0"/>
              </a:rPr>
              <a:t>invertebrate’s </a:t>
            </a:r>
            <a:r>
              <a:rPr lang="en-PH" sz="2100" b="1" dirty="0">
                <a:solidFill>
                  <a:srgbClr val="0070C0"/>
                </a:solidFill>
                <a:latin typeface="Arial" panose="020B0604020202020204" pitchFamily="34" charset="0"/>
                <a:cs typeface="Arial" panose="020B0604020202020204" pitchFamily="34" charset="0"/>
              </a:rPr>
              <a:t>primer </a:t>
            </a:r>
            <a:r>
              <a:rPr lang="en-PH" sz="2100" b="1" dirty="0">
                <a:latin typeface="Arial" panose="020B0604020202020204" pitchFamily="34" charset="0"/>
                <a:cs typeface="Arial" panose="020B0604020202020204" pitchFamily="34" charset="0"/>
              </a:rPr>
              <a:t>showed </a:t>
            </a:r>
            <a:r>
              <a:rPr lang="en-PH" sz="2100" b="1" dirty="0">
                <a:solidFill>
                  <a:srgbClr val="0070C0"/>
                </a:solidFill>
                <a:latin typeface="Arial" panose="020B0604020202020204" pitchFamily="34" charset="0"/>
                <a:cs typeface="Arial" panose="020B0604020202020204" pitchFamily="34" charset="0"/>
              </a:rPr>
              <a:t>good DNA banding patterns </a:t>
            </a:r>
            <a:r>
              <a:rPr lang="en-PH" sz="2100" b="1" dirty="0">
                <a:latin typeface="Arial" panose="020B0604020202020204" pitchFamily="34" charset="0"/>
                <a:cs typeface="Arial" panose="020B0604020202020204" pitchFamily="34" charset="0"/>
              </a:rPr>
              <a:t>for </a:t>
            </a:r>
            <a:r>
              <a:rPr lang="en-PH" sz="2100" b="1" dirty="0">
                <a:solidFill>
                  <a:srgbClr val="0070C0"/>
                </a:solidFill>
                <a:latin typeface="Arial" panose="020B0604020202020204" pitchFamily="34" charset="0"/>
                <a:cs typeface="Arial" panose="020B0604020202020204" pitchFamily="34" charset="0"/>
              </a:rPr>
              <a:t>all samples except </a:t>
            </a:r>
            <a:r>
              <a:rPr lang="en-PH" sz="2100" b="1" dirty="0">
                <a:latin typeface="Arial" panose="020B0604020202020204" pitchFamily="34" charset="0"/>
                <a:cs typeface="Arial" panose="020B0604020202020204" pitchFamily="34" charset="0"/>
              </a:rPr>
              <a:t>for sample No</a:t>
            </a:r>
            <a:r>
              <a:rPr lang="en-PH" sz="2100" b="1" dirty="0">
                <a:solidFill>
                  <a:srgbClr val="0070C0"/>
                </a:solidFill>
                <a:latin typeface="Arial" panose="020B0604020202020204" pitchFamily="34" charset="0"/>
                <a:cs typeface="Arial" panose="020B0604020202020204" pitchFamily="34" charset="0"/>
              </a:rPr>
              <a:t>. 3, 6, 9, 13, 14, and 15 </a:t>
            </a:r>
            <a:r>
              <a:rPr lang="en-PH" sz="2100" b="1" dirty="0">
                <a:latin typeface="Arial" panose="020B0604020202020204" pitchFamily="34" charset="0"/>
                <a:cs typeface="Arial" panose="020B0604020202020204" pitchFamily="34" charset="0"/>
              </a:rPr>
              <a:t>while the gel results of the </a:t>
            </a:r>
            <a:r>
              <a:rPr lang="en-PH" sz="2100" b="1" dirty="0">
                <a:solidFill>
                  <a:srgbClr val="0070C0"/>
                </a:solidFill>
                <a:latin typeface="Arial" panose="020B0604020202020204" pitchFamily="34" charset="0"/>
                <a:cs typeface="Arial" panose="020B0604020202020204" pitchFamily="34" charset="0"/>
              </a:rPr>
              <a:t>new primer </a:t>
            </a:r>
            <a:r>
              <a:rPr lang="en-PH" sz="2100" b="1" dirty="0">
                <a:latin typeface="Arial" panose="020B0604020202020204" pitchFamily="34" charset="0"/>
                <a:cs typeface="Arial" panose="020B0604020202020204" pitchFamily="34" charset="0"/>
              </a:rPr>
              <a:t>PCR </a:t>
            </a:r>
            <a:r>
              <a:rPr lang="en-PH" sz="2100" b="1" dirty="0" smtClean="0">
                <a:latin typeface="Arial" panose="020B0604020202020204" pitchFamily="34" charset="0"/>
                <a:cs typeface="Arial" panose="020B0604020202020204" pitchFamily="34" charset="0"/>
              </a:rPr>
              <a:t>products also indicated good DNA banding pattern for </a:t>
            </a:r>
            <a:r>
              <a:rPr lang="en-PH" sz="2100" b="1" dirty="0" smtClean="0">
                <a:solidFill>
                  <a:srgbClr val="0070C0"/>
                </a:solidFill>
                <a:latin typeface="Arial" panose="020B0604020202020204" pitchFamily="34" charset="0"/>
                <a:cs typeface="Arial" panose="020B0604020202020204" pitchFamily="34" charset="0"/>
              </a:rPr>
              <a:t>all sa</a:t>
            </a:r>
            <a:r>
              <a:rPr lang="en-PH" sz="2100" b="1" dirty="0">
                <a:solidFill>
                  <a:srgbClr val="0070C0"/>
                </a:solidFill>
                <a:latin typeface="Arial" panose="020B0604020202020204" pitchFamily="34" charset="0"/>
                <a:cs typeface="Arial" panose="020B0604020202020204" pitchFamily="34" charset="0"/>
              </a:rPr>
              <a:t>m</a:t>
            </a:r>
            <a:r>
              <a:rPr lang="en-PH" sz="2100" b="1" dirty="0" smtClean="0">
                <a:solidFill>
                  <a:srgbClr val="0070C0"/>
                </a:solidFill>
                <a:latin typeface="Arial" panose="020B0604020202020204" pitchFamily="34" charset="0"/>
                <a:cs typeface="Arial" panose="020B0604020202020204" pitchFamily="34" charset="0"/>
              </a:rPr>
              <a:t>ples except </a:t>
            </a:r>
            <a:r>
              <a:rPr lang="en-PH" sz="2100" b="1" dirty="0" smtClean="0">
                <a:latin typeface="Arial" panose="020B0604020202020204" pitchFamily="34" charset="0"/>
                <a:cs typeface="Arial" panose="020B0604020202020204" pitchFamily="34" charset="0"/>
              </a:rPr>
              <a:t>for sample No</a:t>
            </a:r>
            <a:r>
              <a:rPr lang="en-PH" sz="2100" b="1" dirty="0">
                <a:latin typeface="Arial" panose="020B0604020202020204" pitchFamily="34" charset="0"/>
                <a:cs typeface="Arial" panose="020B0604020202020204" pitchFamily="34" charset="0"/>
              </a:rPr>
              <a:t>. </a:t>
            </a:r>
            <a:r>
              <a:rPr lang="en-PH" sz="2100" b="1" dirty="0" smtClean="0">
                <a:solidFill>
                  <a:srgbClr val="0070C0"/>
                </a:solidFill>
                <a:latin typeface="Arial" panose="020B0604020202020204" pitchFamily="34" charset="0"/>
                <a:cs typeface="Arial" panose="020B0604020202020204" pitchFamily="34" charset="0"/>
              </a:rPr>
              <a:t>10, 11, 14</a:t>
            </a:r>
            <a:r>
              <a:rPr lang="en-PH" sz="2100" b="1" dirty="0">
                <a:solidFill>
                  <a:srgbClr val="0070C0"/>
                </a:solidFill>
                <a:latin typeface="Arial" panose="020B0604020202020204" pitchFamily="34" charset="0"/>
                <a:cs typeface="Arial" panose="020B0604020202020204" pitchFamily="34" charset="0"/>
              </a:rPr>
              <a:t>, </a:t>
            </a:r>
            <a:r>
              <a:rPr lang="en-PH" sz="2100" b="1" dirty="0" smtClean="0">
                <a:solidFill>
                  <a:srgbClr val="0070C0"/>
                </a:solidFill>
                <a:latin typeface="Arial" panose="020B0604020202020204" pitchFamily="34" charset="0"/>
                <a:cs typeface="Arial" panose="020B0604020202020204" pitchFamily="34" charset="0"/>
              </a:rPr>
              <a:t>and 15</a:t>
            </a:r>
            <a:r>
              <a:rPr lang="en-PH" sz="2100" b="1" dirty="0">
                <a:solidFill>
                  <a:srgbClr val="0070C0"/>
                </a:solidFill>
                <a:latin typeface="Arial" panose="020B0604020202020204" pitchFamily="34" charset="0"/>
                <a:cs typeface="Arial" panose="020B0604020202020204" pitchFamily="34" charset="0"/>
              </a:rPr>
              <a:t>. </a:t>
            </a:r>
            <a:endParaRPr lang="en-PH" sz="2100" b="1" dirty="0" smtClean="0">
              <a:solidFill>
                <a:srgbClr val="0070C0"/>
              </a:solidFill>
              <a:latin typeface="Arial" panose="020B0604020202020204" pitchFamily="34" charset="0"/>
              <a:cs typeface="Arial" panose="020B0604020202020204" pitchFamily="34" charset="0"/>
            </a:endParaRPr>
          </a:p>
          <a:p>
            <a:pPr marL="0" indent="0" fontAlgn="base">
              <a:buNone/>
            </a:pPr>
            <a:r>
              <a:rPr lang="en-PH" sz="2100" b="1" dirty="0" smtClean="0">
                <a:latin typeface="Arial" panose="020B0604020202020204" pitchFamily="34" charset="0"/>
                <a:cs typeface="Arial" panose="020B0604020202020204" pitchFamily="34" charset="0"/>
              </a:rPr>
              <a:t>The </a:t>
            </a:r>
            <a:r>
              <a:rPr lang="en-PH" sz="2100" b="1" dirty="0">
                <a:latin typeface="Arial" panose="020B0604020202020204" pitchFamily="34" charset="0"/>
                <a:cs typeface="Arial" panose="020B0604020202020204" pitchFamily="34" charset="0"/>
              </a:rPr>
              <a:t>reason we did not get the results for those samples was mainly because of </a:t>
            </a:r>
            <a:r>
              <a:rPr lang="en-PH" sz="2100" b="1" dirty="0">
                <a:solidFill>
                  <a:srgbClr val="0070C0"/>
                </a:solidFill>
                <a:latin typeface="Arial" panose="020B0604020202020204" pitchFamily="34" charset="0"/>
                <a:cs typeface="Arial" panose="020B0604020202020204" pitchFamily="34" charset="0"/>
              </a:rPr>
              <a:t>errors in our DNA isolation </a:t>
            </a:r>
            <a:r>
              <a:rPr lang="en-PH" sz="2100" b="1" dirty="0">
                <a:latin typeface="Arial" panose="020B0604020202020204" pitchFamily="34" charset="0"/>
                <a:cs typeface="Arial" panose="020B0604020202020204" pitchFamily="34" charset="0"/>
              </a:rPr>
              <a:t>and </a:t>
            </a:r>
            <a:r>
              <a:rPr lang="en-PH" sz="2100" b="1" dirty="0">
                <a:solidFill>
                  <a:srgbClr val="0070C0"/>
                </a:solidFill>
                <a:latin typeface="Arial" panose="020B0604020202020204" pitchFamily="34" charset="0"/>
                <a:cs typeface="Arial" panose="020B0604020202020204" pitchFamily="34" charset="0"/>
              </a:rPr>
              <a:t>partly because of the type of DNA extraction kit</a:t>
            </a:r>
            <a:r>
              <a:rPr lang="en-PH" sz="2100" b="1" dirty="0">
                <a:latin typeface="Arial" panose="020B0604020202020204" pitchFamily="34" charset="0"/>
                <a:cs typeface="Arial" panose="020B0604020202020204" pitchFamily="34" charset="0"/>
              </a:rPr>
              <a:t>. </a:t>
            </a:r>
            <a:endParaRPr lang="en-PH" sz="2100" b="1" dirty="0" smtClean="0">
              <a:latin typeface="Arial" panose="020B0604020202020204" pitchFamily="34" charset="0"/>
              <a:cs typeface="Arial" panose="020B0604020202020204" pitchFamily="34" charset="0"/>
            </a:endParaRPr>
          </a:p>
          <a:p>
            <a:pPr marL="0" indent="0" fontAlgn="base">
              <a:buNone/>
            </a:pPr>
            <a:r>
              <a:rPr lang="en-PH" sz="2100" b="1" dirty="0" smtClean="0">
                <a:latin typeface="Arial" panose="020B0604020202020204" pitchFamily="34" charset="0"/>
                <a:cs typeface="Arial" panose="020B0604020202020204" pitchFamily="34" charset="0"/>
              </a:rPr>
              <a:t>Our </a:t>
            </a:r>
            <a:r>
              <a:rPr lang="en-PH" sz="2100" b="1" dirty="0">
                <a:latin typeface="Arial" panose="020B0604020202020204" pitchFamily="34" charset="0"/>
                <a:cs typeface="Arial" panose="020B0604020202020204" pitchFamily="34" charset="0"/>
              </a:rPr>
              <a:t>research result </a:t>
            </a:r>
            <a:r>
              <a:rPr lang="en-PH" sz="2100" b="1" dirty="0">
                <a:solidFill>
                  <a:srgbClr val="0070C0"/>
                </a:solidFill>
                <a:latin typeface="Arial" panose="020B0604020202020204" pitchFamily="34" charset="0"/>
                <a:cs typeface="Arial" panose="020B0604020202020204" pitchFamily="34" charset="0"/>
              </a:rPr>
              <a:t>did not support nor refute our hypothesis </a:t>
            </a:r>
            <a:r>
              <a:rPr lang="en-PH" sz="2100" b="1" dirty="0">
                <a:latin typeface="Arial" panose="020B0604020202020204" pitchFamily="34" charset="0"/>
                <a:cs typeface="Arial" panose="020B0604020202020204" pitchFamily="34" charset="0"/>
              </a:rPr>
              <a:t>that there are diversity of ants and beetles in New York City parks, and that there may be </a:t>
            </a:r>
            <a:r>
              <a:rPr lang="en-PH" sz="2100" b="1" dirty="0">
                <a:solidFill>
                  <a:srgbClr val="0070C0"/>
                </a:solidFill>
                <a:latin typeface="Arial" panose="020B0604020202020204" pitchFamily="34" charset="0"/>
                <a:cs typeface="Arial" panose="020B0604020202020204" pitchFamily="34" charset="0"/>
              </a:rPr>
              <a:t>unknown</a:t>
            </a:r>
            <a:r>
              <a:rPr lang="en-PH" sz="2100" b="1" dirty="0">
                <a:latin typeface="Arial" panose="020B0604020202020204" pitchFamily="34" charset="0"/>
                <a:cs typeface="Arial" panose="020B0604020202020204" pitchFamily="34" charset="0"/>
              </a:rPr>
              <a:t> and </a:t>
            </a:r>
            <a:r>
              <a:rPr lang="en-PH" sz="2100" b="1" dirty="0">
                <a:solidFill>
                  <a:srgbClr val="0070C0"/>
                </a:solidFill>
                <a:latin typeface="Arial" panose="020B0604020202020204" pitchFamily="34" charset="0"/>
                <a:cs typeface="Arial" panose="020B0604020202020204" pitchFamily="34" charset="0"/>
              </a:rPr>
              <a:t>introduced species </a:t>
            </a:r>
            <a:r>
              <a:rPr lang="en-PH" sz="2100" b="1" dirty="0">
                <a:latin typeface="Arial" panose="020B0604020202020204" pitchFamily="34" charset="0"/>
                <a:cs typeface="Arial" panose="020B0604020202020204" pitchFamily="34" charset="0"/>
              </a:rPr>
              <a:t>because the results were </a:t>
            </a:r>
            <a:r>
              <a:rPr lang="en-PH" sz="2100" b="1" dirty="0">
                <a:solidFill>
                  <a:srgbClr val="0070C0"/>
                </a:solidFill>
                <a:latin typeface="Arial" panose="020B0604020202020204" pitchFamily="34" charset="0"/>
                <a:cs typeface="Arial" panose="020B0604020202020204" pitchFamily="34" charset="0"/>
              </a:rPr>
              <a:t>inconclusive</a:t>
            </a:r>
            <a:r>
              <a:rPr lang="en-PH" sz="2100" b="1" dirty="0">
                <a:latin typeface="Arial" panose="020B0604020202020204" pitchFamily="34" charset="0"/>
                <a:cs typeface="Arial" panose="020B0604020202020204" pitchFamily="34" charset="0"/>
              </a:rPr>
              <a:t> and </a:t>
            </a:r>
            <a:r>
              <a:rPr lang="en-PH" sz="2100" b="1" dirty="0">
                <a:solidFill>
                  <a:srgbClr val="0070C0"/>
                </a:solidFill>
                <a:latin typeface="Arial" panose="020B0604020202020204" pitchFamily="34" charset="0"/>
                <a:cs typeface="Arial" panose="020B0604020202020204" pitchFamily="34" charset="0"/>
              </a:rPr>
              <a:t>sample size was too small</a:t>
            </a:r>
            <a:r>
              <a:rPr lang="en-PH" sz="2100" b="1" dirty="0">
                <a:latin typeface="Arial" panose="020B0604020202020204" pitchFamily="34" charset="0"/>
                <a:cs typeface="Arial" panose="020B0604020202020204" pitchFamily="34" charset="0"/>
              </a:rPr>
              <a:t>. Since we had </a:t>
            </a:r>
            <a:r>
              <a:rPr lang="en-PH" sz="2100" b="1" dirty="0">
                <a:solidFill>
                  <a:srgbClr val="0070C0"/>
                </a:solidFill>
                <a:latin typeface="Arial" panose="020B0604020202020204" pitchFamily="34" charset="0"/>
                <a:cs typeface="Arial" panose="020B0604020202020204" pitchFamily="34" charset="0"/>
              </a:rPr>
              <a:t>time and resource constraints </a:t>
            </a:r>
            <a:r>
              <a:rPr lang="en-PH" sz="2100" b="1" dirty="0">
                <a:latin typeface="Arial" panose="020B0604020202020204" pitchFamily="34" charset="0"/>
                <a:cs typeface="Arial" panose="020B0604020202020204" pitchFamily="34" charset="0"/>
              </a:rPr>
              <a:t>for our barcoding project, we could not extract as many samples as we wanted to determine the diversity of ants and beetle samples</a:t>
            </a:r>
            <a:r>
              <a:rPr lang="en-PH" sz="2100" b="1" dirty="0" smtClean="0">
                <a:latin typeface="Arial" panose="020B0604020202020204" pitchFamily="34" charset="0"/>
                <a:cs typeface="Arial" panose="020B0604020202020204" pitchFamily="34" charset="0"/>
              </a:rPr>
              <a:t>. </a:t>
            </a:r>
          </a:p>
          <a:p>
            <a:pPr marL="0" indent="0" fontAlgn="base">
              <a:buNone/>
            </a:pPr>
            <a:r>
              <a:rPr lang="en-PH" sz="2100" b="1" dirty="0" smtClean="0">
                <a:latin typeface="Arial" panose="020B0604020202020204" pitchFamily="34" charset="0"/>
                <a:cs typeface="Arial" panose="020B0604020202020204" pitchFamily="34" charset="0"/>
              </a:rPr>
              <a:t>We </a:t>
            </a:r>
            <a:r>
              <a:rPr lang="en-PH" sz="2100" b="1" dirty="0">
                <a:solidFill>
                  <a:srgbClr val="0070C0"/>
                </a:solidFill>
                <a:latin typeface="Arial" panose="020B0604020202020204" pitchFamily="34" charset="0"/>
                <a:cs typeface="Arial" panose="020B0604020202020204" pitchFamily="34" charset="0"/>
              </a:rPr>
              <a:t>recommend</a:t>
            </a:r>
            <a:r>
              <a:rPr lang="en-PH" sz="2100" b="1" dirty="0">
                <a:latin typeface="Arial" panose="020B0604020202020204" pitchFamily="34" charset="0"/>
                <a:cs typeface="Arial" panose="020B0604020202020204" pitchFamily="34" charset="0"/>
              </a:rPr>
              <a:t> that </a:t>
            </a:r>
            <a:r>
              <a:rPr lang="en-PH" sz="2100" b="1" dirty="0">
                <a:solidFill>
                  <a:srgbClr val="0070C0"/>
                </a:solidFill>
                <a:latin typeface="Arial" panose="020B0604020202020204" pitchFamily="34" charset="0"/>
                <a:cs typeface="Arial" panose="020B0604020202020204" pitchFamily="34" charset="0"/>
              </a:rPr>
              <a:t>further research </a:t>
            </a:r>
            <a:r>
              <a:rPr lang="en-PH" sz="2100" b="1" dirty="0">
                <a:latin typeface="Arial" panose="020B0604020202020204" pitchFamily="34" charset="0"/>
                <a:cs typeface="Arial" panose="020B0604020202020204" pitchFamily="34" charset="0"/>
              </a:rPr>
              <a:t>on ants and beetles in </a:t>
            </a:r>
            <a:r>
              <a:rPr lang="en-PH" sz="2100" b="1" dirty="0">
                <a:solidFill>
                  <a:srgbClr val="0070C0"/>
                </a:solidFill>
                <a:latin typeface="Arial" panose="020B0604020202020204" pitchFamily="34" charset="0"/>
                <a:cs typeface="Arial" panose="020B0604020202020204" pitchFamily="34" charset="0"/>
              </a:rPr>
              <a:t>wider scale </a:t>
            </a:r>
            <a:r>
              <a:rPr lang="en-PH" sz="2100" b="1" dirty="0">
                <a:latin typeface="Arial" panose="020B0604020202020204" pitchFamily="34" charset="0"/>
                <a:cs typeface="Arial" panose="020B0604020202020204" pitchFamily="34" charset="0"/>
              </a:rPr>
              <a:t>be conducted in the future. Nevertheless, it was a </a:t>
            </a:r>
            <a:r>
              <a:rPr lang="en-PH" sz="2100" b="1" dirty="0">
                <a:solidFill>
                  <a:srgbClr val="0070C0"/>
                </a:solidFill>
                <a:latin typeface="Arial" panose="020B0604020202020204" pitchFamily="34" charset="0"/>
                <a:cs typeface="Arial" panose="020B0604020202020204" pitchFamily="34" charset="0"/>
              </a:rPr>
              <a:t>great opportunity </a:t>
            </a:r>
            <a:r>
              <a:rPr lang="en-PH" sz="2100" b="1" dirty="0">
                <a:latin typeface="Arial" panose="020B0604020202020204" pitchFamily="34" charset="0"/>
                <a:cs typeface="Arial" panose="020B0604020202020204" pitchFamily="34" charset="0"/>
              </a:rPr>
              <a:t>for us to </a:t>
            </a:r>
            <a:r>
              <a:rPr lang="en-PH" sz="2100" b="1" dirty="0">
                <a:solidFill>
                  <a:srgbClr val="0070C0"/>
                </a:solidFill>
                <a:latin typeface="Arial" panose="020B0604020202020204" pitchFamily="34" charset="0"/>
                <a:cs typeface="Arial" panose="020B0604020202020204" pitchFamily="34" charset="0"/>
              </a:rPr>
              <a:t>participate in this NYC Urban Barcode Project</a:t>
            </a:r>
            <a:r>
              <a:rPr lang="en-PH" sz="2100" b="1" dirty="0">
                <a:latin typeface="Arial" panose="020B0604020202020204" pitchFamily="34" charset="0"/>
                <a:cs typeface="Arial" panose="020B0604020202020204" pitchFamily="34" charset="0"/>
              </a:rPr>
              <a:t> and we have gained immense knowledge on conducting a research project </a:t>
            </a:r>
            <a:r>
              <a:rPr lang="en-PH" sz="2100" b="1" dirty="0">
                <a:solidFill>
                  <a:srgbClr val="0070C0"/>
                </a:solidFill>
                <a:latin typeface="Arial" panose="020B0604020202020204" pitchFamily="34" charset="0"/>
                <a:cs typeface="Arial" panose="020B0604020202020204" pitchFamily="34" charset="0"/>
              </a:rPr>
              <a:t>while working with scientists </a:t>
            </a:r>
            <a:r>
              <a:rPr lang="en-PH" sz="2100" b="1" dirty="0">
                <a:latin typeface="Arial" panose="020B0604020202020204" pitchFamily="34" charset="0"/>
                <a:cs typeface="Arial" panose="020B0604020202020204" pitchFamily="34" charset="0"/>
              </a:rPr>
              <a:t>from Urban Barcode Project. We hope our research result will at least </a:t>
            </a:r>
            <a:r>
              <a:rPr lang="en-PH" sz="2100" b="1" dirty="0">
                <a:solidFill>
                  <a:srgbClr val="0070C0"/>
                </a:solidFill>
                <a:latin typeface="Arial" panose="020B0604020202020204" pitchFamily="34" charset="0"/>
                <a:cs typeface="Arial" panose="020B0604020202020204" pitchFamily="34" charset="0"/>
              </a:rPr>
              <a:t>contribute a small scale</a:t>
            </a:r>
            <a:r>
              <a:rPr lang="en-PH" sz="2100" b="1" dirty="0">
                <a:latin typeface="Arial" panose="020B0604020202020204" pitchFamily="34" charset="0"/>
                <a:cs typeface="Arial" panose="020B0604020202020204" pitchFamily="34" charset="0"/>
              </a:rPr>
              <a:t> on ants and beetles specie to the </a:t>
            </a:r>
            <a:r>
              <a:rPr lang="en-PH" sz="2100" b="1" dirty="0">
                <a:solidFill>
                  <a:srgbClr val="0070C0"/>
                </a:solidFill>
                <a:latin typeface="Arial" panose="020B0604020202020204" pitchFamily="34" charset="0"/>
                <a:cs typeface="Arial" panose="020B0604020202020204" pitchFamily="34" charset="0"/>
              </a:rPr>
              <a:t>NYC insect database. </a:t>
            </a:r>
          </a:p>
        </p:txBody>
      </p:sp>
      <p:sp>
        <p:nvSpPr>
          <p:cNvPr id="4" name="Title 1"/>
          <p:cNvSpPr txBox="1">
            <a:spLocks/>
          </p:cNvSpPr>
          <p:nvPr/>
        </p:nvSpPr>
        <p:spPr>
          <a:xfrm>
            <a:off x="272374" y="253503"/>
            <a:ext cx="11595371"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smtClean="0">
                <a:latin typeface="Arial" panose="020B0604020202020204" pitchFamily="34" charset="0"/>
                <a:cs typeface="Arial" panose="020B0604020202020204" pitchFamily="34" charset="0"/>
              </a:rPr>
              <a:t>Discussion:</a:t>
            </a:r>
            <a:endParaRPr lang="en-P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030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idx="1"/>
          </p:nvPr>
        </p:nvSpPr>
        <p:spPr/>
        <p:txBody>
          <a:bodyPr/>
          <a:lstStyle/>
          <a:p>
            <a:endParaRPr lang="en-PH" dirty="0"/>
          </a:p>
        </p:txBody>
      </p:sp>
      <p:sp>
        <p:nvSpPr>
          <p:cNvPr id="6" name="Title 1"/>
          <p:cNvSpPr txBox="1">
            <a:spLocks/>
          </p:cNvSpPr>
          <p:nvPr/>
        </p:nvSpPr>
        <p:spPr>
          <a:xfrm>
            <a:off x="578101" y="399469"/>
            <a:ext cx="11035798"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smtClean="0">
                <a:latin typeface="Arial" panose="020B0604020202020204" pitchFamily="34" charset="0"/>
                <a:cs typeface="Arial" panose="020B0604020202020204" pitchFamily="34" charset="0"/>
              </a:rPr>
              <a:t>Acknowledgements:</a:t>
            </a:r>
            <a:endParaRPr lang="en-PH" b="1"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597557" y="1314049"/>
            <a:ext cx="11016342" cy="4794921"/>
          </a:xfrm>
          <a:prstGeom prst="rect">
            <a:avLst/>
          </a:prstGeom>
          <a:ln w="38100" cap="flat" cmpd="sng" algn="ctr">
            <a:solidFill>
              <a:schemeClr val="tx1"/>
            </a:solidFill>
            <a:prstDash val="solid"/>
            <a:miter lim="800000"/>
          </a:ln>
        </p:spPr>
        <p:style>
          <a:lnRef idx="2">
            <a:schemeClr val="accent5"/>
          </a:lnRef>
          <a:fillRef idx="1">
            <a:schemeClr val="lt1"/>
          </a:fillRef>
          <a:effectRef idx="0">
            <a:schemeClr val="accent5"/>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PH" sz="2400" b="1" dirty="0" smtClean="0">
                <a:latin typeface="Arial" panose="020B0604020202020204" pitchFamily="34" charset="0"/>
                <a:cs typeface="Arial" panose="020B0604020202020204" pitchFamily="34" charset="0"/>
              </a:rPr>
              <a:t>First of all, our </a:t>
            </a:r>
            <a:r>
              <a:rPr lang="en-PH" sz="2400" b="1" dirty="0">
                <a:latin typeface="Arial" panose="020B0604020202020204" pitchFamily="34" charset="0"/>
                <a:cs typeface="Arial" panose="020B0604020202020204" pitchFamily="34" charset="0"/>
              </a:rPr>
              <a:t>A</a:t>
            </a:r>
            <a:r>
              <a:rPr lang="en-PH" sz="2400" b="1" dirty="0" smtClean="0">
                <a:latin typeface="Arial" panose="020B0604020202020204" pitchFamily="34" charset="0"/>
                <a:cs typeface="Arial" panose="020B0604020202020204" pitchFamily="34" charset="0"/>
              </a:rPr>
              <a:t>nts </a:t>
            </a:r>
            <a:r>
              <a:rPr lang="en-PH" sz="2400" b="1" dirty="0">
                <a:latin typeface="Arial" panose="020B0604020202020204" pitchFamily="34" charset="0"/>
                <a:cs typeface="Arial" panose="020B0604020202020204" pitchFamily="34" charset="0"/>
              </a:rPr>
              <a:t>and B</a:t>
            </a:r>
            <a:r>
              <a:rPr lang="en-PH" sz="2400" b="1" dirty="0" smtClean="0">
                <a:latin typeface="Arial" panose="020B0604020202020204" pitchFamily="34" charset="0"/>
                <a:cs typeface="Arial" panose="020B0604020202020204" pitchFamily="34" charset="0"/>
              </a:rPr>
              <a:t>eetles </a:t>
            </a:r>
            <a:r>
              <a:rPr lang="en-PH" sz="2400" b="1" dirty="0">
                <a:latin typeface="Arial" panose="020B0604020202020204" pitchFamily="34" charset="0"/>
                <a:cs typeface="Arial" panose="020B0604020202020204" pitchFamily="34" charset="0"/>
              </a:rPr>
              <a:t>T</a:t>
            </a:r>
            <a:r>
              <a:rPr lang="en-PH" sz="2400" b="1" dirty="0" smtClean="0">
                <a:latin typeface="Arial" panose="020B0604020202020204" pitchFamily="34" charset="0"/>
                <a:cs typeface="Arial" panose="020B0604020202020204" pitchFamily="34" charset="0"/>
              </a:rPr>
              <a:t>eam </a:t>
            </a:r>
            <a:r>
              <a:rPr lang="en-PH" sz="2400" b="1" dirty="0">
                <a:latin typeface="Arial" panose="020B0604020202020204" pitchFamily="34" charset="0"/>
                <a:cs typeface="Arial" panose="020B0604020202020204" pitchFamily="34" charset="0"/>
              </a:rPr>
              <a:t>would like to </a:t>
            </a:r>
            <a:r>
              <a:rPr lang="en-PH" sz="2400" b="1" dirty="0" smtClean="0">
                <a:latin typeface="Arial" panose="020B0604020202020204" pitchFamily="34" charset="0"/>
                <a:cs typeface="Arial" panose="020B0604020202020204" pitchFamily="34" charset="0"/>
              </a:rPr>
              <a:t>extend </a:t>
            </a:r>
            <a:r>
              <a:rPr lang="en-PH" sz="2400" b="1" dirty="0">
                <a:latin typeface="Arial" panose="020B0604020202020204" pitchFamily="34" charset="0"/>
                <a:cs typeface="Arial" panose="020B0604020202020204" pitchFamily="34" charset="0"/>
              </a:rPr>
              <a:t>our </a:t>
            </a:r>
            <a:r>
              <a:rPr lang="en-PH" sz="2400" b="1" dirty="0" smtClean="0">
                <a:latin typeface="Arial" panose="020B0604020202020204" pitchFamily="34" charset="0"/>
                <a:cs typeface="Arial" panose="020B0604020202020204" pitchFamily="34" charset="0"/>
              </a:rPr>
              <a:t>thanks </a:t>
            </a:r>
            <a:r>
              <a:rPr lang="en-PH" sz="2400" b="1" dirty="0">
                <a:latin typeface="Arial" panose="020B0604020202020204" pitchFamily="34" charset="0"/>
                <a:cs typeface="Arial" panose="020B0604020202020204" pitchFamily="34" charset="0"/>
              </a:rPr>
              <a:t>to </a:t>
            </a:r>
            <a:r>
              <a:rPr lang="en-PH" sz="2400" b="1" dirty="0">
                <a:solidFill>
                  <a:srgbClr val="0070C0"/>
                </a:solidFill>
                <a:latin typeface="Arial" panose="020B0604020202020204" pitchFamily="34" charset="0"/>
                <a:cs typeface="Arial" panose="020B0604020202020204" pitchFamily="34" charset="0"/>
              </a:rPr>
              <a:t>Cold Spring Harbor </a:t>
            </a:r>
            <a:r>
              <a:rPr lang="en-PH" sz="2400" b="1" dirty="0" smtClean="0">
                <a:solidFill>
                  <a:srgbClr val="0070C0"/>
                </a:solidFill>
                <a:latin typeface="Arial" panose="020B0604020202020204" pitchFamily="34" charset="0"/>
                <a:cs typeface="Arial" panose="020B0604020202020204" pitchFamily="34" charset="0"/>
              </a:rPr>
              <a:t>Laboratory, Harlem DNA </a:t>
            </a:r>
            <a:r>
              <a:rPr lang="en-PH" sz="2400" b="1" dirty="0">
                <a:solidFill>
                  <a:srgbClr val="0070C0"/>
                </a:solidFill>
                <a:latin typeface="Arial" panose="020B0604020202020204" pitchFamily="34" charset="0"/>
                <a:cs typeface="Arial" panose="020B0604020202020204" pitchFamily="34" charset="0"/>
              </a:rPr>
              <a:t>L</a:t>
            </a:r>
            <a:r>
              <a:rPr lang="en-PH" sz="2400" b="1" dirty="0" smtClean="0">
                <a:solidFill>
                  <a:srgbClr val="0070C0"/>
                </a:solidFill>
                <a:latin typeface="Arial" panose="020B0604020202020204" pitchFamily="34" charset="0"/>
                <a:cs typeface="Arial" panose="020B0604020202020204" pitchFamily="34" charset="0"/>
              </a:rPr>
              <a:t>earning Lab, </a:t>
            </a:r>
            <a:r>
              <a:rPr lang="en-PH" sz="2400" b="1" dirty="0" smtClean="0">
                <a:solidFill>
                  <a:schemeClr val="tx1"/>
                </a:solidFill>
                <a:latin typeface="Arial" panose="020B0604020202020204" pitchFamily="34" charset="0"/>
                <a:cs typeface="Arial" panose="020B0604020202020204" pitchFamily="34" charset="0"/>
              </a:rPr>
              <a:t>and</a:t>
            </a:r>
            <a:r>
              <a:rPr lang="en-PH" sz="2400" b="1" dirty="0" smtClean="0">
                <a:solidFill>
                  <a:srgbClr val="0070C0"/>
                </a:solidFill>
                <a:latin typeface="Arial" panose="020B0604020202020204" pitchFamily="34" charset="0"/>
                <a:cs typeface="Arial" panose="020B0604020202020204" pitchFamily="34" charset="0"/>
              </a:rPr>
              <a:t> </a:t>
            </a:r>
            <a:r>
              <a:rPr lang="en-PH" sz="2400" b="1" dirty="0">
                <a:solidFill>
                  <a:srgbClr val="0070C0"/>
                </a:solidFill>
                <a:latin typeface="Arial" panose="020B0604020202020204" pitchFamily="34" charset="0"/>
                <a:cs typeface="Arial" panose="020B0604020202020204" pitchFamily="34" charset="0"/>
              </a:rPr>
              <a:t>New York Academy of Medicine </a:t>
            </a:r>
            <a:r>
              <a:rPr lang="en-PH" sz="2400" b="1" dirty="0" smtClean="0">
                <a:latin typeface="Arial" panose="020B0604020202020204" pitchFamily="34" charset="0"/>
                <a:cs typeface="Arial" panose="020B0604020202020204" pitchFamily="34" charset="0"/>
              </a:rPr>
              <a:t>to give us the </a:t>
            </a:r>
            <a:r>
              <a:rPr lang="en-PH" sz="2400" b="1" dirty="0" err="1" smtClean="0">
                <a:latin typeface="Arial" panose="020B0604020202020204" pitchFamily="34" charset="0"/>
                <a:cs typeface="Arial" panose="020B0604020202020204" pitchFamily="34" charset="0"/>
              </a:rPr>
              <a:t>oppurtunity</a:t>
            </a:r>
            <a:r>
              <a:rPr lang="en-PH" sz="2400" b="1" dirty="0" smtClean="0">
                <a:latin typeface="Arial" panose="020B0604020202020204" pitchFamily="34" charset="0"/>
                <a:cs typeface="Arial" panose="020B0604020202020204" pitchFamily="34" charset="0"/>
              </a:rPr>
              <a:t> to participate in the project.</a:t>
            </a:r>
            <a:endParaRPr lang="en-PH" sz="2400" b="1" dirty="0">
              <a:latin typeface="Arial" panose="020B0604020202020204" pitchFamily="34" charset="0"/>
              <a:cs typeface="Arial" panose="020B0604020202020204" pitchFamily="34" charset="0"/>
            </a:endParaRPr>
          </a:p>
          <a:p>
            <a:pPr marL="0" indent="0">
              <a:buNone/>
            </a:pPr>
            <a:r>
              <a:rPr lang="en-PH" sz="2400" b="1" dirty="0" smtClean="0">
                <a:latin typeface="Arial" panose="020B0604020202020204" pitchFamily="34" charset="0"/>
                <a:cs typeface="Arial" panose="020B0604020202020204" pitchFamily="34" charset="0"/>
              </a:rPr>
              <a:t>We also like to express heartfelt thanks to </a:t>
            </a:r>
            <a:r>
              <a:rPr lang="en-PH" sz="2400" b="1" dirty="0" smtClean="0">
                <a:solidFill>
                  <a:srgbClr val="0070C0"/>
                </a:solidFill>
                <a:latin typeface="Arial" panose="020B0604020202020204" pitchFamily="34" charset="0"/>
                <a:cs typeface="Arial" panose="020B0604020202020204" pitchFamily="34" charset="0"/>
              </a:rPr>
              <a:t>Dr</a:t>
            </a:r>
            <a:r>
              <a:rPr lang="en-PH" sz="2400" b="1" dirty="0">
                <a:solidFill>
                  <a:srgbClr val="0070C0"/>
                </a:solidFill>
                <a:latin typeface="Arial" panose="020B0604020202020204" pitchFamily="34" charset="0"/>
                <a:cs typeface="Arial" panose="020B0604020202020204" pitchFamily="34" charset="0"/>
              </a:rPr>
              <a:t>. Christine </a:t>
            </a:r>
            <a:r>
              <a:rPr lang="en-PH" sz="2400" b="1" dirty="0" err="1" smtClean="0">
                <a:solidFill>
                  <a:srgbClr val="0070C0"/>
                </a:solidFill>
                <a:latin typeface="Arial" panose="020B0604020202020204" pitchFamily="34" charset="0"/>
                <a:cs typeface="Arial" panose="020B0604020202020204" pitchFamily="34" charset="0"/>
              </a:rPr>
              <a:t>Merizzi</a:t>
            </a:r>
            <a:r>
              <a:rPr lang="en-PH" sz="2400" b="1" dirty="0">
                <a:solidFill>
                  <a:srgbClr val="0070C0"/>
                </a:solidFill>
                <a:latin typeface="Arial" panose="020B0604020202020204" pitchFamily="34" charset="0"/>
                <a:cs typeface="Arial" panose="020B0604020202020204" pitchFamily="34" charset="0"/>
              </a:rPr>
              <a:t>, Dr. Melissa </a:t>
            </a:r>
            <a:r>
              <a:rPr lang="en-PH" sz="2400" b="1" dirty="0" smtClean="0">
                <a:solidFill>
                  <a:srgbClr val="0070C0"/>
                </a:solidFill>
                <a:latin typeface="Arial" panose="020B0604020202020204" pitchFamily="34" charset="0"/>
                <a:cs typeface="Arial" panose="020B0604020202020204" pitchFamily="34" charset="0"/>
              </a:rPr>
              <a:t>Lee, Dr. Alison </a:t>
            </a:r>
            <a:r>
              <a:rPr lang="en-PH" sz="2400" b="1" dirty="0" err="1" smtClean="0">
                <a:solidFill>
                  <a:srgbClr val="0070C0"/>
                </a:solidFill>
                <a:latin typeface="Arial" panose="020B0604020202020204" pitchFamily="34" charset="0"/>
                <a:cs typeface="Arial" panose="020B0604020202020204" pitchFamily="34" charset="0"/>
              </a:rPr>
              <a:t>Cucco</a:t>
            </a:r>
            <a:r>
              <a:rPr lang="en-PH" sz="2400" b="1" dirty="0" smtClean="0">
                <a:solidFill>
                  <a:srgbClr val="0070C0"/>
                </a:solidFill>
                <a:latin typeface="Arial" panose="020B0604020202020204" pitchFamily="34" charset="0"/>
                <a:cs typeface="Arial" panose="020B0604020202020204" pitchFamily="34" charset="0"/>
              </a:rPr>
              <a:t>, Dr</a:t>
            </a:r>
            <a:r>
              <a:rPr lang="en-PH" sz="2400" b="1" dirty="0">
                <a:solidFill>
                  <a:srgbClr val="0070C0"/>
                </a:solidFill>
                <a:latin typeface="Arial" panose="020B0604020202020204" pitchFamily="34" charset="0"/>
                <a:cs typeface="Arial" panose="020B0604020202020204" pitchFamily="34" charset="0"/>
              </a:rPr>
              <a:t>. </a:t>
            </a:r>
            <a:r>
              <a:rPr lang="en-PH" sz="2400" b="1" dirty="0" smtClean="0">
                <a:solidFill>
                  <a:srgbClr val="0070C0"/>
                </a:solidFill>
                <a:latin typeface="Arial" panose="020B0604020202020204" pitchFamily="34" charset="0"/>
                <a:cs typeface="Arial" panose="020B0604020202020204" pitchFamily="34" charset="0"/>
              </a:rPr>
              <a:t>Janet, </a:t>
            </a:r>
            <a:r>
              <a:rPr lang="en-PH" sz="2400" b="1" dirty="0">
                <a:solidFill>
                  <a:srgbClr val="0070C0"/>
                </a:solidFill>
                <a:latin typeface="Arial" panose="020B0604020202020204" pitchFamily="34" charset="0"/>
                <a:cs typeface="Arial" panose="020B0604020202020204" pitchFamily="34" charset="0"/>
              </a:rPr>
              <a:t>and the rest of the UBP team </a:t>
            </a:r>
            <a:r>
              <a:rPr lang="en-PH" sz="2400" b="1" dirty="0">
                <a:latin typeface="Arial" panose="020B0604020202020204" pitchFamily="34" charset="0"/>
                <a:cs typeface="Arial" panose="020B0604020202020204" pitchFamily="34" charset="0"/>
              </a:rPr>
              <a:t>for </a:t>
            </a:r>
            <a:r>
              <a:rPr lang="en-PH" sz="2400" b="1" dirty="0" smtClean="0">
                <a:latin typeface="Arial" panose="020B0604020202020204" pitchFamily="34" charset="0"/>
                <a:cs typeface="Arial" panose="020B0604020202020204" pitchFamily="34" charset="0"/>
              </a:rPr>
              <a:t>all their help and advice during </a:t>
            </a:r>
            <a:r>
              <a:rPr lang="en-PH" sz="2400" b="1" dirty="0" err="1" smtClean="0">
                <a:latin typeface="Arial" panose="020B0604020202020204" pitchFamily="34" charset="0"/>
                <a:cs typeface="Arial" panose="020B0604020202020204" pitchFamily="34" charset="0"/>
              </a:rPr>
              <a:t>during</a:t>
            </a:r>
            <a:r>
              <a:rPr lang="en-PH" sz="2400" b="1" dirty="0" smtClean="0">
                <a:latin typeface="Arial" panose="020B0604020202020204" pitchFamily="34" charset="0"/>
                <a:cs typeface="Arial" panose="020B0604020202020204" pitchFamily="34" charset="0"/>
              </a:rPr>
              <a:t> </a:t>
            </a:r>
            <a:r>
              <a:rPr lang="en-PH" sz="2400" b="1" dirty="0">
                <a:latin typeface="Arial" panose="020B0604020202020204" pitchFamily="34" charset="0"/>
                <a:cs typeface="Arial" panose="020B0604020202020204" pitchFamily="34" charset="0"/>
              </a:rPr>
              <a:t>our </a:t>
            </a:r>
            <a:r>
              <a:rPr lang="en-PH" sz="2400" b="1" dirty="0" smtClean="0">
                <a:latin typeface="Arial" panose="020B0604020202020204" pitchFamily="34" charset="0"/>
                <a:cs typeface="Arial" panose="020B0604020202020204" pitchFamily="34" charset="0"/>
              </a:rPr>
              <a:t>DNA barcode project</a:t>
            </a:r>
            <a:r>
              <a:rPr lang="en-PH" sz="2400" b="1" dirty="0">
                <a:latin typeface="Arial" panose="020B0604020202020204" pitchFamily="34" charset="0"/>
                <a:cs typeface="Arial" panose="020B0604020202020204" pitchFamily="34" charset="0"/>
              </a:rPr>
              <a:t>.</a:t>
            </a:r>
          </a:p>
          <a:p>
            <a:pPr marL="0" indent="0">
              <a:buNone/>
            </a:pPr>
            <a:r>
              <a:rPr lang="en-PH" sz="2400" b="1" dirty="0" smtClean="0">
                <a:latin typeface="Arial" panose="020B0604020202020204" pitchFamily="34" charset="0"/>
                <a:cs typeface="Arial" panose="020B0604020202020204" pitchFamily="34" charset="0"/>
              </a:rPr>
              <a:t>We too are also grateful to our principal, </a:t>
            </a:r>
            <a:r>
              <a:rPr lang="en-PH" sz="2400" b="1" dirty="0" smtClean="0">
                <a:solidFill>
                  <a:srgbClr val="0070C0"/>
                </a:solidFill>
                <a:latin typeface="Arial" panose="020B0604020202020204" pitchFamily="34" charset="0"/>
                <a:cs typeface="Arial" panose="020B0604020202020204" pitchFamily="34" charset="0"/>
              </a:rPr>
              <a:t>Michael </a:t>
            </a:r>
            <a:r>
              <a:rPr lang="en-PH" sz="2400" b="1" dirty="0" err="1">
                <a:solidFill>
                  <a:srgbClr val="0070C0"/>
                </a:solidFill>
                <a:latin typeface="Arial" panose="020B0604020202020204" pitchFamily="34" charset="0"/>
                <a:cs typeface="Arial" panose="020B0604020202020204" pitchFamily="34" charset="0"/>
              </a:rPr>
              <a:t>Toise</a:t>
            </a:r>
            <a:r>
              <a:rPr lang="en-PH" sz="2400" b="1" dirty="0">
                <a:latin typeface="Arial" panose="020B0604020202020204" pitchFamily="34" charset="0"/>
                <a:cs typeface="Arial" panose="020B0604020202020204" pitchFamily="34" charset="0"/>
              </a:rPr>
              <a:t>, Asst. </a:t>
            </a:r>
            <a:r>
              <a:rPr lang="en-PH" sz="2400" b="1" dirty="0" smtClean="0">
                <a:latin typeface="Arial" panose="020B0604020202020204" pitchFamily="34" charset="0"/>
                <a:cs typeface="Arial" panose="020B0604020202020204" pitchFamily="34" charset="0"/>
              </a:rPr>
              <a:t>principal (</a:t>
            </a:r>
            <a:r>
              <a:rPr lang="en-PH" sz="2400" b="1" dirty="0">
                <a:latin typeface="Arial" panose="020B0604020202020204" pitchFamily="34" charset="0"/>
                <a:cs typeface="Arial" panose="020B0604020202020204" pitchFamily="34" charset="0"/>
              </a:rPr>
              <a:t>S</a:t>
            </a:r>
            <a:r>
              <a:rPr lang="en-PH" sz="2400" b="1" dirty="0" smtClean="0">
                <a:latin typeface="Arial" panose="020B0604020202020204" pitchFamily="34" charset="0"/>
                <a:cs typeface="Arial" panose="020B0604020202020204" pitchFamily="34" charset="0"/>
              </a:rPr>
              <a:t>cience) </a:t>
            </a:r>
            <a:r>
              <a:rPr lang="en-PH" sz="2400" b="1" dirty="0" smtClean="0">
                <a:solidFill>
                  <a:srgbClr val="0070C0"/>
                </a:solidFill>
                <a:latin typeface="Arial" panose="020B0604020202020204" pitchFamily="34" charset="0"/>
                <a:cs typeface="Arial" panose="020B0604020202020204" pitchFamily="34" charset="0"/>
              </a:rPr>
              <a:t>Mark </a:t>
            </a:r>
            <a:r>
              <a:rPr lang="en-PH" sz="2400" b="1" dirty="0" err="1">
                <a:solidFill>
                  <a:srgbClr val="0070C0"/>
                </a:solidFill>
                <a:latin typeface="Arial" panose="020B0604020202020204" pitchFamily="34" charset="0"/>
                <a:cs typeface="Arial" panose="020B0604020202020204" pitchFamily="34" charset="0"/>
              </a:rPr>
              <a:t>Testa</a:t>
            </a:r>
            <a:r>
              <a:rPr lang="en-PH" sz="2400" b="1" dirty="0">
                <a:solidFill>
                  <a:srgbClr val="0070C0"/>
                </a:solidFill>
                <a:latin typeface="Arial" panose="020B0604020202020204" pitchFamily="34" charset="0"/>
                <a:cs typeface="Arial" panose="020B0604020202020204" pitchFamily="34" charset="0"/>
              </a:rPr>
              <a:t> </a:t>
            </a:r>
            <a:r>
              <a:rPr lang="en-PH" sz="2400" b="1" dirty="0">
                <a:latin typeface="Arial" panose="020B0604020202020204" pitchFamily="34" charset="0"/>
                <a:cs typeface="Arial" panose="020B0604020202020204" pitchFamily="34" charset="0"/>
              </a:rPr>
              <a:t>and </a:t>
            </a:r>
            <a:r>
              <a:rPr lang="en-PH" sz="2400" b="1" dirty="0">
                <a:solidFill>
                  <a:srgbClr val="0070C0"/>
                </a:solidFill>
                <a:latin typeface="Arial" panose="020B0604020202020204" pitchFamily="34" charset="0"/>
                <a:cs typeface="Arial" panose="020B0604020202020204" pitchFamily="34" charset="0"/>
              </a:rPr>
              <a:t>MCNDHS staff</a:t>
            </a:r>
            <a:r>
              <a:rPr lang="en-PH" sz="2400" b="1" dirty="0">
                <a:latin typeface="Arial" panose="020B0604020202020204" pitchFamily="34" charset="0"/>
                <a:cs typeface="Arial" panose="020B0604020202020204" pitchFamily="34" charset="0"/>
              </a:rPr>
              <a:t>, </a:t>
            </a:r>
            <a:r>
              <a:rPr lang="en-PH" sz="2400" b="1" dirty="0">
                <a:solidFill>
                  <a:srgbClr val="0070C0"/>
                </a:solidFill>
                <a:latin typeface="Arial" panose="020B0604020202020204" pitchFamily="34" charset="0"/>
                <a:cs typeface="Arial" panose="020B0604020202020204" pitchFamily="34" charset="0"/>
              </a:rPr>
              <a:t>Ms. Margaret </a:t>
            </a:r>
            <a:r>
              <a:rPr lang="en-PH" sz="2400" b="1" dirty="0" err="1">
                <a:solidFill>
                  <a:srgbClr val="0070C0"/>
                </a:solidFill>
                <a:latin typeface="Arial" panose="020B0604020202020204" pitchFamily="34" charset="0"/>
                <a:cs typeface="Arial" panose="020B0604020202020204" pitchFamily="34" charset="0"/>
              </a:rPr>
              <a:t>Aylward</a:t>
            </a:r>
            <a:r>
              <a:rPr lang="en-PH" sz="2400" b="1" dirty="0">
                <a:latin typeface="Arial" panose="020B0604020202020204" pitchFamily="34" charset="0"/>
                <a:cs typeface="Arial" panose="020B0604020202020204" pitchFamily="34" charset="0"/>
              </a:rPr>
              <a:t>, and </a:t>
            </a:r>
            <a:r>
              <a:rPr lang="en-PH" sz="2400" b="1" dirty="0">
                <a:solidFill>
                  <a:srgbClr val="0070C0"/>
                </a:solidFill>
                <a:latin typeface="Arial" panose="020B0604020202020204" pitchFamily="34" charset="0"/>
                <a:cs typeface="Arial" panose="020B0604020202020204" pitchFamily="34" charset="0"/>
              </a:rPr>
              <a:t>CDI staffs </a:t>
            </a:r>
            <a:r>
              <a:rPr lang="en-PH" sz="2400" b="1" dirty="0">
                <a:latin typeface="Arial" panose="020B0604020202020204" pitchFamily="34" charset="0"/>
                <a:cs typeface="Arial" panose="020B0604020202020204" pitchFamily="34" charset="0"/>
              </a:rPr>
              <a:t>for their generous support.</a:t>
            </a:r>
          </a:p>
          <a:p>
            <a:pPr marL="0" indent="0">
              <a:buNone/>
            </a:pPr>
            <a:r>
              <a:rPr lang="en-PH" sz="2400" b="1" dirty="0" smtClean="0">
                <a:latin typeface="Arial" panose="020B0604020202020204" pitchFamily="34" charset="0"/>
                <a:cs typeface="Arial" panose="020B0604020202020204" pitchFamily="34" charset="0"/>
              </a:rPr>
              <a:t>We are greatly indebted to </a:t>
            </a:r>
            <a:r>
              <a:rPr lang="en-PH" sz="2400" b="1" dirty="0">
                <a:latin typeface="Arial" panose="020B0604020202020204" pitchFamily="34" charset="0"/>
                <a:cs typeface="Arial" panose="020B0604020202020204" pitchFamily="34" charset="0"/>
              </a:rPr>
              <a:t>our science teacher and mentor </a:t>
            </a:r>
            <a:r>
              <a:rPr lang="en-PH" sz="2400" b="1" dirty="0">
                <a:solidFill>
                  <a:srgbClr val="0070C0"/>
                </a:solidFill>
                <a:latin typeface="Arial" panose="020B0604020202020204" pitchFamily="34" charset="0"/>
                <a:cs typeface="Arial" panose="020B0604020202020204" pitchFamily="34" charset="0"/>
              </a:rPr>
              <a:t>Alfred A. </a:t>
            </a:r>
            <a:r>
              <a:rPr lang="en-PH" sz="2400" b="1" dirty="0" err="1">
                <a:solidFill>
                  <a:srgbClr val="0070C0"/>
                </a:solidFill>
                <a:latin typeface="Arial" panose="020B0604020202020204" pitchFamily="34" charset="0"/>
                <a:cs typeface="Arial" panose="020B0604020202020204" pitchFamily="34" charset="0"/>
              </a:rPr>
              <a:t>Lwin</a:t>
            </a:r>
            <a:r>
              <a:rPr lang="en-PH" sz="2400" b="1" dirty="0">
                <a:solidFill>
                  <a:srgbClr val="0070C0"/>
                </a:solidFill>
                <a:latin typeface="Arial" panose="020B0604020202020204" pitchFamily="34" charset="0"/>
                <a:cs typeface="Arial" panose="020B0604020202020204" pitchFamily="34" charset="0"/>
              </a:rPr>
              <a:t> </a:t>
            </a:r>
            <a:r>
              <a:rPr lang="en-PH" sz="2400" b="1" dirty="0">
                <a:latin typeface="Arial" panose="020B0604020202020204" pitchFamily="34" charset="0"/>
                <a:cs typeface="Arial" panose="020B0604020202020204" pitchFamily="34" charset="0"/>
              </a:rPr>
              <a:t>for his leadership, guidance, support and encouragement during DNA project.</a:t>
            </a:r>
            <a:endParaRPr lang="en-PH" sz="21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029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68" y="613695"/>
            <a:ext cx="10515600" cy="1458119"/>
          </a:xfrm>
        </p:spPr>
        <p:txBody>
          <a:bodyPr/>
          <a:lstStyle/>
          <a:p>
            <a:r>
              <a:rPr lang="en-US" b="1" dirty="0" smtClean="0">
                <a:latin typeface="Arial" panose="020B0604020202020204" pitchFamily="34" charset="0"/>
                <a:cs typeface="Arial" panose="020B0604020202020204" pitchFamily="34" charset="0"/>
              </a:rPr>
              <a:t>Our research focus...</a:t>
            </a:r>
            <a:endParaRPr lang="en-PH" b="1"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3306" t="6949" r="5525" b="6913"/>
          <a:stretch/>
        </p:blipFill>
        <p:spPr>
          <a:xfrm>
            <a:off x="601579" y="1949116"/>
            <a:ext cx="3705726" cy="3501190"/>
          </a:xfrm>
        </p:spPr>
      </p:pic>
      <p:pic>
        <p:nvPicPr>
          <p:cNvPr id="2050" name="Picture 2" descr="The Beatles wallpaper (5).jpg"/>
          <p:cNvPicPr>
            <a:picLocks noChangeAspect="1" noChangeArrowheads="1"/>
          </p:cNvPicPr>
          <p:nvPr/>
        </p:nvPicPr>
        <p:blipFill rotWithShape="1">
          <a:blip r:embed="rId3">
            <a:extLst>
              <a:ext uri="{28A0092B-C50C-407E-A947-70E740481C1C}">
                <a14:useLocalDpi xmlns:a14="http://schemas.microsoft.com/office/drawing/2010/main" val="0"/>
              </a:ext>
            </a:extLst>
          </a:blip>
          <a:srcRect l="33479"/>
          <a:stretch/>
        </p:blipFill>
        <p:spPr bwMode="auto">
          <a:xfrm>
            <a:off x="8356433" y="1839955"/>
            <a:ext cx="2985335" cy="33658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204" y="2071814"/>
            <a:ext cx="3080115" cy="310991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316" y="24064"/>
            <a:ext cx="1451118" cy="184405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0335" y="3734840"/>
            <a:ext cx="4876800" cy="4876800"/>
          </a:xfrm>
          <a:prstGeom prst="rect">
            <a:avLst/>
          </a:prstGeom>
        </p:spPr>
      </p:pic>
    </p:spTree>
    <p:extLst>
      <p:ext uri="{BB962C8B-B14F-4D97-AF65-F5344CB8AC3E}">
        <p14:creationId xmlns:p14="http://schemas.microsoft.com/office/powerpoint/2010/main" val="1990770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Title 1"/>
          <p:cNvSpPr txBox="1">
            <a:spLocks/>
          </p:cNvSpPr>
          <p:nvPr/>
        </p:nvSpPr>
        <p:spPr>
          <a:xfrm>
            <a:off x="500226" y="365125"/>
            <a:ext cx="11016342"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smtClean="0">
                <a:latin typeface="Arial" panose="020B0604020202020204" pitchFamily="34" charset="0"/>
                <a:cs typeface="Arial" panose="020B0604020202020204" pitchFamily="34" charset="0"/>
              </a:rPr>
              <a:t>References:</a:t>
            </a:r>
            <a:endParaRPr lang="en-PH" b="1" dirty="0">
              <a:latin typeface="Arial" panose="020B0604020202020204" pitchFamily="34" charset="0"/>
              <a:cs typeface="Arial" panose="020B0604020202020204" pitchFamily="34" charset="0"/>
            </a:endParaRPr>
          </a:p>
        </p:txBody>
      </p:sp>
      <p:sp>
        <p:nvSpPr>
          <p:cNvPr id="5" name="Content Placeholder 2"/>
          <p:cNvSpPr txBox="1">
            <a:spLocks noGrp="1"/>
          </p:cNvSpPr>
          <p:nvPr>
            <p:ph idx="1"/>
          </p:nvPr>
        </p:nvSpPr>
        <p:spPr>
          <a:xfrm>
            <a:off x="509954" y="1282090"/>
            <a:ext cx="11016342" cy="5200772"/>
          </a:xfrm>
          <a:prstGeom prst="rect">
            <a:avLst/>
          </a:prstGeom>
          <a:ln w="38100" cap="flat" cmpd="sng" algn="ctr">
            <a:solidFill>
              <a:schemeClr val="tx1"/>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14350" indent="-514350" fontAlgn="base">
              <a:buFont typeface="+mj-lt"/>
              <a:buAutoNum type="arabicPeriod"/>
            </a:pPr>
            <a:endParaRPr lang="en-PH" dirty="0" smtClean="0">
              <a:latin typeface="Arial" panose="020B0604020202020204" pitchFamily="34" charset="0"/>
              <a:cs typeface="Arial" panose="020B0604020202020204" pitchFamily="34" charset="0"/>
            </a:endParaRPr>
          </a:p>
          <a:p>
            <a:pPr marL="514350" indent="-514350" fontAlgn="base">
              <a:buFont typeface="+mj-lt"/>
              <a:buAutoNum type="arabicPeriod"/>
            </a:pPr>
            <a:r>
              <a:rPr lang="en-PH" dirty="0" smtClean="0">
                <a:latin typeface="Arial" panose="020B0604020202020204" pitchFamily="34" charset="0"/>
                <a:cs typeface="Arial" panose="020B0604020202020204" pitchFamily="34" charset="0"/>
              </a:rPr>
              <a:t>Smithsonian</a:t>
            </a:r>
            <a:r>
              <a:rPr lang="en-PH" dirty="0">
                <a:latin typeface="Arial" panose="020B0604020202020204" pitchFamily="34" charset="0"/>
                <a:cs typeface="Arial" panose="020B0604020202020204" pitchFamily="34" charset="0"/>
              </a:rPr>
              <a:t>. Bug Information. Numbers of Insects (Species and Individuals) [Internet]. Smithsonian website. [accessed on 2016 Oct.19] . Available </a:t>
            </a:r>
            <a:r>
              <a:rPr lang="en-PH" dirty="0" err="1" smtClean="0">
                <a:latin typeface="Arial" panose="020B0604020202020204" pitchFamily="34" charset="0"/>
                <a:cs typeface="Arial" panose="020B0604020202020204" pitchFamily="34" charset="0"/>
              </a:rPr>
              <a:t>from:</a:t>
            </a:r>
            <a:r>
              <a:rPr lang="en-PH" u="sng" dirty="0" err="1" smtClean="0">
                <a:latin typeface="Arial" panose="020B0604020202020204" pitchFamily="34" charset="0"/>
                <a:cs typeface="Arial" panose="020B0604020202020204" pitchFamily="34" charset="0"/>
                <a:hlinkClick r:id="rId2"/>
              </a:rPr>
              <a:t>https</a:t>
            </a:r>
            <a:r>
              <a:rPr lang="en-PH" u="sng" dirty="0">
                <a:latin typeface="Arial" panose="020B0604020202020204" pitchFamily="34" charset="0"/>
                <a:cs typeface="Arial" panose="020B0604020202020204" pitchFamily="34" charset="0"/>
                <a:hlinkClick r:id="rId2"/>
              </a:rPr>
              <a:t>://www.si.edu/Encyclopedia_SI/nmnh/buginfo/bugnos.htm</a:t>
            </a:r>
            <a:r>
              <a:rPr lang="en-PH" u="sng" dirty="0">
                <a:latin typeface="Arial" panose="020B0604020202020204" pitchFamily="34" charset="0"/>
                <a:cs typeface="Arial" panose="020B0604020202020204" pitchFamily="34" charset="0"/>
              </a:rPr>
              <a:t> </a:t>
            </a:r>
            <a:endParaRPr lang="en-PH" dirty="0">
              <a:latin typeface="Arial" panose="020B0604020202020204" pitchFamily="34" charset="0"/>
              <a:cs typeface="Arial" panose="020B0604020202020204" pitchFamily="34" charset="0"/>
            </a:endParaRPr>
          </a:p>
          <a:p>
            <a:pPr marL="514350" indent="-514350" fontAlgn="base">
              <a:buFont typeface="+mj-lt"/>
              <a:buAutoNum type="arabicPeriod"/>
            </a:pPr>
            <a:r>
              <a:rPr lang="en-PH" dirty="0" smtClean="0">
                <a:latin typeface="Arial" panose="020B0604020202020204" pitchFamily="34" charset="0"/>
                <a:cs typeface="Arial" panose="020B0604020202020204" pitchFamily="34" charset="0"/>
              </a:rPr>
              <a:t>National </a:t>
            </a:r>
            <a:r>
              <a:rPr lang="en-PH" dirty="0">
                <a:latin typeface="Arial" panose="020B0604020202020204" pitchFamily="34" charset="0"/>
                <a:cs typeface="Arial" panose="020B0604020202020204" pitchFamily="34" charset="0"/>
              </a:rPr>
              <a:t>Geographic Society, 2015-2016. Ants (</a:t>
            </a:r>
            <a:r>
              <a:rPr lang="en-PH" i="1" dirty="0" err="1">
                <a:latin typeface="Arial" panose="020B0604020202020204" pitchFamily="34" charset="0"/>
                <a:cs typeface="Arial" panose="020B0604020202020204" pitchFamily="34" charset="0"/>
              </a:rPr>
              <a:t>Formicidae</a:t>
            </a:r>
            <a:r>
              <a:rPr lang="en-PH" i="1" dirty="0">
                <a:latin typeface="Arial" panose="020B0604020202020204" pitchFamily="34" charset="0"/>
                <a:cs typeface="Arial" panose="020B0604020202020204" pitchFamily="34" charset="0"/>
              </a:rPr>
              <a:t>). </a:t>
            </a:r>
            <a:r>
              <a:rPr lang="en-PH" dirty="0">
                <a:latin typeface="Arial" panose="020B0604020202020204" pitchFamily="34" charset="0"/>
                <a:cs typeface="Arial" panose="020B0604020202020204" pitchFamily="34" charset="0"/>
              </a:rPr>
              <a:t>[Internet]. National Geographic Society website. [accessed 2016 Nov 9].Available </a:t>
            </a:r>
            <a:r>
              <a:rPr lang="en-PH" dirty="0" smtClean="0">
                <a:latin typeface="Arial" panose="020B0604020202020204" pitchFamily="34" charset="0"/>
                <a:cs typeface="Arial" panose="020B0604020202020204" pitchFamily="34" charset="0"/>
              </a:rPr>
              <a:t>from: </a:t>
            </a:r>
            <a:r>
              <a:rPr lang="en-PH" u="sng" dirty="0" smtClean="0">
                <a:latin typeface="Arial" panose="020B0604020202020204" pitchFamily="34" charset="0"/>
                <a:cs typeface="Arial" panose="020B0604020202020204" pitchFamily="34" charset="0"/>
                <a:hlinkClick r:id="rId3"/>
              </a:rPr>
              <a:t>http</a:t>
            </a:r>
            <a:r>
              <a:rPr lang="en-PH" u="sng" dirty="0">
                <a:latin typeface="Arial" panose="020B0604020202020204" pitchFamily="34" charset="0"/>
                <a:cs typeface="Arial" panose="020B0604020202020204" pitchFamily="34" charset="0"/>
                <a:hlinkClick r:id="rId3"/>
              </a:rPr>
              <a:t>://animals.nationalgeographic.com/animals/bugs/ant/</a:t>
            </a:r>
            <a:endParaRPr lang="en-PH" dirty="0">
              <a:latin typeface="Arial" panose="020B0604020202020204" pitchFamily="34" charset="0"/>
              <a:cs typeface="Arial" panose="020B0604020202020204" pitchFamily="34" charset="0"/>
            </a:endParaRPr>
          </a:p>
          <a:p>
            <a:pPr marL="514350" indent="-514350" fontAlgn="base">
              <a:buFont typeface="+mj-lt"/>
              <a:buAutoNum type="arabicPeriod"/>
            </a:pPr>
            <a:r>
              <a:rPr lang="en-PH" dirty="0" smtClean="0">
                <a:latin typeface="Arial" panose="020B0604020202020204" pitchFamily="34" charset="0"/>
                <a:cs typeface="Arial" panose="020B0604020202020204" pitchFamily="34" charset="0"/>
              </a:rPr>
              <a:t>InsectIdentification.org</a:t>
            </a:r>
            <a:r>
              <a:rPr lang="en-PH" dirty="0">
                <a:latin typeface="Arial" panose="020B0604020202020204" pitchFamily="34" charset="0"/>
                <a:cs typeface="Arial" panose="020B0604020202020204" pitchFamily="34" charset="0"/>
              </a:rPr>
              <a:t>, 2015-16. Bugs and Other Insects from the State of New York. [Internet]. InsectIdentification.org website. [accessed 2016 Nov 3].Available </a:t>
            </a:r>
            <a:r>
              <a:rPr lang="en-PH" dirty="0" smtClean="0">
                <a:latin typeface="Arial" panose="020B0604020202020204" pitchFamily="34" charset="0"/>
                <a:cs typeface="Arial" panose="020B0604020202020204" pitchFamily="34" charset="0"/>
              </a:rPr>
              <a:t>from </a:t>
            </a:r>
            <a:r>
              <a:rPr lang="en-PH" u="sng" dirty="0" smtClean="0">
                <a:latin typeface="Arial" panose="020B0604020202020204" pitchFamily="34" charset="0"/>
                <a:cs typeface="Arial" panose="020B0604020202020204" pitchFamily="34" charset="0"/>
                <a:hlinkClick r:id="rId4"/>
              </a:rPr>
              <a:t>http</a:t>
            </a:r>
            <a:r>
              <a:rPr lang="en-PH" u="sng" dirty="0">
                <a:latin typeface="Arial" panose="020B0604020202020204" pitchFamily="34" charset="0"/>
                <a:cs typeface="Arial" panose="020B0604020202020204" pitchFamily="34" charset="0"/>
                <a:hlinkClick r:id="rId4"/>
              </a:rPr>
              <a:t>://www.insectidentification.org/insects-by-state.asp?thisState=New%20York</a:t>
            </a:r>
            <a:endParaRPr lang="en-PH" dirty="0">
              <a:latin typeface="Arial" panose="020B0604020202020204" pitchFamily="34" charset="0"/>
              <a:cs typeface="Arial" panose="020B0604020202020204" pitchFamily="34" charset="0"/>
            </a:endParaRPr>
          </a:p>
          <a:p>
            <a:pPr marL="514350" indent="-514350" fontAlgn="base">
              <a:buFont typeface="+mj-lt"/>
              <a:buAutoNum type="arabicPeriod"/>
            </a:pPr>
            <a:r>
              <a:rPr lang="en-PH" dirty="0" smtClean="0">
                <a:latin typeface="Arial" panose="020B0604020202020204" pitchFamily="34" charset="0"/>
                <a:cs typeface="Arial" panose="020B0604020202020204" pitchFamily="34" charset="0"/>
              </a:rPr>
              <a:t>Food </a:t>
            </a:r>
            <a:r>
              <a:rPr lang="en-PH" dirty="0">
                <a:latin typeface="Arial" panose="020B0604020202020204" pitchFamily="34" charset="0"/>
                <a:cs typeface="Arial" panose="020B0604020202020204" pitchFamily="34" charset="0"/>
              </a:rPr>
              <a:t>and </a:t>
            </a:r>
            <a:r>
              <a:rPr lang="en-PH" dirty="0" smtClean="0">
                <a:latin typeface="Arial" panose="020B0604020202020204" pitchFamily="34" charset="0"/>
                <a:cs typeface="Arial" panose="020B0604020202020204" pitchFamily="34" charset="0"/>
              </a:rPr>
              <a:t>Agriculture  Organization </a:t>
            </a:r>
            <a:r>
              <a:rPr lang="en-PH" dirty="0">
                <a:latin typeface="Arial" panose="020B0604020202020204" pitchFamily="34" charset="0"/>
                <a:cs typeface="Arial" panose="020B0604020202020204" pitchFamily="34" charset="0"/>
              </a:rPr>
              <a:t>[</a:t>
            </a:r>
            <a:r>
              <a:rPr lang="en-PH" dirty="0" smtClean="0">
                <a:latin typeface="Arial" panose="020B0604020202020204" pitchFamily="34" charset="0"/>
                <a:cs typeface="Arial" panose="020B0604020202020204" pitchFamily="34" charset="0"/>
              </a:rPr>
              <a:t>Date unknown</a:t>
            </a:r>
            <a:r>
              <a:rPr lang="en-PH" dirty="0">
                <a:latin typeface="Arial" panose="020B0604020202020204" pitchFamily="34" charset="0"/>
                <a:cs typeface="Arial" panose="020B0604020202020204" pitchFamily="34" charset="0"/>
              </a:rPr>
              <a:t>]. </a:t>
            </a:r>
            <a:r>
              <a:rPr lang="en-PH" dirty="0" smtClean="0">
                <a:latin typeface="Arial" panose="020B0604020202020204" pitchFamily="34" charset="0"/>
                <a:cs typeface="Arial" panose="020B0604020202020204" pitchFamily="34" charset="0"/>
              </a:rPr>
              <a:t>Biodiversity for a world without hunger</a:t>
            </a:r>
            <a:r>
              <a:rPr lang="en-PH" dirty="0">
                <a:latin typeface="Arial" panose="020B0604020202020204" pitchFamily="34" charset="0"/>
                <a:cs typeface="Arial" panose="020B0604020202020204" pitchFamily="34" charset="0"/>
              </a:rPr>
              <a:t>: </a:t>
            </a:r>
            <a:r>
              <a:rPr lang="en-PH" dirty="0" smtClean="0">
                <a:latin typeface="Arial" panose="020B0604020202020204" pitchFamily="34" charset="0"/>
                <a:cs typeface="Arial" panose="020B0604020202020204" pitchFamily="34" charset="0"/>
              </a:rPr>
              <a:t>Pollinators</a:t>
            </a:r>
            <a:r>
              <a:rPr lang="en-PH" dirty="0">
                <a:latin typeface="Arial" panose="020B0604020202020204" pitchFamily="34" charset="0"/>
                <a:cs typeface="Arial" panose="020B0604020202020204" pitchFamily="34" charset="0"/>
              </a:rPr>
              <a:t>. [Internet] Food and Agriculture Organization of the United Nations website. [accessed 2016 Oct 26]. Available from: </a:t>
            </a:r>
            <a:r>
              <a:rPr lang="en-PH" u="sng" dirty="0">
                <a:latin typeface="Arial" panose="020B0604020202020204" pitchFamily="34" charset="0"/>
                <a:cs typeface="Arial" panose="020B0604020202020204" pitchFamily="34" charset="0"/>
              </a:rPr>
              <a:t>http://www.fao.org/biodiversity/components/pollinators/en/</a:t>
            </a:r>
            <a:endParaRPr lang="en-PH" dirty="0">
              <a:latin typeface="Arial" panose="020B0604020202020204" pitchFamily="34" charset="0"/>
              <a:cs typeface="Arial" panose="020B0604020202020204" pitchFamily="34" charset="0"/>
            </a:endParaRPr>
          </a:p>
          <a:p>
            <a:pPr marL="514350" indent="-514350" fontAlgn="base">
              <a:buFont typeface="+mj-lt"/>
              <a:buAutoNum type="arabicPeriod"/>
            </a:pPr>
            <a:r>
              <a:rPr lang="en-PH" dirty="0" smtClean="0">
                <a:latin typeface="Arial" panose="020B0604020202020204" pitchFamily="34" charset="0"/>
                <a:cs typeface="Arial" panose="020B0604020202020204" pitchFamily="34" charset="0"/>
              </a:rPr>
              <a:t>InsectIdentification.org</a:t>
            </a:r>
            <a:r>
              <a:rPr lang="en-PH" dirty="0">
                <a:latin typeface="Arial" panose="020B0604020202020204" pitchFamily="34" charset="0"/>
                <a:cs typeface="Arial" panose="020B0604020202020204" pitchFamily="34" charset="0"/>
              </a:rPr>
              <a:t>, 2015-2016. Beetles of New York. [Internet]. InsectIdentification.org website. [accessed 2016 Nov 18].Available from: </a:t>
            </a:r>
            <a:r>
              <a:rPr lang="en-PH" u="sng" dirty="0">
                <a:latin typeface="Arial" panose="020B0604020202020204" pitchFamily="34" charset="0"/>
                <a:cs typeface="Arial" panose="020B0604020202020204" pitchFamily="34" charset="0"/>
                <a:hlinkClick r:id="rId5"/>
              </a:rPr>
              <a:t>http://www.insectidentification.org/insects-by-type-and-region.asp?thisState=New%20York&amp;thisType=Beetle</a:t>
            </a:r>
            <a:endParaRPr lang="en-PH" dirty="0">
              <a:latin typeface="Arial" panose="020B0604020202020204" pitchFamily="34" charset="0"/>
              <a:cs typeface="Arial" panose="020B0604020202020204" pitchFamily="34" charset="0"/>
            </a:endParaRPr>
          </a:p>
          <a:p>
            <a:pPr marL="514350" indent="-514350" fontAlgn="base">
              <a:buFont typeface="+mj-lt"/>
              <a:buAutoNum type="arabicPeriod"/>
            </a:pPr>
            <a:r>
              <a:rPr lang="en-PH" dirty="0" smtClean="0">
                <a:latin typeface="Arial" panose="020B0604020202020204" pitchFamily="34" charset="0"/>
                <a:cs typeface="Arial" panose="020B0604020202020204" pitchFamily="34" charset="0"/>
              </a:rPr>
              <a:t>Savage</a:t>
            </a:r>
            <a:r>
              <a:rPr lang="en-PH" dirty="0">
                <a:latin typeface="Arial" panose="020B0604020202020204" pitchFamily="34" charset="0"/>
                <a:cs typeface="Arial" panose="020B0604020202020204" pitchFamily="34" charset="0"/>
              </a:rPr>
              <a:t>, Amy, Dunn, Rob, and Shipman, Matt, 2014. Inhabit(ants) of New York City: High Diversity Underfoot in Urban Environment. [Internet]. NC State University website. [accessed 2016 Nov 16].Available from: </a:t>
            </a:r>
            <a:r>
              <a:rPr lang="en-PH" u="sng" dirty="0">
                <a:latin typeface="Arial" panose="020B0604020202020204" pitchFamily="34" charset="0"/>
                <a:cs typeface="Arial" panose="020B0604020202020204" pitchFamily="34" charset="0"/>
                <a:hlinkClick r:id="rId6"/>
              </a:rPr>
              <a:t>https://news.ncsu.edu/2014/11/savage-nyc-diversity/</a:t>
            </a:r>
            <a:endParaRPr lang="en-PH" dirty="0">
              <a:latin typeface="Arial" panose="020B0604020202020204" pitchFamily="34" charset="0"/>
              <a:cs typeface="Arial" panose="020B0604020202020204" pitchFamily="34" charset="0"/>
            </a:endParaRPr>
          </a:p>
          <a:p>
            <a:pPr marL="514350" indent="-514350" fontAlgn="base">
              <a:buFont typeface="+mj-lt"/>
              <a:buAutoNum type="arabicPeriod"/>
            </a:pPr>
            <a:r>
              <a:rPr lang="en-PH" dirty="0" smtClean="0">
                <a:latin typeface="Arial" panose="020B0604020202020204" pitchFamily="34" charset="0"/>
                <a:cs typeface="Arial" panose="020B0604020202020204" pitchFamily="34" charset="0"/>
              </a:rPr>
              <a:t>InsectIdentification.org</a:t>
            </a:r>
            <a:r>
              <a:rPr lang="en-PH" dirty="0">
                <a:latin typeface="Arial" panose="020B0604020202020204" pitchFamily="34" charset="0"/>
                <a:cs typeface="Arial" panose="020B0604020202020204" pitchFamily="34" charset="0"/>
              </a:rPr>
              <a:t>, 2015-2016. Beetles of New York. [Internet]. InsectIdentification.org website. [accessed 2016 Nov 18].Available </a:t>
            </a:r>
            <a:r>
              <a:rPr lang="en-PH" dirty="0" smtClean="0">
                <a:latin typeface="Arial" panose="020B0604020202020204" pitchFamily="34" charset="0"/>
                <a:cs typeface="Arial" panose="020B0604020202020204" pitchFamily="34" charset="0"/>
              </a:rPr>
              <a:t>from: </a:t>
            </a:r>
            <a:r>
              <a:rPr lang="en-PH" u="sng" dirty="0" smtClean="0">
                <a:latin typeface="Arial" panose="020B0604020202020204" pitchFamily="34" charset="0"/>
                <a:cs typeface="Arial" panose="020B0604020202020204" pitchFamily="34" charset="0"/>
                <a:hlinkClick r:id="rId5"/>
              </a:rPr>
              <a:t>http</a:t>
            </a:r>
            <a:r>
              <a:rPr lang="en-PH" u="sng" dirty="0">
                <a:latin typeface="Arial" panose="020B0604020202020204" pitchFamily="34" charset="0"/>
                <a:cs typeface="Arial" panose="020B0604020202020204" pitchFamily="34" charset="0"/>
                <a:hlinkClick r:id="rId5"/>
              </a:rPr>
              <a:t>://www.insectidentification.org/insects-by-type-and-region.asp?thisState=New%20York&amp;thisType=Beetle</a:t>
            </a:r>
            <a:endParaRPr lang="en-PH" dirty="0">
              <a:latin typeface="Arial" panose="020B0604020202020204" pitchFamily="34" charset="0"/>
              <a:cs typeface="Arial" panose="020B0604020202020204" pitchFamily="34" charset="0"/>
            </a:endParaRPr>
          </a:p>
          <a:p>
            <a:pPr marL="514350" indent="-514350" fontAlgn="base">
              <a:buFont typeface="+mj-lt"/>
              <a:buAutoNum type="arabicPeriod"/>
            </a:pPr>
            <a:r>
              <a:rPr lang="en-PH" dirty="0" smtClean="0">
                <a:latin typeface="Arial" panose="020B0604020202020204" pitchFamily="34" charset="0"/>
                <a:cs typeface="Arial" panose="020B0604020202020204" pitchFamily="34" charset="0"/>
              </a:rPr>
              <a:t>Spice, Eleanor Rice</a:t>
            </a:r>
            <a:r>
              <a:rPr lang="en-PH" dirty="0">
                <a:latin typeface="Arial" panose="020B0604020202020204" pitchFamily="34" charset="0"/>
                <a:cs typeface="Arial" panose="020B0604020202020204" pitchFamily="34" charset="0"/>
              </a:rPr>
              <a:t>, </a:t>
            </a:r>
            <a:r>
              <a:rPr lang="en-PH" dirty="0" smtClean="0">
                <a:latin typeface="Arial" panose="020B0604020202020204" pitchFamily="34" charset="0"/>
                <a:cs typeface="Arial" panose="020B0604020202020204" pitchFamily="34" charset="0"/>
              </a:rPr>
              <a:t>2014</a:t>
            </a:r>
            <a:r>
              <a:rPr lang="en-PH" dirty="0">
                <a:latin typeface="Arial" panose="020B0604020202020204" pitchFamily="34" charset="0"/>
                <a:cs typeface="Arial" panose="020B0604020202020204" pitchFamily="34" charset="0"/>
              </a:rPr>
              <a:t>. </a:t>
            </a:r>
            <a:r>
              <a:rPr lang="en-PH" dirty="0" smtClean="0">
                <a:latin typeface="Arial" panose="020B0604020202020204" pitchFamily="34" charset="0"/>
                <a:cs typeface="Arial" panose="020B0604020202020204" pitchFamily="34" charset="0"/>
              </a:rPr>
              <a:t>Dr. </a:t>
            </a:r>
            <a:r>
              <a:rPr lang="en-PH" dirty="0" err="1" smtClean="0">
                <a:latin typeface="Arial" panose="020B0604020202020204" pitchFamily="34" charset="0"/>
                <a:cs typeface="Arial" panose="020B0604020202020204" pitchFamily="34" charset="0"/>
              </a:rPr>
              <a:t>Eleanors</a:t>
            </a:r>
            <a:r>
              <a:rPr lang="en-PH" dirty="0" smtClean="0">
                <a:latin typeface="Arial" panose="020B0604020202020204" pitchFamily="34" charset="0"/>
                <a:cs typeface="Arial" panose="020B0604020202020204" pitchFamily="34" charset="0"/>
              </a:rPr>
              <a:t> </a:t>
            </a:r>
            <a:r>
              <a:rPr lang="en-PH" dirty="0">
                <a:latin typeface="Arial" panose="020B0604020202020204" pitchFamily="34" charset="0"/>
                <a:cs typeface="Arial" panose="020B0604020202020204" pitchFamily="34" charset="0"/>
              </a:rPr>
              <a:t>Book of Ants of New York. [Internet].Yourwildlife.org website. [accessed 2016 Nov 3].Available </a:t>
            </a:r>
            <a:r>
              <a:rPr lang="en-PH" dirty="0" smtClean="0">
                <a:latin typeface="Arial" panose="020B0604020202020204" pitchFamily="34" charset="0"/>
                <a:cs typeface="Arial" panose="020B0604020202020204" pitchFamily="34" charset="0"/>
              </a:rPr>
              <a:t>from </a:t>
            </a:r>
            <a:r>
              <a:rPr lang="en-PH" u="sng" dirty="0" smtClean="0">
                <a:latin typeface="Arial" panose="020B0604020202020204" pitchFamily="34" charset="0"/>
                <a:cs typeface="Arial" panose="020B0604020202020204" pitchFamily="34" charset="0"/>
                <a:hlinkClick r:id="rId7"/>
              </a:rPr>
              <a:t>http</a:t>
            </a:r>
            <a:r>
              <a:rPr lang="en-PH" u="sng" dirty="0">
                <a:latin typeface="Arial" panose="020B0604020202020204" pitchFamily="34" charset="0"/>
                <a:cs typeface="Arial" panose="020B0604020202020204" pitchFamily="34" charset="0"/>
                <a:hlinkClick r:id="rId7"/>
              </a:rPr>
              <a:t>://</a:t>
            </a:r>
            <a:r>
              <a:rPr lang="en-PH" u="sng" dirty="0" smtClean="0">
                <a:latin typeface="Arial" panose="020B0604020202020204" pitchFamily="34" charset="0"/>
                <a:cs typeface="Arial" panose="020B0604020202020204" pitchFamily="34" charset="0"/>
                <a:hlinkClick r:id="rId7"/>
              </a:rPr>
              <a:t>www.yourwildlife.org/wp-content/uploads/2014/02/Ants_of_NYC.pdf</a:t>
            </a:r>
            <a:endParaRPr lang="en-PH" dirty="0" smtClean="0">
              <a:latin typeface="Arial" panose="020B0604020202020204" pitchFamily="34" charset="0"/>
              <a:cs typeface="Arial" panose="020B0604020202020204" pitchFamily="34" charset="0"/>
            </a:endParaRPr>
          </a:p>
          <a:p>
            <a:pPr marL="514350" indent="-514350">
              <a:buFont typeface="+mj-lt"/>
              <a:buAutoNum type="arabicPeriod"/>
            </a:pPr>
            <a:r>
              <a:rPr lang="en-PH" dirty="0" err="1" smtClean="0">
                <a:latin typeface="Arial" panose="020B0604020202020204" pitchFamily="34" charset="0"/>
                <a:cs typeface="Arial" panose="020B0604020202020204" pitchFamily="34" charset="0"/>
              </a:rPr>
              <a:t>Fabricius</a:t>
            </a:r>
            <a:r>
              <a:rPr lang="en-PH" dirty="0" smtClean="0">
                <a:latin typeface="Arial" panose="020B0604020202020204" pitchFamily="34" charset="0"/>
                <a:cs typeface="Arial" panose="020B0604020202020204" pitchFamily="34" charset="0"/>
              </a:rPr>
              <a:t> </a:t>
            </a:r>
            <a:r>
              <a:rPr lang="en-PH" dirty="0">
                <a:latin typeface="Arial" panose="020B0604020202020204" pitchFamily="34" charset="0"/>
                <a:cs typeface="Arial" panose="020B0604020202020204" pitchFamily="34" charset="0"/>
              </a:rPr>
              <a:t>1803. Bug guide: Species </a:t>
            </a:r>
            <a:r>
              <a:rPr lang="en-PH" dirty="0" err="1">
                <a:latin typeface="Arial" panose="020B0604020202020204" pitchFamily="34" charset="0"/>
                <a:cs typeface="Arial" panose="020B0604020202020204" pitchFamily="34" charset="0"/>
              </a:rPr>
              <a:t>Lygaeus</a:t>
            </a:r>
            <a:r>
              <a:rPr lang="en-PH" dirty="0">
                <a:latin typeface="Arial" panose="020B0604020202020204" pitchFamily="34" charset="0"/>
                <a:cs typeface="Arial" panose="020B0604020202020204" pitchFamily="34" charset="0"/>
              </a:rPr>
              <a:t> </a:t>
            </a:r>
            <a:r>
              <a:rPr lang="en-PH" dirty="0" err="1">
                <a:latin typeface="Arial" panose="020B0604020202020204" pitchFamily="34" charset="0"/>
                <a:cs typeface="Arial" panose="020B0604020202020204" pitchFamily="34" charset="0"/>
              </a:rPr>
              <a:t>turcicus</a:t>
            </a:r>
            <a:r>
              <a:rPr lang="en-PH" dirty="0">
                <a:latin typeface="Arial" panose="020B0604020202020204" pitchFamily="34" charset="0"/>
                <a:cs typeface="Arial" panose="020B0604020202020204" pitchFamily="34" charset="0"/>
              </a:rPr>
              <a:t> - False Milkweed Bug. [Internet]. bugguide.net website. [accessed 2016 Nov 3]. </a:t>
            </a:r>
            <a:r>
              <a:rPr lang="en-PH" dirty="0" smtClean="0">
                <a:latin typeface="Arial" panose="020B0604020202020204" pitchFamily="34" charset="0"/>
                <a:cs typeface="Arial" panose="020B0604020202020204" pitchFamily="34" charset="0"/>
              </a:rPr>
              <a:t>Available from: </a:t>
            </a:r>
            <a:r>
              <a:rPr lang="en-PH" u="sng" dirty="0" smtClean="0">
                <a:solidFill>
                  <a:srgbClr val="0070C0"/>
                </a:solidFill>
                <a:latin typeface="Arial" panose="020B0604020202020204" pitchFamily="34" charset="0"/>
                <a:cs typeface="Arial" panose="020B0604020202020204" pitchFamily="34" charset="0"/>
              </a:rPr>
              <a:t>http</a:t>
            </a:r>
            <a:r>
              <a:rPr lang="en-PH" u="sng" dirty="0">
                <a:solidFill>
                  <a:srgbClr val="0070C0"/>
                </a:solidFill>
                <a:latin typeface="Arial" panose="020B0604020202020204" pitchFamily="34" charset="0"/>
                <a:cs typeface="Arial" panose="020B0604020202020204" pitchFamily="34" charset="0"/>
              </a:rPr>
              <a:t>://bugguide.net/node/view/102855</a:t>
            </a:r>
            <a:endParaRPr lang="en-PH"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598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222" y="1465749"/>
            <a:ext cx="7620000" cy="3152775"/>
          </a:xfrm>
          <a:prstGeom prst="rect">
            <a:avLst/>
          </a:prstGeom>
        </p:spPr>
      </p:pic>
      <p:sp>
        <p:nvSpPr>
          <p:cNvPr id="7" name="Oval 6"/>
          <p:cNvSpPr/>
          <p:nvPr/>
        </p:nvSpPr>
        <p:spPr>
          <a:xfrm>
            <a:off x="3506038" y="446828"/>
            <a:ext cx="4870368" cy="487036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978877" y="5317196"/>
            <a:ext cx="10515600" cy="1325563"/>
          </a:xfrm>
        </p:spPr>
        <p:txBody>
          <a:bodyPr>
            <a:normAutofit/>
          </a:bodyPr>
          <a:lstStyle/>
          <a:p>
            <a:pPr algn="ctr"/>
            <a:r>
              <a:rPr lang="en-PH" sz="2000" b="1" dirty="0" smtClean="0">
                <a:latin typeface="Helvetica neue" panose="02000803000000090004" pitchFamily="2"/>
              </a:rPr>
              <a:t>Zheng </a:t>
            </a:r>
            <a:r>
              <a:rPr lang="en-PH" sz="2000" b="1" dirty="0">
                <a:latin typeface="Helvetica neue" panose="02000803000000090004" pitchFamily="2"/>
              </a:rPr>
              <a:t>Chen, </a:t>
            </a:r>
            <a:r>
              <a:rPr lang="en-PH" sz="2000" b="1" dirty="0" smtClean="0">
                <a:latin typeface="Helvetica neue" panose="02000803000000090004" pitchFamily="2"/>
              </a:rPr>
              <a:t>Mr. </a:t>
            </a:r>
            <a:r>
              <a:rPr lang="en-PH" sz="2000" b="1" dirty="0" err="1" smtClean="0">
                <a:latin typeface="Helvetica neue" panose="02000803000000090004" pitchFamily="2"/>
              </a:rPr>
              <a:t>Lwin</a:t>
            </a:r>
            <a:r>
              <a:rPr lang="en-PH" sz="2000" b="1" dirty="0" smtClean="0">
                <a:latin typeface="Helvetica neue" panose="02000803000000090004" pitchFamily="2"/>
              </a:rPr>
              <a:t>, </a:t>
            </a:r>
            <a:r>
              <a:rPr lang="en-PH" sz="2000" b="1" dirty="0" err="1">
                <a:latin typeface="Helvetica neue" panose="02000803000000090004" pitchFamily="2"/>
              </a:rPr>
              <a:t>Ridwan</a:t>
            </a:r>
            <a:r>
              <a:rPr lang="en-PH" sz="2000" b="1" dirty="0">
                <a:latin typeface="Helvetica neue" panose="02000803000000090004" pitchFamily="2"/>
              </a:rPr>
              <a:t> </a:t>
            </a:r>
            <a:r>
              <a:rPr lang="en-PH" sz="2000" b="1" dirty="0" err="1" smtClean="0">
                <a:latin typeface="Helvetica neue" panose="02000803000000090004" pitchFamily="2"/>
              </a:rPr>
              <a:t>Kouanda</a:t>
            </a:r>
            <a:r>
              <a:rPr lang="en-PH" sz="2000" b="1" dirty="0" smtClean="0">
                <a:latin typeface="Helvetica neue" panose="02000803000000090004" pitchFamily="2"/>
              </a:rPr>
              <a:t>, Sarah </a:t>
            </a:r>
            <a:r>
              <a:rPr lang="en-PH" sz="2000" b="1" dirty="0" err="1">
                <a:latin typeface="Helvetica neue" panose="02000803000000090004" pitchFamily="2"/>
              </a:rPr>
              <a:t>Aninye</a:t>
            </a:r>
            <a:r>
              <a:rPr lang="en-PH" sz="2000" b="1" dirty="0">
                <a:latin typeface="Helvetica neue" panose="02000803000000090004" pitchFamily="2"/>
              </a:rPr>
              <a:t>, </a:t>
            </a:r>
            <a:r>
              <a:rPr lang="en-PH" sz="2000" b="1" dirty="0" smtClean="0">
                <a:latin typeface="Helvetica neue" panose="02000803000000090004" pitchFamily="2"/>
              </a:rPr>
              <a:t>and Ian Fernandez</a:t>
            </a:r>
            <a:br>
              <a:rPr lang="en-PH" sz="2000" b="1" dirty="0" smtClean="0">
                <a:latin typeface="Helvetica neue" panose="02000803000000090004" pitchFamily="2"/>
              </a:rPr>
            </a:br>
            <a:r>
              <a:rPr lang="en-PH" sz="2000" b="1" dirty="0" smtClean="0">
                <a:latin typeface="Helvetica neue" panose="02000803000000090004" pitchFamily="2"/>
              </a:rPr>
              <a:t>Insect Diversity Team</a:t>
            </a:r>
            <a:br>
              <a:rPr lang="en-PH" sz="2000" b="1" dirty="0" smtClean="0">
                <a:latin typeface="Helvetica neue" panose="02000803000000090004" pitchFamily="2"/>
              </a:rPr>
            </a:br>
            <a:r>
              <a:rPr lang="en-PH" sz="2000" b="1" dirty="0" smtClean="0">
                <a:latin typeface="Helvetica neue" panose="02000803000000090004" pitchFamily="2"/>
              </a:rPr>
              <a:t>Manhattan Comprehensive Night and Day High School</a:t>
            </a:r>
            <a:endParaRPr lang="en-PH"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2309" y="594149"/>
            <a:ext cx="4577826" cy="4575725"/>
          </a:xfrm>
          <a:prstGeom prst="ellipse">
            <a:avLst/>
          </a:prstGeom>
          <a:ln w="38100">
            <a:solidFill>
              <a:schemeClr val="bg1"/>
            </a:solidFill>
          </a:ln>
          <a:effectLst/>
        </p:spPr>
      </p:pic>
      <p:pic>
        <p:nvPicPr>
          <p:cNvPr id="10" name="Picture 2" descr="Image result for FALSE MILKWE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44108" flipH="1">
            <a:off x="1662914" y="1690227"/>
            <a:ext cx="936615" cy="702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FALSE MILKWE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44108" flipH="1">
            <a:off x="1442452" y="619560"/>
            <a:ext cx="936615" cy="702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FALSE MILKWE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44108" flipH="1">
            <a:off x="502444" y="1595269"/>
            <a:ext cx="936615" cy="7024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FALSE MILKWE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55892">
            <a:off x="10803158" y="4152995"/>
            <a:ext cx="936615" cy="7024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FALSE MILKWE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55892">
            <a:off x="9487728" y="4046829"/>
            <a:ext cx="936615" cy="70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94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964" y="376831"/>
            <a:ext cx="2957154" cy="4046632"/>
          </a:xfrm>
          <a:prstGeom prst="rect">
            <a:avLst/>
          </a:prstGeom>
        </p:spPr>
      </p:pic>
      <p:sp>
        <p:nvSpPr>
          <p:cNvPr id="2" name="Title 1"/>
          <p:cNvSpPr>
            <a:spLocks noGrp="1"/>
          </p:cNvSpPr>
          <p:nvPr>
            <p:ph type="title"/>
          </p:nvPr>
        </p:nvSpPr>
        <p:spPr>
          <a:xfrm>
            <a:off x="-1337569" y="899326"/>
            <a:ext cx="8233317" cy="1535626"/>
          </a:xfrm>
        </p:spPr>
        <p:txBody>
          <a:bodyPr>
            <a:normAutofit/>
          </a:bodyPr>
          <a:lstStyle/>
          <a:p>
            <a:pPr algn="ctr"/>
            <a:r>
              <a:rPr lang="en-US" sz="5400" b="1" dirty="0" smtClean="0">
                <a:latin typeface="Arial" panose="020B0604020202020204" pitchFamily="34" charset="0"/>
                <a:cs typeface="Arial" panose="020B0604020202020204" pitchFamily="34" charset="0"/>
              </a:rPr>
              <a:t>Ants!</a:t>
            </a:r>
            <a:r>
              <a:rPr lang="en-US" sz="3200" b="1" dirty="0" smtClean="0">
                <a:latin typeface="Arial" panose="020B0604020202020204" pitchFamily="34" charset="0"/>
                <a:cs typeface="Arial" panose="020B0604020202020204" pitchFamily="34" charset="0"/>
              </a:rPr>
              <a:t> </a:t>
            </a:r>
            <a:br>
              <a:rPr lang="en-US" sz="3200" b="1" dirty="0" smtClean="0">
                <a:latin typeface="Arial" panose="020B0604020202020204" pitchFamily="34" charset="0"/>
                <a:cs typeface="Arial" panose="020B0604020202020204" pitchFamily="34" charset="0"/>
              </a:rPr>
            </a:br>
            <a:endParaRPr lang="en-PH" sz="32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325" y="3840354"/>
            <a:ext cx="2083442" cy="2083442"/>
          </a:xfrm>
          <a:prstGeom prst="rect">
            <a:avLst/>
          </a:prstGeom>
        </p:spPr>
      </p:pic>
      <p:pic>
        <p:nvPicPr>
          <p:cNvPr id="3076" name="Picture 4" descr="63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620" y="160733"/>
            <a:ext cx="3947824" cy="30128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27OBSANTS-master768-v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964" y="4082339"/>
            <a:ext cx="3117981" cy="20786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leoptera_coll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3958" y="3747712"/>
            <a:ext cx="2868727" cy="2738332"/>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rot="8368247">
            <a:off x="2887498" y="2788301"/>
            <a:ext cx="1494991" cy="80611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H"/>
          </a:p>
        </p:txBody>
      </p:sp>
      <p:pic>
        <p:nvPicPr>
          <p:cNvPr id="1026" name="Picture 2" descr="Image result for y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014" y="376831"/>
            <a:ext cx="1493222" cy="1087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8344"/>
          <a:stretch/>
        </p:blipFill>
        <p:spPr>
          <a:xfrm flipH="1">
            <a:off x="8580029" y="376831"/>
            <a:ext cx="2957154" cy="3708979"/>
          </a:xfrm>
          <a:prstGeom prst="rect">
            <a:avLst/>
          </a:prstGeom>
        </p:spPr>
      </p:pic>
      <p:sp>
        <p:nvSpPr>
          <p:cNvPr id="23" name="Right Arrow 22"/>
          <p:cNvSpPr/>
          <p:nvPr/>
        </p:nvSpPr>
        <p:spPr>
          <a:xfrm rot="13231753" flipH="1">
            <a:off x="8301721" y="2788300"/>
            <a:ext cx="1494991" cy="80611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PH"/>
          </a:p>
        </p:txBody>
      </p:sp>
      <p:sp>
        <p:nvSpPr>
          <p:cNvPr id="12" name="Title 1"/>
          <p:cNvSpPr txBox="1">
            <a:spLocks/>
          </p:cNvSpPr>
          <p:nvPr/>
        </p:nvSpPr>
        <p:spPr>
          <a:xfrm>
            <a:off x="5762632" y="827541"/>
            <a:ext cx="8233317" cy="1535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Arial" panose="020B0604020202020204" pitchFamily="34" charset="0"/>
                <a:cs typeface="Arial" panose="020B0604020202020204" pitchFamily="34" charset="0"/>
              </a:rPr>
              <a:t>Beetles!</a:t>
            </a:r>
            <a:r>
              <a:rPr lang="en-US" sz="2400" b="1" dirty="0" smtClean="0">
                <a:latin typeface="Arial" panose="020B0604020202020204" pitchFamily="34" charset="0"/>
                <a:cs typeface="Arial" panose="020B0604020202020204" pitchFamily="34" charset="0"/>
              </a:rPr>
              <a:t> </a:t>
            </a:r>
            <a:br>
              <a:rPr lang="en-US" sz="2400" b="1" dirty="0" smtClean="0">
                <a:latin typeface="Arial" panose="020B0604020202020204" pitchFamily="34" charset="0"/>
                <a:cs typeface="Arial" panose="020B0604020202020204" pitchFamily="34" charset="0"/>
              </a:rPr>
            </a:br>
            <a:endParaRPr lang="en-PH" sz="2400" b="1" dirty="0">
              <a:latin typeface="Arial" panose="020B0604020202020204" pitchFamily="34" charset="0"/>
              <a:cs typeface="Arial" panose="020B0604020202020204" pitchFamily="34" charset="0"/>
            </a:endParaRPr>
          </a:p>
        </p:txBody>
      </p:sp>
      <p:pic>
        <p:nvPicPr>
          <p:cNvPr id="13" name="Picture 2" descr="Image result for y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38563" y="160733"/>
            <a:ext cx="1493222" cy="108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3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algn="ctr"/>
            <a:r>
              <a:rPr lang="en-PH" b="1" dirty="0">
                <a:latin typeface="Arial" panose="020B0604020202020204" pitchFamily="34" charset="0"/>
                <a:cs typeface="Arial" panose="020B0604020202020204" pitchFamily="34" charset="0"/>
              </a:rPr>
              <a:t>Why are we interested in ants and beetles of NYC parks</a:t>
            </a:r>
            <a:r>
              <a:rPr lang="en-PH" b="1" dirty="0" smtClean="0">
                <a:latin typeface="Arial" panose="020B0604020202020204" pitchFamily="34" charset="0"/>
                <a:cs typeface="Arial" panose="020B0604020202020204" pitchFamily="34" charset="0"/>
              </a:rPr>
              <a:t>?</a:t>
            </a:r>
            <a:br>
              <a:rPr lang="en-PH" b="1" dirty="0" smtClean="0">
                <a:latin typeface="Arial" panose="020B0604020202020204" pitchFamily="34" charset="0"/>
                <a:cs typeface="Arial" panose="020B0604020202020204" pitchFamily="34" charset="0"/>
              </a:rPr>
            </a:br>
            <a:endParaRPr lang="en-PH"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8117" y="1489128"/>
            <a:ext cx="2967790" cy="1982484"/>
          </a:xfrm>
          <a:prstGeom prst="rect">
            <a:avLst/>
          </a:prstGeom>
        </p:spPr>
      </p:pic>
      <p:pic>
        <p:nvPicPr>
          <p:cNvPr id="4098" name="Picture 2" descr="61ab565680b4932c826230d7ca594cd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8117" y="4036480"/>
            <a:ext cx="3136234" cy="23521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o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8330" y="2919437"/>
            <a:ext cx="1380791" cy="7807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ntfar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9158" y="1718130"/>
            <a:ext cx="2765257" cy="1548544"/>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3319842" y="1886744"/>
            <a:ext cx="1209667" cy="7618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PH"/>
          </a:p>
        </p:txBody>
      </p:sp>
      <p:sp>
        <p:nvSpPr>
          <p:cNvPr id="14" name="Right Arrow 13"/>
          <p:cNvSpPr/>
          <p:nvPr/>
        </p:nvSpPr>
        <p:spPr>
          <a:xfrm>
            <a:off x="3258849" y="4831631"/>
            <a:ext cx="1209667" cy="7618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PH"/>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818" y="4711764"/>
            <a:ext cx="2846130" cy="1395162"/>
          </a:xfrm>
          <a:prstGeom prst="rect">
            <a:avLst/>
          </a:prstGeom>
        </p:spPr>
      </p:pic>
      <p:sp>
        <p:nvSpPr>
          <p:cNvPr id="16" name="Right Arrow 15"/>
          <p:cNvSpPr/>
          <p:nvPr/>
        </p:nvSpPr>
        <p:spPr>
          <a:xfrm>
            <a:off x="7928804" y="5017331"/>
            <a:ext cx="1036908" cy="6877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PH"/>
          </a:p>
        </p:txBody>
      </p:sp>
      <p:sp>
        <p:nvSpPr>
          <p:cNvPr id="17" name="Right Arrow 16"/>
          <p:cNvSpPr/>
          <p:nvPr/>
        </p:nvSpPr>
        <p:spPr>
          <a:xfrm>
            <a:off x="7928804" y="2194924"/>
            <a:ext cx="1036908" cy="6877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PH"/>
          </a:p>
        </p:txBody>
      </p:sp>
      <p:pic>
        <p:nvPicPr>
          <p:cNvPr id="2052" name="Picture 4" descr="Image result for prenolepis impar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42" y="1956290"/>
            <a:ext cx="3282838" cy="3298989"/>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0906" y="5226112"/>
            <a:ext cx="1931509"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PH" i="1" dirty="0" err="1" smtClean="0"/>
              <a:t>Prenolepis</a:t>
            </a:r>
            <a:r>
              <a:rPr lang="en-PH" i="1" dirty="0" smtClean="0"/>
              <a:t> </a:t>
            </a:r>
            <a:r>
              <a:rPr lang="en-PH" i="1" dirty="0" err="1"/>
              <a:t>i</a:t>
            </a:r>
            <a:r>
              <a:rPr lang="en-PH" i="1" dirty="0" err="1" smtClean="0"/>
              <a:t>mparis</a:t>
            </a:r>
            <a:endParaRPr lang="en-PH" i="1" dirty="0"/>
          </a:p>
        </p:txBody>
      </p:sp>
    </p:spTree>
    <p:extLst>
      <p:ext uri="{BB962C8B-B14F-4D97-AF65-F5344CB8AC3E}">
        <p14:creationId xmlns:p14="http://schemas.microsoft.com/office/powerpoint/2010/main" val="242102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6448" y="1103315"/>
            <a:ext cx="3233484" cy="1616742"/>
          </a:xfrm>
        </p:spPr>
      </p:pic>
      <p:pic>
        <p:nvPicPr>
          <p:cNvPr id="5122" name="Picture 2" descr="Milkweed Beetles m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249" y="1690688"/>
            <a:ext cx="3803736" cy="3796757"/>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7193"/>
          <a:stretch/>
        </p:blipFill>
        <p:spPr>
          <a:xfrm>
            <a:off x="4454928" y="4380236"/>
            <a:ext cx="2656525" cy="1890993"/>
          </a:xfrm>
          <a:prstGeom prst="rect">
            <a:avLst/>
          </a:prstGeom>
        </p:spPr>
      </p:pic>
      <p:sp>
        <p:nvSpPr>
          <p:cNvPr id="7" name="Right Arrow 6"/>
          <p:cNvSpPr/>
          <p:nvPr/>
        </p:nvSpPr>
        <p:spPr>
          <a:xfrm flipH="1">
            <a:off x="7441367" y="1609786"/>
            <a:ext cx="1209667" cy="7618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PH"/>
          </a:p>
        </p:txBody>
      </p:sp>
      <p:sp>
        <p:nvSpPr>
          <p:cNvPr id="8" name="Right Arrow 7"/>
          <p:cNvSpPr/>
          <p:nvPr/>
        </p:nvSpPr>
        <p:spPr>
          <a:xfrm flipH="1">
            <a:off x="7441367" y="5106508"/>
            <a:ext cx="1209667" cy="7618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PH"/>
          </a:p>
        </p:txBody>
      </p:sp>
      <p:sp>
        <p:nvSpPr>
          <p:cNvPr id="9" name="Right Arrow 8"/>
          <p:cNvSpPr/>
          <p:nvPr/>
        </p:nvSpPr>
        <p:spPr>
          <a:xfrm flipH="1">
            <a:off x="3081888" y="1568651"/>
            <a:ext cx="958852" cy="6293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PH"/>
          </a:p>
        </p:txBody>
      </p:sp>
      <p:pic>
        <p:nvPicPr>
          <p:cNvPr id="5126"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70" y="4406140"/>
            <a:ext cx="2762718" cy="1839182"/>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flipH="1">
            <a:off x="3390132" y="5011046"/>
            <a:ext cx="958852" cy="6293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PH"/>
          </a:p>
        </p:txBody>
      </p:sp>
      <p:pic>
        <p:nvPicPr>
          <p:cNvPr id="5130" name="Picture 10" descr="Image result for clean so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514" y="1005282"/>
            <a:ext cx="2638574" cy="175610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112362" y="5467792"/>
            <a:ext cx="1931509"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PH" i="1" dirty="0" err="1"/>
              <a:t>Lygaeus</a:t>
            </a:r>
            <a:r>
              <a:rPr lang="en-PH" i="1" dirty="0"/>
              <a:t> </a:t>
            </a:r>
            <a:r>
              <a:rPr lang="en-PH" i="1" dirty="0" err="1"/>
              <a:t>turcicus</a:t>
            </a:r>
            <a:endParaRPr lang="en-PH" i="1" dirty="0"/>
          </a:p>
        </p:txBody>
      </p:sp>
    </p:spTree>
    <p:extLst>
      <p:ext uri="{BB962C8B-B14F-4D97-AF65-F5344CB8AC3E}">
        <p14:creationId xmlns:p14="http://schemas.microsoft.com/office/powerpoint/2010/main" val="248380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607" y="341835"/>
            <a:ext cx="4468639" cy="2516738"/>
          </a:xfrm>
        </p:spPr>
      </p:pic>
      <p:pic>
        <p:nvPicPr>
          <p:cNvPr id="6146" name="Picture 2" descr="Central-Park-New-Yo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302" y="5517735"/>
            <a:ext cx="833290" cy="5566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ramercy 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178" y="1545543"/>
            <a:ext cx="4468909" cy="262606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gard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2929" y="1537594"/>
            <a:ext cx="2655753" cy="17024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18092" r="21158"/>
          <a:stretch/>
        </p:blipFill>
        <p:spPr>
          <a:xfrm>
            <a:off x="8328193" y="3089754"/>
            <a:ext cx="3242626" cy="3172917"/>
          </a:xfrm>
          <a:prstGeom prst="ellipse">
            <a:avLst/>
          </a:prstGeom>
          <a:ln>
            <a:noFill/>
          </a:ln>
          <a:effectLst/>
        </p:spPr>
      </p:pic>
      <p:pic>
        <p:nvPicPr>
          <p:cNvPr id="3076" name="Picture 4" descr="Central-Park-New-Yo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919" y="3738849"/>
            <a:ext cx="3838645" cy="256421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oi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2534"/>
          <a:stretch/>
        </p:blipFill>
        <p:spPr bwMode="auto">
          <a:xfrm>
            <a:off x="3614750" y="5143655"/>
            <a:ext cx="2560992" cy="14883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6607" y="2857623"/>
            <a:ext cx="376451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PH" dirty="0" err="1" smtClean="0"/>
              <a:t>Kissena</a:t>
            </a:r>
            <a:r>
              <a:rPr lang="en-PH" dirty="0" smtClean="0"/>
              <a:t> Park (40.7461</a:t>
            </a:r>
            <a:r>
              <a:rPr lang="en-PH" dirty="0"/>
              <a:t>° N, </a:t>
            </a:r>
            <a:r>
              <a:rPr lang="en-PH" dirty="0" smtClean="0"/>
              <a:t>73.8076</a:t>
            </a:r>
            <a:r>
              <a:rPr lang="en-PH" dirty="0"/>
              <a:t>° W) </a:t>
            </a:r>
          </a:p>
        </p:txBody>
      </p:sp>
      <p:sp>
        <p:nvSpPr>
          <p:cNvPr id="12" name="TextBox 11"/>
          <p:cNvSpPr txBox="1"/>
          <p:nvPr/>
        </p:nvSpPr>
        <p:spPr>
          <a:xfrm>
            <a:off x="818919" y="6262671"/>
            <a:ext cx="37680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PH" dirty="0" smtClean="0"/>
              <a:t>Central Park (40.7829</a:t>
            </a:r>
            <a:r>
              <a:rPr lang="en-PH" dirty="0"/>
              <a:t>° N, </a:t>
            </a:r>
            <a:r>
              <a:rPr lang="en-PH" dirty="0" smtClean="0"/>
              <a:t>73.9654</a:t>
            </a:r>
            <a:r>
              <a:rPr lang="en-PH" dirty="0"/>
              <a:t>° W</a:t>
            </a:r>
            <a:r>
              <a:rPr lang="en-PH" dirty="0" smtClean="0"/>
              <a:t>) </a:t>
            </a:r>
            <a:endParaRPr lang="en-PH" dirty="0"/>
          </a:p>
        </p:txBody>
      </p:sp>
      <p:sp>
        <p:nvSpPr>
          <p:cNvPr id="13" name="TextBox 12"/>
          <p:cNvSpPr txBox="1"/>
          <p:nvPr/>
        </p:nvSpPr>
        <p:spPr>
          <a:xfrm>
            <a:off x="6322177" y="1164566"/>
            <a:ext cx="446890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PH" dirty="0" smtClean="0"/>
              <a:t>Gramercy Park (40.7339</a:t>
            </a:r>
            <a:r>
              <a:rPr lang="en-PH" dirty="0"/>
              <a:t>° N, 73.9841° W</a:t>
            </a:r>
            <a:r>
              <a:rPr lang="en-PH" dirty="0" smtClean="0"/>
              <a:t>) </a:t>
            </a:r>
            <a:endParaRPr lang="en-PH" dirty="0"/>
          </a:p>
        </p:txBody>
      </p:sp>
    </p:spTree>
    <p:extLst>
      <p:ext uri="{BB962C8B-B14F-4D97-AF65-F5344CB8AC3E}">
        <p14:creationId xmlns:p14="http://schemas.microsoft.com/office/powerpoint/2010/main" val="2962170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58" y="598484"/>
            <a:ext cx="11016342" cy="849768"/>
          </a:xfr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a:lstStyle/>
          <a:p>
            <a:r>
              <a:rPr lang="en-PH" b="1" dirty="0" smtClean="0">
                <a:latin typeface="Arial" panose="020B0604020202020204" pitchFamily="34" charset="0"/>
                <a:cs typeface="Arial" panose="020B0604020202020204" pitchFamily="34" charset="0"/>
              </a:rPr>
              <a:t>Abstract:</a:t>
            </a:r>
            <a:endParaRPr lang="en-PH"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1458" y="1448252"/>
            <a:ext cx="11016342" cy="4818743"/>
          </a:xfrm>
          <a:ln w="38100">
            <a:solidFill>
              <a:schemeClr val="tx1"/>
            </a:solidFill>
          </a:ln>
        </p:spPr>
        <p:style>
          <a:lnRef idx="2">
            <a:schemeClr val="accent5"/>
          </a:lnRef>
          <a:fillRef idx="1">
            <a:schemeClr val="lt1"/>
          </a:fillRef>
          <a:effectRef idx="0">
            <a:schemeClr val="accent5"/>
          </a:effectRef>
          <a:fontRef idx="minor">
            <a:schemeClr val="dk1"/>
          </a:fontRef>
        </p:style>
        <p:txBody>
          <a:bodyPr>
            <a:normAutofit/>
          </a:bodyPr>
          <a:lstStyle/>
          <a:p>
            <a:pPr marL="0" indent="0">
              <a:lnSpc>
                <a:spcPct val="110000"/>
              </a:lnSpc>
              <a:buNone/>
            </a:pPr>
            <a:r>
              <a:rPr lang="en-PH" b="1" dirty="0">
                <a:latin typeface="Arial" panose="020B0604020202020204" pitchFamily="34" charset="0"/>
                <a:cs typeface="Arial" panose="020B0604020202020204" pitchFamily="34" charset="0"/>
              </a:rPr>
              <a:t>Insects are one of the </a:t>
            </a:r>
            <a:r>
              <a:rPr lang="en-PH" b="1" dirty="0">
                <a:solidFill>
                  <a:srgbClr val="0070C0"/>
                </a:solidFill>
                <a:latin typeface="Arial" panose="020B0604020202020204" pitchFamily="34" charset="0"/>
                <a:cs typeface="Arial" panose="020B0604020202020204" pitchFamily="34" charset="0"/>
              </a:rPr>
              <a:t>most abundant </a:t>
            </a:r>
            <a:r>
              <a:rPr lang="en-PH" b="1" dirty="0">
                <a:latin typeface="Arial" panose="020B0604020202020204" pitchFamily="34" charset="0"/>
                <a:cs typeface="Arial" panose="020B0604020202020204" pitchFamily="34" charset="0"/>
              </a:rPr>
              <a:t>and </a:t>
            </a:r>
            <a:r>
              <a:rPr lang="en-PH" b="1" dirty="0">
                <a:solidFill>
                  <a:srgbClr val="0070C0"/>
                </a:solidFill>
                <a:latin typeface="Arial" panose="020B0604020202020204" pitchFamily="34" charset="0"/>
                <a:cs typeface="Arial" panose="020B0604020202020204" pitchFamily="34" charset="0"/>
              </a:rPr>
              <a:t>diverse</a:t>
            </a:r>
            <a:r>
              <a:rPr lang="en-PH" b="1" dirty="0">
                <a:latin typeface="Arial" panose="020B0604020202020204" pitchFamily="34" charset="0"/>
                <a:cs typeface="Arial" panose="020B0604020202020204" pitchFamily="34" charset="0"/>
              </a:rPr>
              <a:t> groups of invertebrates in the world and can be found anywhere in the world. It is estimated that so far </a:t>
            </a:r>
            <a:r>
              <a:rPr lang="en-PH" b="1" dirty="0">
                <a:solidFill>
                  <a:srgbClr val="0070C0"/>
                </a:solidFill>
                <a:latin typeface="Arial" panose="020B0604020202020204" pitchFamily="34" charset="0"/>
                <a:cs typeface="Arial" panose="020B0604020202020204" pitchFamily="34" charset="0"/>
              </a:rPr>
              <a:t>900,000</a:t>
            </a:r>
            <a:r>
              <a:rPr lang="en-PH" b="1" dirty="0">
                <a:latin typeface="Arial" panose="020B0604020202020204" pitchFamily="34" charset="0"/>
                <a:cs typeface="Arial" panose="020B0604020202020204" pitchFamily="34" charset="0"/>
              </a:rPr>
              <a:t> different species </a:t>
            </a:r>
            <a:r>
              <a:rPr lang="en-PH" b="1" dirty="0" smtClean="0">
                <a:latin typeface="Arial" panose="020B0604020202020204" pitchFamily="34" charset="0"/>
                <a:cs typeface="Arial" panose="020B0604020202020204" pitchFamily="34" charset="0"/>
              </a:rPr>
              <a:t>of insects </a:t>
            </a:r>
            <a:r>
              <a:rPr lang="en-PH" b="1" dirty="0">
                <a:latin typeface="Arial" panose="020B0604020202020204" pitchFamily="34" charset="0"/>
                <a:cs typeface="Arial" panose="020B0604020202020204" pitchFamily="34" charset="0"/>
              </a:rPr>
              <a:t>have been identified. However majority of insects are still </a:t>
            </a:r>
            <a:r>
              <a:rPr lang="en-PH" b="1" dirty="0">
                <a:solidFill>
                  <a:srgbClr val="0070C0"/>
                </a:solidFill>
                <a:latin typeface="Arial" panose="020B0604020202020204" pitchFamily="34" charset="0"/>
                <a:cs typeface="Arial" panose="020B0604020202020204" pitchFamily="34" charset="0"/>
              </a:rPr>
              <a:t>waiting to be discovered</a:t>
            </a:r>
            <a:r>
              <a:rPr lang="en-PH" b="1" dirty="0">
                <a:latin typeface="Arial" panose="020B0604020202020204" pitchFamily="34" charset="0"/>
                <a:cs typeface="Arial" panose="020B0604020202020204" pitchFamily="34" charset="0"/>
              </a:rPr>
              <a:t> in the US and all over the world</a:t>
            </a:r>
            <a:r>
              <a:rPr lang="en-PH" b="1" dirty="0" smtClean="0">
                <a:latin typeface="Arial" panose="020B0604020202020204" pitchFamily="34" charset="0"/>
                <a:cs typeface="Arial" panose="020B0604020202020204" pitchFamily="34" charset="0"/>
              </a:rPr>
              <a:t>.</a:t>
            </a:r>
            <a:r>
              <a:rPr lang="en-PH" b="1" dirty="0">
                <a:latin typeface="Arial" panose="020B0604020202020204" pitchFamily="34" charset="0"/>
                <a:cs typeface="Arial" panose="020B0604020202020204" pitchFamily="34" charset="0"/>
              </a:rPr>
              <a:t> </a:t>
            </a:r>
            <a:r>
              <a:rPr lang="en-PH" b="1" dirty="0" smtClean="0">
                <a:latin typeface="Arial" panose="020B0604020202020204" pitchFamily="34" charset="0"/>
                <a:cs typeface="Arial" panose="020B0604020202020204" pitchFamily="34" charset="0"/>
              </a:rPr>
              <a:t>Among </a:t>
            </a:r>
            <a:r>
              <a:rPr lang="en-PH" b="1" dirty="0">
                <a:latin typeface="Arial" panose="020B0604020202020204" pitchFamily="34" charset="0"/>
                <a:cs typeface="Arial" panose="020B0604020202020204" pitchFamily="34" charset="0"/>
              </a:rPr>
              <a:t>the insects, ants are </a:t>
            </a:r>
            <a:r>
              <a:rPr lang="en-PH" b="1" dirty="0">
                <a:solidFill>
                  <a:srgbClr val="0070C0"/>
                </a:solidFill>
                <a:latin typeface="Arial" panose="020B0604020202020204" pitchFamily="34" charset="0"/>
                <a:cs typeface="Arial" panose="020B0604020202020204" pitchFamily="34" charset="0"/>
              </a:rPr>
              <a:t>ubiquitous</a:t>
            </a:r>
            <a:r>
              <a:rPr lang="en-PH" b="1" dirty="0">
                <a:latin typeface="Arial" panose="020B0604020202020204" pitchFamily="34" charset="0"/>
                <a:cs typeface="Arial" panose="020B0604020202020204" pitchFamily="34" charset="0"/>
              </a:rPr>
              <a:t>, and more than </a:t>
            </a:r>
            <a:r>
              <a:rPr lang="en-PH" b="1" dirty="0">
                <a:solidFill>
                  <a:srgbClr val="0070C0"/>
                </a:solidFill>
                <a:latin typeface="Arial" panose="020B0604020202020204" pitchFamily="34" charset="0"/>
                <a:cs typeface="Arial" panose="020B0604020202020204" pitchFamily="34" charset="0"/>
              </a:rPr>
              <a:t>10, 000 </a:t>
            </a:r>
            <a:r>
              <a:rPr lang="en-PH" b="1" dirty="0">
                <a:latin typeface="Arial" panose="020B0604020202020204" pitchFamily="34" charset="0"/>
                <a:cs typeface="Arial" panose="020B0604020202020204" pitchFamily="34" charset="0"/>
              </a:rPr>
              <a:t>different species have been identified all over the world. As regards to beetles, there are </a:t>
            </a:r>
            <a:r>
              <a:rPr lang="en-PH" b="1" dirty="0">
                <a:solidFill>
                  <a:srgbClr val="0070C0"/>
                </a:solidFill>
                <a:latin typeface="Arial" panose="020B0604020202020204" pitchFamily="34" charset="0"/>
                <a:cs typeface="Arial" panose="020B0604020202020204" pitchFamily="34" charset="0"/>
              </a:rPr>
              <a:t>25, 000</a:t>
            </a:r>
            <a:r>
              <a:rPr lang="en-PH" b="1" dirty="0">
                <a:latin typeface="Arial" panose="020B0604020202020204" pitchFamily="34" charset="0"/>
                <a:cs typeface="Arial" panose="020B0604020202020204" pitchFamily="34" charset="0"/>
              </a:rPr>
              <a:t> different species of beetles known in North America. </a:t>
            </a:r>
            <a:r>
              <a:rPr lang="en-PH" b="1" dirty="0">
                <a:solidFill>
                  <a:srgbClr val="0070C0"/>
                </a:solidFill>
                <a:latin typeface="Arial" panose="020B0604020202020204" pitchFamily="34" charset="0"/>
                <a:cs typeface="Arial" panose="020B0604020202020204" pitchFamily="34" charset="0"/>
              </a:rPr>
              <a:t>Our research focused on identifying diversity of ants, bees, and beetles in NYC parks. </a:t>
            </a:r>
          </a:p>
        </p:txBody>
      </p:sp>
    </p:spTree>
    <p:extLst>
      <p:ext uri="{BB962C8B-B14F-4D97-AF65-F5344CB8AC3E}">
        <p14:creationId xmlns:p14="http://schemas.microsoft.com/office/powerpoint/2010/main" val="3868922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6944" y="279170"/>
            <a:ext cx="11016342"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smtClean="0">
                <a:latin typeface="Arial" panose="020B0604020202020204" pitchFamily="34" charset="0"/>
                <a:cs typeface="Arial" panose="020B0604020202020204" pitchFamily="34" charset="0"/>
              </a:rPr>
              <a:t>Introduction:</a:t>
            </a:r>
          </a:p>
        </p:txBody>
      </p:sp>
      <p:sp>
        <p:nvSpPr>
          <p:cNvPr id="6" name="Content Placeholder 2"/>
          <p:cNvSpPr>
            <a:spLocks noGrp="1"/>
          </p:cNvSpPr>
          <p:nvPr>
            <p:ph idx="1"/>
          </p:nvPr>
        </p:nvSpPr>
        <p:spPr>
          <a:xfrm>
            <a:off x="576944" y="1201509"/>
            <a:ext cx="11016342" cy="5315406"/>
          </a:xfrm>
          <a:ln w="38100">
            <a:solidFill>
              <a:schemeClr val="tx1"/>
            </a:solid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buNone/>
            </a:pPr>
            <a:r>
              <a:rPr lang="en-PH" b="1" dirty="0">
                <a:latin typeface="Arial" panose="020B0604020202020204" pitchFamily="34" charset="0"/>
                <a:cs typeface="Arial" panose="020B0604020202020204" pitchFamily="34" charset="0"/>
              </a:rPr>
              <a:t>According to </a:t>
            </a:r>
            <a:r>
              <a:rPr lang="en-PH" b="1" dirty="0" smtClean="0">
                <a:latin typeface="Arial" panose="020B0604020202020204" pitchFamily="34" charset="0"/>
                <a:cs typeface="Arial" panose="020B0604020202020204" pitchFamily="34" charset="0"/>
              </a:rPr>
              <a:t>the </a:t>
            </a:r>
            <a:r>
              <a:rPr lang="en-PH" b="1" dirty="0">
                <a:solidFill>
                  <a:srgbClr val="0070C0"/>
                </a:solidFill>
                <a:latin typeface="Arial" panose="020B0604020202020204" pitchFamily="34" charset="0"/>
                <a:cs typeface="Arial" panose="020B0604020202020204" pitchFamily="34" charset="0"/>
              </a:rPr>
              <a:t>Insect Identification </a:t>
            </a:r>
            <a:r>
              <a:rPr lang="en-PH" b="1" dirty="0" smtClean="0">
                <a:solidFill>
                  <a:srgbClr val="0070C0"/>
                </a:solidFill>
                <a:latin typeface="Arial" panose="020B0604020202020204" pitchFamily="34" charset="0"/>
                <a:cs typeface="Arial" panose="020B0604020202020204" pitchFamily="34" charset="0"/>
              </a:rPr>
              <a:t>database</a:t>
            </a:r>
            <a:r>
              <a:rPr lang="en-PH" b="1" dirty="0" smtClean="0">
                <a:latin typeface="Arial" panose="020B0604020202020204" pitchFamily="34" charset="0"/>
                <a:cs typeface="Arial" panose="020B0604020202020204" pitchFamily="34" charset="0"/>
              </a:rPr>
              <a:t>, “there </a:t>
            </a:r>
            <a:r>
              <a:rPr lang="en-PH" b="1" dirty="0">
                <a:latin typeface="Arial" panose="020B0604020202020204" pitchFamily="34" charset="0"/>
                <a:cs typeface="Arial" panose="020B0604020202020204" pitchFamily="34" charset="0"/>
              </a:rPr>
              <a:t>are a total of </a:t>
            </a:r>
            <a:r>
              <a:rPr lang="en-PH" b="1" dirty="0">
                <a:solidFill>
                  <a:srgbClr val="0070C0"/>
                </a:solidFill>
                <a:latin typeface="Arial" panose="020B0604020202020204" pitchFamily="34" charset="0"/>
                <a:cs typeface="Arial" panose="020B0604020202020204" pitchFamily="34" charset="0"/>
              </a:rPr>
              <a:t>336</a:t>
            </a:r>
            <a:r>
              <a:rPr lang="en-PH" b="1" dirty="0">
                <a:latin typeface="Arial" panose="020B0604020202020204" pitchFamily="34" charset="0"/>
                <a:cs typeface="Arial" panose="020B0604020202020204" pitchFamily="34" charset="0"/>
              </a:rPr>
              <a:t> bugs and other insects from </a:t>
            </a:r>
            <a:r>
              <a:rPr lang="en-PH" b="1" dirty="0" smtClean="0">
                <a:latin typeface="Arial" panose="020B0604020202020204" pitchFamily="34" charset="0"/>
                <a:cs typeface="Arial" panose="020B0604020202020204" pitchFamily="34" charset="0"/>
              </a:rPr>
              <a:t>the </a:t>
            </a:r>
            <a:r>
              <a:rPr lang="en-PH" b="1" dirty="0">
                <a:solidFill>
                  <a:srgbClr val="0070C0"/>
                </a:solidFill>
                <a:latin typeface="Arial" panose="020B0604020202020204" pitchFamily="34" charset="0"/>
                <a:cs typeface="Arial" panose="020B0604020202020204" pitchFamily="34" charset="0"/>
              </a:rPr>
              <a:t>State of New </a:t>
            </a:r>
            <a:r>
              <a:rPr lang="en-PH" b="1" dirty="0" smtClean="0">
                <a:solidFill>
                  <a:srgbClr val="0070C0"/>
                </a:solidFill>
                <a:latin typeface="Arial" panose="020B0604020202020204" pitchFamily="34" charset="0"/>
                <a:cs typeface="Arial" panose="020B0604020202020204" pitchFamily="34" charset="0"/>
              </a:rPr>
              <a:t>York</a:t>
            </a:r>
            <a:r>
              <a:rPr lang="en-PH" b="1" dirty="0" smtClean="0">
                <a:latin typeface="Arial" panose="020B0604020202020204" pitchFamily="34" charset="0"/>
                <a:cs typeface="Arial" panose="020B0604020202020204" pitchFamily="34" charset="0"/>
              </a:rPr>
              <a:t>.” However</a:t>
            </a:r>
            <a:r>
              <a:rPr lang="en-PH" b="1" dirty="0">
                <a:latin typeface="Arial" panose="020B0604020202020204" pitchFamily="34" charset="0"/>
                <a:cs typeface="Arial" panose="020B0604020202020204" pitchFamily="34" charset="0"/>
              </a:rPr>
              <a:t>, we believe that New York can host more than 336 different types of insects because </a:t>
            </a:r>
            <a:r>
              <a:rPr lang="en-PH" b="1" dirty="0">
                <a:solidFill>
                  <a:srgbClr val="0070C0"/>
                </a:solidFill>
                <a:latin typeface="Arial" panose="020B0604020202020204" pitchFamily="34" charset="0"/>
                <a:cs typeface="Arial" panose="020B0604020202020204" pitchFamily="34" charset="0"/>
              </a:rPr>
              <a:t>New York City </a:t>
            </a:r>
            <a:r>
              <a:rPr lang="en-PH" b="1" dirty="0">
                <a:latin typeface="Arial" panose="020B0604020202020204" pitchFamily="34" charset="0"/>
                <a:cs typeface="Arial" panose="020B0604020202020204" pitchFamily="34" charset="0"/>
              </a:rPr>
              <a:t>is a </a:t>
            </a:r>
            <a:r>
              <a:rPr lang="en-PH" b="1" dirty="0">
                <a:solidFill>
                  <a:srgbClr val="0070C0"/>
                </a:solidFill>
                <a:latin typeface="Arial" panose="020B0604020202020204" pitchFamily="34" charset="0"/>
                <a:cs typeface="Arial" panose="020B0604020202020204" pitchFamily="34" charset="0"/>
              </a:rPr>
              <a:t>city of diversity</a:t>
            </a:r>
            <a:r>
              <a:rPr lang="en-PH" b="1" dirty="0">
                <a:solidFill>
                  <a:srgbClr val="FF0000"/>
                </a:solidFill>
                <a:latin typeface="Arial" panose="020B0604020202020204" pitchFamily="34" charset="0"/>
                <a:cs typeface="Arial" panose="020B0604020202020204" pitchFamily="34" charset="0"/>
              </a:rPr>
              <a:t> </a:t>
            </a:r>
            <a:r>
              <a:rPr lang="en-PH" b="1" dirty="0">
                <a:latin typeface="Arial" panose="020B0604020202020204" pitchFamily="34" charset="0"/>
                <a:cs typeface="Arial" panose="020B0604020202020204" pitchFamily="34" charset="0"/>
              </a:rPr>
              <a:t>where people from all over the world come to stay and some of the insect species may have come with them travelling in and out of New </a:t>
            </a:r>
            <a:r>
              <a:rPr lang="en-PH" b="1" dirty="0" smtClean="0">
                <a:latin typeface="Arial" panose="020B0604020202020204" pitchFamily="34" charset="0"/>
                <a:cs typeface="Arial" panose="020B0604020202020204" pitchFamily="34" charset="0"/>
              </a:rPr>
              <a:t>York.</a:t>
            </a:r>
          </a:p>
          <a:p>
            <a:pPr marL="0" indent="0">
              <a:buNone/>
            </a:pPr>
            <a:r>
              <a:rPr lang="en-PH" b="1" dirty="0" smtClean="0">
                <a:solidFill>
                  <a:srgbClr val="0070C0"/>
                </a:solidFill>
                <a:latin typeface="Arial" panose="020B0604020202020204" pitchFamily="34" charset="0"/>
                <a:cs typeface="Arial" panose="020B0604020202020204" pitchFamily="34" charset="0"/>
              </a:rPr>
              <a:t>Research </a:t>
            </a:r>
            <a:r>
              <a:rPr lang="en-PH" b="1" dirty="0">
                <a:solidFill>
                  <a:srgbClr val="0070C0"/>
                </a:solidFill>
                <a:latin typeface="Arial" panose="020B0604020202020204" pitchFamily="34" charset="0"/>
                <a:cs typeface="Arial" panose="020B0604020202020204" pitchFamily="34" charset="0"/>
              </a:rPr>
              <a:t>Questions: </a:t>
            </a:r>
            <a:r>
              <a:rPr lang="en-PH" b="1" dirty="0">
                <a:latin typeface="Arial" panose="020B0604020202020204" pitchFamily="34" charset="0"/>
                <a:cs typeface="Arial" panose="020B0604020202020204" pitchFamily="34" charset="0"/>
              </a:rPr>
              <a:t>Are there many </a:t>
            </a:r>
            <a:r>
              <a:rPr lang="en-PH" b="1" dirty="0">
                <a:solidFill>
                  <a:srgbClr val="0070C0"/>
                </a:solidFill>
                <a:latin typeface="Arial" panose="020B0604020202020204" pitchFamily="34" charset="0"/>
                <a:cs typeface="Arial" panose="020B0604020202020204" pitchFamily="34" charset="0"/>
              </a:rPr>
              <a:t>unknown</a:t>
            </a:r>
            <a:r>
              <a:rPr lang="en-PH" b="1" dirty="0">
                <a:latin typeface="Arial" panose="020B0604020202020204" pitchFamily="34" charset="0"/>
                <a:cs typeface="Arial" panose="020B0604020202020204" pitchFamily="34" charset="0"/>
              </a:rPr>
              <a:t> species of ants, beetles, and bees that </a:t>
            </a:r>
            <a:r>
              <a:rPr lang="en-PH" b="1" dirty="0">
                <a:solidFill>
                  <a:srgbClr val="0070C0"/>
                </a:solidFill>
                <a:latin typeface="Arial" panose="020B0604020202020204" pitchFamily="34" charset="0"/>
                <a:cs typeface="Arial" panose="020B0604020202020204" pitchFamily="34" charset="0"/>
              </a:rPr>
              <a:t>have not been identified yet</a:t>
            </a:r>
            <a:r>
              <a:rPr lang="en-PH" b="1" dirty="0">
                <a:latin typeface="Arial" panose="020B0604020202020204" pitchFamily="34" charset="0"/>
                <a:cs typeface="Arial" panose="020B0604020202020204" pitchFamily="34" charset="0"/>
              </a:rPr>
              <a:t>? </a:t>
            </a:r>
          </a:p>
          <a:p>
            <a:pPr marL="0" indent="0">
              <a:buNone/>
            </a:pPr>
            <a:r>
              <a:rPr lang="en-PH" b="1" dirty="0">
                <a:latin typeface="Arial" panose="020B0604020202020204" pitchFamily="34" charset="0"/>
                <a:cs typeface="Arial" panose="020B0604020202020204" pitchFamily="34" charset="0"/>
              </a:rPr>
              <a:t>Are there any </a:t>
            </a:r>
            <a:r>
              <a:rPr lang="en-PH" b="1" dirty="0">
                <a:solidFill>
                  <a:srgbClr val="0070C0"/>
                </a:solidFill>
                <a:latin typeface="Arial" panose="020B0604020202020204" pitchFamily="34" charset="0"/>
                <a:cs typeface="Arial" panose="020B0604020202020204" pitchFamily="34" charset="0"/>
              </a:rPr>
              <a:t>invasive</a:t>
            </a:r>
            <a:r>
              <a:rPr lang="en-PH" b="1" dirty="0">
                <a:latin typeface="Arial" panose="020B0604020202020204" pitchFamily="34" charset="0"/>
                <a:cs typeface="Arial" panose="020B0604020202020204" pitchFamily="34" charset="0"/>
              </a:rPr>
              <a:t> or </a:t>
            </a:r>
            <a:r>
              <a:rPr lang="en-PH" b="1" dirty="0">
                <a:solidFill>
                  <a:srgbClr val="0070C0"/>
                </a:solidFill>
                <a:latin typeface="Arial" panose="020B0604020202020204" pitchFamily="34" charset="0"/>
                <a:cs typeface="Arial" panose="020B0604020202020204" pitchFamily="34" charset="0"/>
              </a:rPr>
              <a:t>introduced species </a:t>
            </a:r>
            <a:r>
              <a:rPr lang="en-PH" b="1" dirty="0">
                <a:latin typeface="Arial" panose="020B0604020202020204" pitchFamily="34" charset="0"/>
                <a:cs typeface="Arial" panose="020B0604020202020204" pitchFamily="34" charset="0"/>
              </a:rPr>
              <a:t>of ants and beetles in NYC parks</a:t>
            </a:r>
            <a:r>
              <a:rPr lang="en-PH" b="1" dirty="0" smtClean="0">
                <a:latin typeface="Arial" panose="020B0604020202020204" pitchFamily="34" charset="0"/>
                <a:cs typeface="Arial" panose="020B0604020202020204" pitchFamily="34" charset="0"/>
              </a:rPr>
              <a:t>?</a:t>
            </a:r>
            <a:endParaRPr lang="en-PH" b="1" dirty="0">
              <a:latin typeface="Arial" panose="020B0604020202020204" pitchFamily="34" charset="0"/>
              <a:cs typeface="Arial" panose="020B0604020202020204" pitchFamily="34" charset="0"/>
            </a:endParaRPr>
          </a:p>
          <a:p>
            <a:pPr marL="0" indent="0">
              <a:buNone/>
            </a:pPr>
            <a:r>
              <a:rPr lang="en-PH" b="1" dirty="0">
                <a:solidFill>
                  <a:srgbClr val="0070C0"/>
                </a:solidFill>
                <a:latin typeface="Arial" panose="020B0604020202020204" pitchFamily="34" charset="0"/>
                <a:cs typeface="Arial" panose="020B0604020202020204" pitchFamily="34" charset="0"/>
              </a:rPr>
              <a:t>Hypothesis: </a:t>
            </a:r>
            <a:r>
              <a:rPr lang="en-PH" b="1" dirty="0">
                <a:latin typeface="Arial" panose="020B0604020202020204" pitchFamily="34" charset="0"/>
                <a:cs typeface="Arial" panose="020B0604020202020204" pitchFamily="34" charset="0"/>
              </a:rPr>
              <a:t>W</a:t>
            </a:r>
            <a:r>
              <a:rPr lang="en-PH" b="1" dirty="0" smtClean="0">
                <a:latin typeface="Arial" panose="020B0604020202020204" pitchFamily="34" charset="0"/>
                <a:cs typeface="Arial" panose="020B0604020202020204" pitchFamily="34" charset="0"/>
              </a:rPr>
              <a:t>e </a:t>
            </a:r>
            <a:r>
              <a:rPr lang="en-PH" b="1" dirty="0">
                <a:solidFill>
                  <a:srgbClr val="0070C0"/>
                </a:solidFill>
                <a:latin typeface="Arial" panose="020B0604020202020204" pitchFamily="34" charset="0"/>
                <a:cs typeface="Arial" panose="020B0604020202020204" pitchFamily="34" charset="0"/>
              </a:rPr>
              <a:t>hypothesized</a:t>
            </a:r>
            <a:r>
              <a:rPr lang="en-PH" b="1" dirty="0">
                <a:latin typeface="Arial" panose="020B0604020202020204" pitchFamily="34" charset="0"/>
                <a:cs typeface="Arial" panose="020B0604020202020204" pitchFamily="34" charset="0"/>
              </a:rPr>
              <a:t> that aside from the native insect species, some of these invertebrates could have been </a:t>
            </a:r>
            <a:r>
              <a:rPr lang="en-PH" b="1" dirty="0">
                <a:solidFill>
                  <a:srgbClr val="0070C0"/>
                </a:solidFill>
                <a:latin typeface="Arial" panose="020B0604020202020204" pitchFamily="34" charset="0"/>
                <a:cs typeface="Arial" panose="020B0604020202020204" pitchFamily="34" charset="0"/>
              </a:rPr>
              <a:t>introduced</a:t>
            </a:r>
            <a:r>
              <a:rPr lang="en-PH" b="1" dirty="0">
                <a:latin typeface="Arial" panose="020B0604020202020204" pitchFamily="34" charset="0"/>
                <a:cs typeface="Arial" panose="020B0604020202020204" pitchFamily="34" charset="0"/>
              </a:rPr>
              <a:t> to New York State </a:t>
            </a:r>
            <a:r>
              <a:rPr lang="en-PH" b="1" dirty="0">
                <a:solidFill>
                  <a:srgbClr val="0070C0"/>
                </a:solidFill>
                <a:latin typeface="Arial" panose="020B0604020202020204" pitchFamily="34" charset="0"/>
                <a:cs typeface="Arial" panose="020B0604020202020204" pitchFamily="34" charset="0"/>
              </a:rPr>
              <a:t>accidentally</a:t>
            </a:r>
            <a:r>
              <a:rPr lang="en-PH" b="1" dirty="0">
                <a:latin typeface="Arial" panose="020B0604020202020204" pitchFamily="34" charset="0"/>
                <a:cs typeface="Arial" panose="020B0604020202020204" pitchFamily="34" charset="0"/>
              </a:rPr>
              <a:t> or </a:t>
            </a:r>
            <a:r>
              <a:rPr lang="en-PH" b="1" dirty="0">
                <a:solidFill>
                  <a:srgbClr val="0070C0"/>
                </a:solidFill>
                <a:latin typeface="Arial" panose="020B0604020202020204" pitchFamily="34" charset="0"/>
                <a:cs typeface="Arial" panose="020B0604020202020204" pitchFamily="34" charset="0"/>
              </a:rPr>
              <a:t>intentionally</a:t>
            </a:r>
            <a:r>
              <a:rPr lang="en-PH" b="1" dirty="0" smtClean="0">
                <a:latin typeface="Arial" panose="020B0604020202020204" pitchFamily="34" charset="0"/>
                <a:cs typeface="Arial" panose="020B0604020202020204" pitchFamily="34" charset="0"/>
              </a:rPr>
              <a:t>. </a:t>
            </a:r>
            <a:endParaRPr lang="en-PH"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551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idx="1"/>
          </p:nvPr>
        </p:nvSpPr>
        <p:spPr/>
        <p:txBody>
          <a:bodyPr/>
          <a:lstStyle/>
          <a:p>
            <a:endParaRPr lang="en-PH"/>
          </a:p>
        </p:txBody>
      </p:sp>
      <p:sp>
        <p:nvSpPr>
          <p:cNvPr id="4" name="Title 1"/>
          <p:cNvSpPr txBox="1">
            <a:spLocks/>
          </p:cNvSpPr>
          <p:nvPr/>
        </p:nvSpPr>
        <p:spPr>
          <a:xfrm>
            <a:off x="567216" y="279170"/>
            <a:ext cx="11016342" cy="891135"/>
          </a:xfrm>
          <a:prstGeom prst="rect">
            <a:avLst/>
          </a:prstGeom>
          <a:solidFill>
            <a:srgbClr val="00B050"/>
          </a:solidFill>
          <a:ln w="12700" cap="flat" cmpd="sng" algn="ctr">
            <a:solidFill>
              <a:srgbClr val="00B050"/>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PH" b="1" dirty="0">
                <a:latin typeface="Arial" panose="020B0604020202020204" pitchFamily="34" charset="0"/>
                <a:cs typeface="Arial" panose="020B0604020202020204" pitchFamily="34" charset="0"/>
              </a:rPr>
              <a:t>Materials and Methods</a:t>
            </a:r>
            <a:r>
              <a:rPr lang="en-PH" b="1" dirty="0" smtClean="0">
                <a:latin typeface="Arial" panose="020B0604020202020204" pitchFamily="34" charset="0"/>
                <a:cs typeface="Arial" panose="020B0604020202020204" pitchFamily="34" charset="0"/>
              </a:rPr>
              <a:t>:</a:t>
            </a:r>
            <a:endParaRPr lang="en-PH"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576944" y="1201509"/>
            <a:ext cx="11016342" cy="5281354"/>
          </a:xfrm>
          <a:prstGeom prst="rect">
            <a:avLst/>
          </a:prstGeom>
          <a:ln w="38100" cap="flat" cmpd="sng" algn="ctr">
            <a:solidFill>
              <a:schemeClr val="tx1"/>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buNone/>
            </a:pPr>
            <a:r>
              <a:rPr lang="en-PH" b="1" dirty="0">
                <a:latin typeface="Arial" panose="020B0604020202020204" pitchFamily="34" charset="0"/>
                <a:cs typeface="Arial" panose="020B0604020202020204" pitchFamily="34" charset="0"/>
              </a:rPr>
              <a:t>In order to avoid insect hibernation time, our team started collecting in October of 2016, samples of ants and beetles from </a:t>
            </a:r>
            <a:r>
              <a:rPr lang="en-PH" b="1" dirty="0" err="1">
                <a:solidFill>
                  <a:srgbClr val="0070C0"/>
                </a:solidFill>
                <a:latin typeface="Arial" panose="020B0604020202020204" pitchFamily="34" charset="0"/>
                <a:cs typeface="Arial" panose="020B0604020202020204" pitchFamily="34" charset="0"/>
              </a:rPr>
              <a:t>Kissena</a:t>
            </a:r>
            <a:r>
              <a:rPr lang="en-PH" b="1" dirty="0">
                <a:solidFill>
                  <a:srgbClr val="0070C0"/>
                </a:solidFill>
                <a:latin typeface="Arial" panose="020B0604020202020204" pitchFamily="34" charset="0"/>
                <a:cs typeface="Arial" panose="020B0604020202020204" pitchFamily="34" charset="0"/>
              </a:rPr>
              <a:t> Park </a:t>
            </a:r>
            <a:r>
              <a:rPr lang="en-PH" b="1" dirty="0">
                <a:latin typeface="Arial" panose="020B0604020202020204" pitchFamily="34" charset="0"/>
                <a:cs typeface="Arial" panose="020B0604020202020204" pitchFamily="34" charset="0"/>
              </a:rPr>
              <a:t>in </a:t>
            </a:r>
            <a:r>
              <a:rPr lang="en-PH" b="1" dirty="0">
                <a:solidFill>
                  <a:srgbClr val="0070C0"/>
                </a:solidFill>
                <a:latin typeface="Arial" panose="020B0604020202020204" pitchFamily="34" charset="0"/>
                <a:cs typeface="Arial" panose="020B0604020202020204" pitchFamily="34" charset="0"/>
              </a:rPr>
              <a:t>Queens</a:t>
            </a:r>
            <a:r>
              <a:rPr lang="en-PH" b="1" dirty="0">
                <a:latin typeface="Arial" panose="020B0604020202020204" pitchFamily="34" charset="0"/>
                <a:cs typeface="Arial" panose="020B0604020202020204" pitchFamily="34" charset="0"/>
              </a:rPr>
              <a:t> and </a:t>
            </a:r>
            <a:r>
              <a:rPr lang="en-PH" b="1" dirty="0">
                <a:solidFill>
                  <a:srgbClr val="0070C0"/>
                </a:solidFill>
                <a:latin typeface="Arial" panose="020B0604020202020204" pitchFamily="34" charset="0"/>
                <a:cs typeface="Arial" panose="020B0604020202020204" pitchFamily="34" charset="0"/>
              </a:rPr>
              <a:t>Gramercy Park </a:t>
            </a:r>
            <a:r>
              <a:rPr lang="en-PH" b="1" dirty="0">
                <a:latin typeface="Arial" panose="020B0604020202020204" pitchFamily="34" charset="0"/>
                <a:cs typeface="Arial" panose="020B0604020202020204" pitchFamily="34" charset="0"/>
              </a:rPr>
              <a:t>in </a:t>
            </a:r>
            <a:r>
              <a:rPr lang="en-PH" b="1" dirty="0">
                <a:solidFill>
                  <a:srgbClr val="0070C0"/>
                </a:solidFill>
                <a:latin typeface="Arial" panose="020B0604020202020204" pitchFamily="34" charset="0"/>
                <a:cs typeface="Arial" panose="020B0604020202020204" pitchFamily="34" charset="0"/>
              </a:rPr>
              <a:t>Manhattan</a:t>
            </a:r>
            <a:r>
              <a:rPr lang="en-PH" b="1" dirty="0">
                <a:latin typeface="Arial" panose="020B0604020202020204" pitchFamily="34" charset="0"/>
                <a:cs typeface="Arial" panose="020B0604020202020204" pitchFamily="34" charset="0"/>
              </a:rPr>
              <a:t> even before submitting our proposal. On our first trip, we were able to collect </a:t>
            </a:r>
            <a:r>
              <a:rPr lang="en-PH" b="1" dirty="0">
                <a:solidFill>
                  <a:srgbClr val="0070C0"/>
                </a:solidFill>
                <a:latin typeface="Arial" panose="020B0604020202020204" pitchFamily="34" charset="0"/>
                <a:cs typeface="Arial" panose="020B0604020202020204" pitchFamily="34" charset="0"/>
              </a:rPr>
              <a:t>8 ants samples </a:t>
            </a:r>
            <a:r>
              <a:rPr lang="en-PH" b="1" dirty="0">
                <a:latin typeface="Arial" panose="020B0604020202020204" pitchFamily="34" charset="0"/>
                <a:cs typeface="Arial" panose="020B0604020202020204" pitchFamily="34" charset="0"/>
              </a:rPr>
              <a:t>from </a:t>
            </a:r>
            <a:r>
              <a:rPr lang="en-PH" b="1" dirty="0" err="1">
                <a:latin typeface="Arial" panose="020B0604020202020204" pitchFamily="34" charset="0"/>
                <a:cs typeface="Arial" panose="020B0604020202020204" pitchFamily="34" charset="0"/>
              </a:rPr>
              <a:t>Kissena</a:t>
            </a:r>
            <a:r>
              <a:rPr lang="en-PH" b="1" dirty="0">
                <a:latin typeface="Arial" panose="020B0604020202020204" pitchFamily="34" charset="0"/>
                <a:cs typeface="Arial" panose="020B0604020202020204" pitchFamily="34" charset="0"/>
              </a:rPr>
              <a:t> Park in Queens, and on our 2nd trip, we collected </a:t>
            </a:r>
            <a:r>
              <a:rPr lang="en-PH" b="1" dirty="0">
                <a:solidFill>
                  <a:srgbClr val="0070C0"/>
                </a:solidFill>
                <a:latin typeface="Arial" panose="020B0604020202020204" pitchFamily="34" charset="0"/>
                <a:cs typeface="Arial" panose="020B0604020202020204" pitchFamily="34" charset="0"/>
              </a:rPr>
              <a:t>7 beetles </a:t>
            </a:r>
            <a:r>
              <a:rPr lang="en-PH" b="1" dirty="0">
                <a:latin typeface="Arial" panose="020B0604020202020204" pitchFamily="34" charset="0"/>
                <a:cs typeface="Arial" panose="020B0604020202020204" pitchFamily="34" charset="0"/>
              </a:rPr>
              <a:t>from Gramercy Park, Manhattan, NY. In collecting these samples, we could not find any ants above ground, therefore we dug ant holes, and collected and put them in Ziploc bags, documented the collection sites and samples, photographed them, and then carefully stored the fragile samples, in 70% alcohol with proper labelling. Later on, we took this samples to </a:t>
            </a:r>
            <a:r>
              <a:rPr lang="en-PH" b="1" dirty="0">
                <a:solidFill>
                  <a:srgbClr val="0070C0"/>
                </a:solidFill>
                <a:latin typeface="Arial" panose="020B0604020202020204" pitchFamily="34" charset="0"/>
                <a:cs typeface="Arial" panose="020B0604020202020204" pitchFamily="34" charset="0"/>
              </a:rPr>
              <a:t>Harlem DNA Learning Lab</a:t>
            </a:r>
            <a:r>
              <a:rPr lang="en-PH" b="1" dirty="0">
                <a:latin typeface="Arial" panose="020B0604020202020204" pitchFamily="34" charset="0"/>
                <a:cs typeface="Arial" panose="020B0604020202020204" pitchFamily="34" charset="0"/>
              </a:rPr>
              <a:t> for </a:t>
            </a:r>
            <a:r>
              <a:rPr lang="en-PH" b="1" dirty="0">
                <a:solidFill>
                  <a:srgbClr val="0070C0"/>
                </a:solidFill>
                <a:latin typeface="Arial" panose="020B0604020202020204" pitchFamily="34" charset="0"/>
                <a:cs typeface="Arial" panose="020B0604020202020204" pitchFamily="34" charset="0"/>
              </a:rPr>
              <a:t>DNA extraction</a:t>
            </a:r>
            <a:r>
              <a:rPr lang="en-PH" b="1" dirty="0">
                <a:latin typeface="Arial" panose="020B0604020202020204" pitchFamily="34" charset="0"/>
                <a:cs typeface="Arial" panose="020B0604020202020204" pitchFamily="34" charset="0"/>
              </a:rPr>
              <a:t>. In barcoding the DNA of the ant and beetle samples, we used the DNA barcoding protocol </a:t>
            </a:r>
            <a:r>
              <a:rPr lang="en-PH" b="1" dirty="0" smtClean="0">
                <a:latin typeface="Arial" panose="020B0604020202020204" pitchFamily="34" charset="0"/>
                <a:cs typeface="Arial" panose="020B0604020202020204" pitchFamily="34" charset="0"/>
              </a:rPr>
              <a:t>provided</a:t>
            </a:r>
            <a:r>
              <a:rPr lang="en-PH" b="1" dirty="0">
                <a:latin typeface="Arial" panose="020B0604020202020204" pitchFamily="34" charset="0"/>
                <a:cs typeface="Arial" panose="020B0604020202020204" pitchFamily="34" charset="0"/>
              </a:rPr>
              <a:t> </a:t>
            </a:r>
            <a:r>
              <a:rPr lang="en-PH" b="1" dirty="0" smtClean="0">
                <a:latin typeface="Arial" panose="020B0604020202020204" pitchFamily="34" charset="0"/>
                <a:cs typeface="Arial" panose="020B0604020202020204" pitchFamily="34" charset="0"/>
              </a:rPr>
              <a:t>by the DNA Learning Center</a:t>
            </a:r>
            <a:r>
              <a:rPr lang="en-PH" b="1" dirty="0">
                <a:latin typeface="Arial" panose="020B0604020202020204" pitchFamily="34" charset="0"/>
                <a:cs typeface="Arial" panose="020B0604020202020204" pitchFamily="34" charset="0"/>
              </a:rPr>
              <a:t>. </a:t>
            </a:r>
            <a:r>
              <a:rPr lang="en-PH" b="1" dirty="0" smtClean="0">
                <a:latin typeface="Arial" panose="020B0604020202020204" pitchFamily="34" charset="0"/>
                <a:cs typeface="Arial" panose="020B0604020202020204" pitchFamily="34" charset="0"/>
              </a:rPr>
              <a:t>Then we amplified the DNA samples using </a:t>
            </a:r>
            <a:r>
              <a:rPr lang="en-PH" b="1" dirty="0" smtClean="0">
                <a:solidFill>
                  <a:srgbClr val="0070C0"/>
                </a:solidFill>
                <a:latin typeface="Arial" panose="020B0604020202020204" pitchFamily="34" charset="0"/>
                <a:cs typeface="Arial" panose="020B0604020202020204" pitchFamily="34" charset="0"/>
              </a:rPr>
              <a:t>universal</a:t>
            </a:r>
            <a:r>
              <a:rPr lang="en-PH" b="1" dirty="0" smtClean="0">
                <a:latin typeface="Arial" panose="020B0604020202020204" pitchFamily="34" charset="0"/>
                <a:cs typeface="Arial" panose="020B0604020202020204" pitchFamily="34" charset="0"/>
              </a:rPr>
              <a:t> invertebrate’s </a:t>
            </a:r>
            <a:r>
              <a:rPr lang="en-PH" b="1" dirty="0">
                <a:latin typeface="Arial" panose="020B0604020202020204" pitchFamily="34" charset="0"/>
                <a:cs typeface="Arial" panose="020B0604020202020204" pitchFamily="34" charset="0"/>
              </a:rPr>
              <a:t>primers and </a:t>
            </a:r>
            <a:r>
              <a:rPr lang="en-PH" b="1" dirty="0">
                <a:solidFill>
                  <a:srgbClr val="0070C0"/>
                </a:solidFill>
                <a:latin typeface="Arial" panose="020B0604020202020204" pitchFamily="34" charset="0"/>
                <a:cs typeface="Arial" panose="020B0604020202020204" pitchFamily="34" charset="0"/>
              </a:rPr>
              <a:t>new DMI primers</a:t>
            </a:r>
            <a:r>
              <a:rPr lang="en-PH" b="1" dirty="0">
                <a:latin typeface="Arial" panose="020B0604020202020204" pitchFamily="34" charset="0"/>
                <a:cs typeface="Arial" panose="020B0604020202020204" pitchFamily="34" charset="0"/>
              </a:rPr>
              <a:t>. Then we analyzed the PCR products by running </a:t>
            </a:r>
            <a:r>
              <a:rPr lang="en-PH" b="1" dirty="0">
                <a:solidFill>
                  <a:srgbClr val="0070C0"/>
                </a:solidFill>
                <a:latin typeface="Arial" panose="020B0604020202020204" pitchFamily="34" charset="0"/>
                <a:cs typeface="Arial" panose="020B0604020202020204" pitchFamily="34" charset="0"/>
              </a:rPr>
              <a:t>Gel electrophoresis</a:t>
            </a:r>
            <a:r>
              <a:rPr lang="en-PH" b="1" dirty="0">
                <a:latin typeface="Arial" panose="020B0604020202020204" pitchFamily="34" charset="0"/>
                <a:cs typeface="Arial" panose="020B0604020202020204" pitchFamily="34" charset="0"/>
              </a:rPr>
              <a:t>. After the analysis, we sent the samples to the Sequencing Department. When we had the sequence results, we uploaded them in the </a:t>
            </a:r>
            <a:r>
              <a:rPr lang="en-PH" b="1" dirty="0">
                <a:solidFill>
                  <a:srgbClr val="0070C0"/>
                </a:solidFill>
                <a:latin typeface="Arial" panose="020B0604020202020204" pitchFamily="34" charset="0"/>
                <a:cs typeface="Arial" panose="020B0604020202020204" pitchFamily="34" charset="0"/>
              </a:rPr>
              <a:t>DNA Subway site</a:t>
            </a:r>
            <a:r>
              <a:rPr lang="en-PH" b="1" dirty="0">
                <a:latin typeface="Arial" panose="020B0604020202020204" pitchFamily="34" charset="0"/>
                <a:cs typeface="Arial" panose="020B0604020202020204" pitchFamily="34" charset="0"/>
              </a:rPr>
              <a:t>, wherein we </a:t>
            </a:r>
            <a:r>
              <a:rPr lang="en-PH" b="1" dirty="0">
                <a:solidFill>
                  <a:srgbClr val="0070C0"/>
                </a:solidFill>
                <a:latin typeface="Arial" panose="020B0604020202020204" pitchFamily="34" charset="0"/>
                <a:cs typeface="Arial" panose="020B0604020202020204" pitchFamily="34" charset="0"/>
              </a:rPr>
              <a:t>trimmed, </a:t>
            </a:r>
            <a:r>
              <a:rPr lang="en-PH" b="1" dirty="0" err="1">
                <a:solidFill>
                  <a:srgbClr val="0070C0"/>
                </a:solidFill>
                <a:latin typeface="Arial" panose="020B0604020202020204" pitchFamily="34" charset="0"/>
                <a:cs typeface="Arial" panose="020B0604020202020204" pitchFamily="34" charset="0"/>
              </a:rPr>
              <a:t>pairbuilt</a:t>
            </a:r>
            <a:r>
              <a:rPr lang="en-PH" b="1" dirty="0">
                <a:solidFill>
                  <a:srgbClr val="0070C0"/>
                </a:solidFill>
                <a:latin typeface="Arial" panose="020B0604020202020204" pitchFamily="34" charset="0"/>
                <a:cs typeface="Arial" panose="020B0604020202020204" pitchFamily="34" charset="0"/>
              </a:rPr>
              <a:t>, and used BLAST </a:t>
            </a:r>
            <a:r>
              <a:rPr lang="en-PH" b="1" dirty="0">
                <a:latin typeface="Arial" panose="020B0604020202020204" pitchFamily="34" charset="0"/>
                <a:cs typeface="Arial" panose="020B0604020202020204" pitchFamily="34" charset="0"/>
              </a:rPr>
              <a:t>to see which sequences matched with which specie in the database, then </a:t>
            </a:r>
            <a:r>
              <a:rPr lang="en-PH" b="1" dirty="0">
                <a:solidFill>
                  <a:srgbClr val="0070C0"/>
                </a:solidFill>
                <a:latin typeface="Arial" panose="020B0604020202020204" pitchFamily="34" charset="0"/>
                <a:cs typeface="Arial" panose="020B0604020202020204" pitchFamily="34" charset="0"/>
              </a:rPr>
              <a:t>analyzed</a:t>
            </a:r>
            <a:r>
              <a:rPr lang="en-PH" b="1" dirty="0">
                <a:latin typeface="Arial" panose="020B0604020202020204" pitchFamily="34" charset="0"/>
                <a:cs typeface="Arial" panose="020B0604020202020204" pitchFamily="34" charset="0"/>
              </a:rPr>
              <a:t> the BLAST results to find out if the </a:t>
            </a:r>
            <a:r>
              <a:rPr lang="en-PH" b="1" dirty="0">
                <a:solidFill>
                  <a:srgbClr val="0070C0"/>
                </a:solidFill>
                <a:latin typeface="Arial" panose="020B0604020202020204" pitchFamily="34" charset="0"/>
                <a:cs typeface="Arial" panose="020B0604020202020204" pitchFamily="34" charset="0"/>
              </a:rPr>
              <a:t>results supported our hypothesis or not.</a:t>
            </a:r>
          </a:p>
        </p:txBody>
      </p:sp>
    </p:spTree>
    <p:extLst>
      <p:ext uri="{BB962C8B-B14F-4D97-AF65-F5344CB8AC3E}">
        <p14:creationId xmlns:p14="http://schemas.microsoft.com/office/powerpoint/2010/main" val="1790485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1403</Words>
  <Application>Microsoft Office PowerPoint</Application>
  <PresentationFormat>Custom</PresentationFormat>
  <Paragraphs>61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Diversity of Ants, Beetles and Bees of Kissena Park, Gramercy Park, NY and Central Park, NY   </vt:lpstr>
      <vt:lpstr>Our research focus...</vt:lpstr>
      <vt:lpstr>Ants!  </vt:lpstr>
      <vt:lpstr>Why are we interested in ants and beetles of NYC parks? </vt:lpstr>
      <vt:lpstr>PowerPoint Presentation</vt:lpstr>
      <vt:lpstr>PowerPoint Presentation</vt:lpstr>
      <vt:lpstr>Abstract:</vt:lpstr>
      <vt:lpstr>PowerPoint Presentation</vt:lpstr>
      <vt:lpstr>PowerPoint Presentation</vt:lpstr>
      <vt:lpstr>Our Ant       and  Beetle  Samples</vt:lpstr>
      <vt:lpstr>PowerPoint Presentation</vt:lpstr>
      <vt:lpstr>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Zheng Chen, Mr. Lwin, Ridwan Kouanda, Sarah Aninye, and Ian Fernandez Insect Diversity Team Manhattan Comprehensive Night and Day High School</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Joel Fernandez</dc:creator>
  <cp:lastModifiedBy>admin</cp:lastModifiedBy>
  <cp:revision>36</cp:revision>
  <dcterms:created xsi:type="dcterms:W3CDTF">2017-05-19T01:30:50Z</dcterms:created>
  <dcterms:modified xsi:type="dcterms:W3CDTF">2017-05-22T14:26:23Z</dcterms:modified>
</cp:coreProperties>
</file>