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2918400" cy="21945600"/>
  <p:notesSz cx="6858000" cy="9144000"/>
  <p:defaultTextStyle>
    <a:lvl1pPr>
      <a:defRPr sz="1400">
        <a:latin typeface="Arial"/>
        <a:ea typeface="Arial"/>
        <a:cs typeface="Arial"/>
        <a:sym typeface="Arial"/>
      </a:defRPr>
    </a:lvl1pPr>
    <a:lvl2pPr>
      <a:defRPr sz="1400">
        <a:latin typeface="Arial"/>
        <a:ea typeface="Arial"/>
        <a:cs typeface="Arial"/>
        <a:sym typeface="Arial"/>
      </a:defRPr>
    </a:lvl2pPr>
    <a:lvl3pPr>
      <a:defRPr sz="1400">
        <a:latin typeface="Arial"/>
        <a:ea typeface="Arial"/>
        <a:cs typeface="Arial"/>
        <a:sym typeface="Arial"/>
      </a:defRPr>
    </a:lvl3pPr>
    <a:lvl4pPr>
      <a:defRPr sz="1400">
        <a:latin typeface="Arial"/>
        <a:ea typeface="Arial"/>
        <a:cs typeface="Arial"/>
        <a:sym typeface="Arial"/>
      </a:defRPr>
    </a:lvl4pPr>
    <a:lvl5pPr>
      <a:defRPr sz="1400">
        <a:latin typeface="Arial"/>
        <a:ea typeface="Arial"/>
        <a:cs typeface="Arial"/>
        <a:sym typeface="Arial"/>
      </a:defRPr>
    </a:lvl5pPr>
    <a:lvl6pPr>
      <a:defRPr sz="1400">
        <a:latin typeface="Arial"/>
        <a:ea typeface="Arial"/>
        <a:cs typeface="Arial"/>
        <a:sym typeface="Arial"/>
      </a:defRPr>
    </a:lvl6pPr>
    <a:lvl7pPr>
      <a:defRPr sz="1400">
        <a:latin typeface="Arial"/>
        <a:ea typeface="Arial"/>
        <a:cs typeface="Arial"/>
        <a:sym typeface="Arial"/>
      </a:defRPr>
    </a:lvl7pPr>
    <a:lvl8pPr>
      <a:defRPr sz="1400">
        <a:latin typeface="Arial"/>
        <a:ea typeface="Arial"/>
        <a:cs typeface="Arial"/>
        <a:sym typeface="Arial"/>
      </a:defRPr>
    </a:lvl8pPr>
    <a:lvl9pPr>
      <a:defRPr sz="1400">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ne last a summary sentence of each section. concise and to the point" initials="dlassoescattp" lastIdx="4" clrIdx="0"/>
  <p:cmAuthor id="1" name="John Halloran" initials="JH"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01" autoAdjust="0"/>
    <p:restoredTop sz="94660"/>
  </p:normalViewPr>
  <p:slideViewPr>
    <p:cSldViewPr snapToGrid="0">
      <p:cViewPr varScale="1">
        <p:scale>
          <a:sx n="24" d="100"/>
          <a:sy n="24"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6" name="Shape 46"/>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7" name="Shape 47"/>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1820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Shape 6"/>
          <p:cNvSpPr>
            <a:spLocks noGrp="1"/>
          </p:cNvSpPr>
          <p:nvPr>
            <p:ph type="title"/>
          </p:nvPr>
        </p:nvSpPr>
        <p:spPr>
          <a:xfrm>
            <a:off x="2468879" y="5902960"/>
            <a:ext cx="27980644" cy="6532880"/>
          </a:xfrm>
          <a:prstGeom prst="rect">
            <a:avLst/>
          </a:prstGeom>
        </p:spPr>
        <p:txBody>
          <a:bodyPr/>
          <a:lstStyle/>
          <a:p>
            <a:pPr lvl="0"/>
            <a:endParaRPr/>
          </a:p>
        </p:txBody>
      </p:sp>
      <p:sp>
        <p:nvSpPr>
          <p:cNvPr id="7" name="Shape 7"/>
          <p:cNvSpPr>
            <a:spLocks noGrp="1"/>
          </p:cNvSpPr>
          <p:nvPr>
            <p:ph type="body" idx="1"/>
          </p:nvPr>
        </p:nvSpPr>
        <p:spPr>
          <a:xfrm>
            <a:off x="4937759" y="12435839"/>
            <a:ext cx="23042882" cy="9509762"/>
          </a:xfrm>
          <a:prstGeom prst="rect">
            <a:avLst/>
          </a:prstGeom>
        </p:spPr>
        <p:txBody>
          <a:bodyPr/>
          <a:lstStyle/>
          <a:p>
            <a:pPr marL="0" lvl="0" indent="0" algn="ctr">
              <a:buClrTx/>
              <a:buSzTx/>
              <a:buFontTx/>
              <a:buNone/>
              <a:defRPr>
                <a:solidFill>
                  <a:srgbClr val="888888"/>
                </a:solidFill>
              </a:defRPr>
            </a:pPr>
            <a:endParaRPr/>
          </a:p>
        </p:txBody>
      </p:sp>
      <p:sp>
        <p:nvSpPr>
          <p:cNvPr id="8" name="Shape 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39" name="Shape 39"/>
          <p:cNvSpPr>
            <a:spLocks noGrp="1"/>
          </p:cNvSpPr>
          <p:nvPr>
            <p:ph type="title"/>
          </p:nvPr>
        </p:nvSpPr>
        <p:spPr>
          <a:xfrm>
            <a:off x="1645918" y="-949959"/>
            <a:ext cx="29626559" cy="3657601"/>
          </a:xfrm>
          <a:prstGeom prst="rect">
            <a:avLst/>
          </a:prstGeom>
        </p:spPr>
        <p:txBody>
          <a:bodyPr>
            <a:spAutoFit/>
          </a:bodyPr>
          <a:lstStyle/>
          <a:p>
            <a:pPr lvl="0"/>
            <a:endParaRPr/>
          </a:p>
        </p:txBody>
      </p:sp>
      <p:sp>
        <p:nvSpPr>
          <p:cNvPr id="40" name="Shape 40"/>
          <p:cNvSpPr>
            <a:spLocks noGrp="1"/>
          </p:cNvSpPr>
          <p:nvPr>
            <p:ph type="body" idx="1"/>
          </p:nvPr>
        </p:nvSpPr>
        <p:spPr>
          <a:xfrm rot="5400000">
            <a:off x="-5596890" y="-17265648"/>
            <a:ext cx="14483081" cy="29629101"/>
          </a:xfrm>
          <a:prstGeom prst="rect">
            <a:avLst/>
          </a:prstGeom>
        </p:spPr>
        <p:txBody>
          <a:bodyPr>
            <a:spAutoFit/>
          </a:bodyPr>
          <a:lstStyle/>
          <a:p>
            <a:pPr lvl="0"/>
            <a:endParaRP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3" name="Shape 43"/>
          <p:cNvSpPr>
            <a:spLocks noGrp="1"/>
          </p:cNvSpPr>
          <p:nvPr>
            <p:ph type="title"/>
          </p:nvPr>
        </p:nvSpPr>
        <p:spPr>
          <a:xfrm rot="5400000">
            <a:off x="18206721" y="2834644"/>
            <a:ext cx="18724881" cy="7406640"/>
          </a:xfrm>
          <a:prstGeom prst="rect">
            <a:avLst/>
          </a:prstGeom>
        </p:spPr>
        <p:txBody>
          <a:bodyPr>
            <a:spAutoFit/>
          </a:bodyPr>
          <a:lstStyle/>
          <a:p>
            <a:pPr lvl="0"/>
            <a:endParaRPr/>
          </a:p>
        </p:txBody>
      </p:sp>
      <p:sp>
        <p:nvSpPr>
          <p:cNvPr id="44" name="Shape 44"/>
          <p:cNvSpPr>
            <a:spLocks noGrp="1"/>
          </p:cNvSpPr>
          <p:nvPr>
            <p:ph type="body" idx="1"/>
          </p:nvPr>
        </p:nvSpPr>
        <p:spPr>
          <a:xfrm rot="5400000">
            <a:off x="-7716522" y="-11429997"/>
            <a:ext cx="18724882" cy="21671282"/>
          </a:xfrm>
          <a:prstGeom prst="rect">
            <a:avLst/>
          </a:prstGeom>
        </p:spPr>
        <p:txBody>
          <a:bodyPr>
            <a:spAutoFit/>
          </a:bodyPr>
          <a:lstStyle/>
          <a:p>
            <a:pPr lvl="0"/>
            <a:endParaRP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endParaRPr/>
          </a:p>
        </p:txBody>
      </p:sp>
      <p:sp>
        <p:nvSpPr>
          <p:cNvPr id="11" name="Shape 11"/>
          <p:cNvSpPr>
            <a:spLocks noGrp="1"/>
          </p:cNvSpPr>
          <p:nvPr>
            <p:ph type="body" idx="1"/>
          </p:nvPr>
        </p:nvSpPr>
        <p:spPr>
          <a:prstGeom prst="rect">
            <a:avLst/>
          </a:prstGeom>
        </p:spPr>
        <p:txBody>
          <a:bodyPr/>
          <a:lstStyle/>
          <a:p>
            <a:pPr lvl="0"/>
            <a:endParaRP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4" name="Shape 14"/>
          <p:cNvSpPr>
            <a:spLocks noGrp="1"/>
          </p:cNvSpPr>
          <p:nvPr>
            <p:ph type="title"/>
          </p:nvPr>
        </p:nvSpPr>
        <p:spPr>
          <a:xfrm>
            <a:off x="2600325" y="14102080"/>
            <a:ext cx="27980643" cy="4358641"/>
          </a:xfrm>
          <a:prstGeom prst="rect">
            <a:avLst/>
          </a:prstGeom>
        </p:spPr>
        <p:txBody>
          <a:bodyPr anchor="t"/>
          <a:lstStyle/>
          <a:p>
            <a:pPr lvl="0" algn="l">
              <a:defRPr sz="13700" b="1"/>
            </a:pPr>
            <a:endParaRPr/>
          </a:p>
        </p:txBody>
      </p:sp>
      <p:sp>
        <p:nvSpPr>
          <p:cNvPr id="15" name="Shape 15"/>
          <p:cNvSpPr>
            <a:spLocks noGrp="1"/>
          </p:cNvSpPr>
          <p:nvPr>
            <p:ph type="body" idx="1"/>
          </p:nvPr>
        </p:nvSpPr>
        <p:spPr>
          <a:xfrm>
            <a:off x="2600325" y="9301481"/>
            <a:ext cx="27980643" cy="4800600"/>
          </a:xfrm>
          <a:prstGeom prst="rect">
            <a:avLst/>
          </a:prstGeom>
        </p:spPr>
        <p:txBody>
          <a:bodyPr anchor="b"/>
          <a:lstStyle/>
          <a:p>
            <a:pPr marL="0" lvl="0" indent="0">
              <a:spcBef>
                <a:spcPts val="1300"/>
              </a:spcBef>
              <a:buClrTx/>
              <a:buSzTx/>
              <a:buFontTx/>
              <a:buNone/>
              <a:defRPr sz="6900">
                <a:solidFill>
                  <a:srgbClr val="888888"/>
                </a:solidFill>
              </a:defRPr>
            </a:pPr>
            <a:endParaRP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endParaRPr/>
          </a:p>
        </p:txBody>
      </p:sp>
      <p:sp>
        <p:nvSpPr>
          <p:cNvPr id="19" name="Shape 19"/>
          <p:cNvSpPr>
            <a:spLocks noGrp="1"/>
          </p:cNvSpPr>
          <p:nvPr>
            <p:ph type="body" idx="1"/>
          </p:nvPr>
        </p:nvSpPr>
        <p:spPr>
          <a:xfrm>
            <a:off x="1645918" y="5120642"/>
            <a:ext cx="14538962" cy="16824958"/>
          </a:xfrm>
          <a:prstGeom prst="rect">
            <a:avLst/>
          </a:prstGeom>
        </p:spPr>
        <p:txBody>
          <a:bodyPr/>
          <a:lstStyle/>
          <a:p>
            <a:pPr lvl="0" indent="-565833">
              <a:spcBef>
                <a:spcPts val="1900"/>
              </a:spcBef>
              <a:defRPr sz="9600"/>
            </a:pPr>
            <a:endParaRP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2" name="Shape 22"/>
          <p:cNvSpPr>
            <a:spLocks noGrp="1"/>
          </p:cNvSpPr>
          <p:nvPr>
            <p:ph type="title"/>
          </p:nvPr>
        </p:nvSpPr>
        <p:spPr>
          <a:xfrm>
            <a:off x="1645918" y="821793"/>
            <a:ext cx="29626559" cy="3771696"/>
          </a:xfrm>
          <a:prstGeom prst="rect">
            <a:avLst/>
          </a:prstGeom>
        </p:spPr>
        <p:txBody>
          <a:bodyPr/>
          <a:lstStyle/>
          <a:p>
            <a:pPr lvl="0"/>
            <a:endParaRPr/>
          </a:p>
        </p:txBody>
      </p:sp>
      <p:sp>
        <p:nvSpPr>
          <p:cNvPr id="23" name="Shape 23"/>
          <p:cNvSpPr>
            <a:spLocks noGrp="1"/>
          </p:cNvSpPr>
          <p:nvPr>
            <p:ph type="body" idx="1"/>
          </p:nvPr>
        </p:nvSpPr>
        <p:spPr>
          <a:xfrm>
            <a:off x="1645921" y="4593488"/>
            <a:ext cx="14544677" cy="2366113"/>
          </a:xfrm>
          <a:prstGeom prst="rect">
            <a:avLst/>
          </a:prstGeom>
        </p:spPr>
        <p:txBody>
          <a:bodyPr anchor="b"/>
          <a:lstStyle/>
          <a:p>
            <a:pPr marL="0" lvl="0" indent="0">
              <a:spcBef>
                <a:spcPts val="1600"/>
              </a:spcBef>
              <a:buClrTx/>
              <a:buSzTx/>
              <a:buFontTx/>
              <a:buNone/>
              <a:defRPr sz="8200" b="1"/>
            </a:pPr>
            <a:endParaRPr/>
          </a:p>
        </p:txBody>
      </p:sp>
      <p:sp>
        <p:nvSpPr>
          <p:cNvPr id="24" name="Shape 2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6" name="Shape 26"/>
          <p:cNvSpPr>
            <a:spLocks noGrp="1"/>
          </p:cNvSpPr>
          <p:nvPr>
            <p:ph type="title"/>
          </p:nvPr>
        </p:nvSpPr>
        <p:spPr>
          <a:xfrm>
            <a:off x="1645918" y="294641"/>
            <a:ext cx="29626559" cy="4826000"/>
          </a:xfrm>
          <a:prstGeom prst="rect">
            <a:avLst/>
          </a:prstGeom>
        </p:spPr>
        <p:txBody>
          <a:bodyPr/>
          <a:lstStyle/>
          <a:p>
            <a:pPr lvl="0"/>
            <a:endParaRP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 name="Shape 31"/>
          <p:cNvSpPr>
            <a:spLocks noGrp="1"/>
          </p:cNvSpPr>
          <p:nvPr>
            <p:ph type="title"/>
          </p:nvPr>
        </p:nvSpPr>
        <p:spPr>
          <a:xfrm>
            <a:off x="1645922" y="0"/>
            <a:ext cx="10829926" cy="4592319"/>
          </a:xfrm>
          <a:prstGeom prst="rect">
            <a:avLst/>
          </a:prstGeom>
        </p:spPr>
        <p:txBody>
          <a:bodyPr anchor="b"/>
          <a:lstStyle/>
          <a:p>
            <a:pPr lvl="0" algn="l">
              <a:defRPr sz="6900" b="1"/>
            </a:pPr>
            <a:endParaRPr/>
          </a:p>
        </p:txBody>
      </p:sp>
      <p:sp>
        <p:nvSpPr>
          <p:cNvPr id="32" name="Shape 32"/>
          <p:cNvSpPr>
            <a:spLocks noGrp="1"/>
          </p:cNvSpPr>
          <p:nvPr>
            <p:ph type="body" idx="1"/>
          </p:nvPr>
        </p:nvSpPr>
        <p:spPr>
          <a:xfrm>
            <a:off x="12870178" y="873761"/>
            <a:ext cx="18402300" cy="21071839"/>
          </a:xfrm>
          <a:prstGeom prst="rect">
            <a:avLst/>
          </a:prstGeom>
        </p:spPr>
        <p:txBody>
          <a:bodyPr/>
          <a:lstStyle/>
          <a:p>
            <a:pPr lvl="0"/>
            <a:endParaRP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6452237" y="9875519"/>
            <a:ext cx="19751040" cy="7299961"/>
          </a:xfrm>
          <a:prstGeom prst="rect">
            <a:avLst/>
          </a:prstGeom>
        </p:spPr>
        <p:txBody>
          <a:bodyPr anchor="b"/>
          <a:lstStyle/>
          <a:p>
            <a:pPr lvl="0" algn="l">
              <a:defRPr sz="6900" b="1"/>
            </a:pPr>
            <a:endParaRPr/>
          </a:p>
        </p:txBody>
      </p:sp>
      <p:sp>
        <p:nvSpPr>
          <p:cNvPr id="36" name="Shape 36"/>
          <p:cNvSpPr>
            <a:spLocks noGrp="1"/>
          </p:cNvSpPr>
          <p:nvPr>
            <p:ph type="body" idx="1"/>
          </p:nvPr>
        </p:nvSpPr>
        <p:spPr>
          <a:xfrm>
            <a:off x="6452237" y="17175480"/>
            <a:ext cx="19751040" cy="4770120"/>
          </a:xfrm>
          <a:prstGeom prst="rect">
            <a:avLst/>
          </a:prstGeom>
        </p:spPr>
        <p:txBody>
          <a:bodyPr/>
          <a:lstStyle/>
          <a:p>
            <a:pPr marL="0" lvl="0" indent="0">
              <a:spcBef>
                <a:spcPts val="900"/>
              </a:spcBef>
              <a:buClrTx/>
              <a:buSzTx/>
              <a:buFontTx/>
              <a:buNone/>
              <a:defRPr sz="4800"/>
            </a:pPr>
            <a:endParaRP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45918" y="294639"/>
            <a:ext cx="29626559" cy="4826004"/>
          </a:xfrm>
          <a:prstGeom prst="rect">
            <a:avLst/>
          </a:prstGeom>
          <a:ln w="12700">
            <a:miter lim="400000"/>
          </a:ln>
        </p:spPr>
        <p:txBody>
          <a:bodyPr lIns="91424" tIns="91424" rIns="91424" bIns="91424" anchor="ctr"/>
          <a:lstStyle/>
          <a:p>
            <a:pPr lvl="0"/>
            <a:endParaRPr/>
          </a:p>
        </p:txBody>
      </p:sp>
      <p:sp>
        <p:nvSpPr>
          <p:cNvPr id="3" name="Shape 3"/>
          <p:cNvSpPr>
            <a:spLocks noGrp="1"/>
          </p:cNvSpPr>
          <p:nvPr>
            <p:ph type="body" idx="1"/>
          </p:nvPr>
        </p:nvSpPr>
        <p:spPr>
          <a:xfrm>
            <a:off x="1645918" y="5120642"/>
            <a:ext cx="29626559" cy="16824958"/>
          </a:xfrm>
          <a:prstGeom prst="rect">
            <a:avLst/>
          </a:prstGeom>
          <a:ln w="12700">
            <a:miter lim="400000"/>
          </a:ln>
        </p:spPr>
        <p:txBody>
          <a:bodyPr lIns="91424" tIns="91424" rIns="91424" bIns="91424"/>
          <a:lstStyle/>
          <a:p>
            <a:pPr lvl="0"/>
            <a:endParaRPr/>
          </a:p>
        </p:txBody>
      </p:sp>
      <p:sp>
        <p:nvSpPr>
          <p:cNvPr id="4" name="Shape 4"/>
          <p:cNvSpPr>
            <a:spLocks noGrp="1"/>
          </p:cNvSpPr>
          <p:nvPr>
            <p:ph type="sldNum" sz="quarter" idx="2"/>
          </p:nvPr>
        </p:nvSpPr>
        <p:spPr>
          <a:xfrm>
            <a:off x="23591519" y="20469346"/>
            <a:ext cx="7680960" cy="910351"/>
          </a:xfrm>
          <a:prstGeom prst="rect">
            <a:avLst/>
          </a:prstGeom>
          <a:ln w="12700">
            <a:miter lim="400000"/>
          </a:ln>
        </p:spPr>
        <p:txBody>
          <a:bodyPr lIns="156725" tIns="156725" rIns="156725" bIns="156725" anchor="ctr">
            <a:spAutoFit/>
          </a:bodyPr>
          <a:lstStyle>
            <a:lvl1pPr algn="r">
              <a:defRPr sz="4100">
                <a:solidFill>
                  <a:srgbClr val="888888"/>
                </a:solidFill>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algn="ctr">
        <a:defRPr sz="15100">
          <a:latin typeface="Calibri"/>
          <a:ea typeface="Calibri"/>
          <a:cs typeface="Calibri"/>
          <a:sym typeface="Calibri"/>
        </a:defRPr>
      </a:lvl1pPr>
      <a:lvl2pPr algn="ctr">
        <a:defRPr sz="15100">
          <a:latin typeface="Calibri"/>
          <a:ea typeface="Calibri"/>
          <a:cs typeface="Calibri"/>
          <a:sym typeface="Calibri"/>
        </a:defRPr>
      </a:lvl2pPr>
      <a:lvl3pPr algn="ctr">
        <a:defRPr sz="15100">
          <a:latin typeface="Calibri"/>
          <a:ea typeface="Calibri"/>
          <a:cs typeface="Calibri"/>
          <a:sym typeface="Calibri"/>
        </a:defRPr>
      </a:lvl3pPr>
      <a:lvl4pPr algn="ctr">
        <a:defRPr sz="15100">
          <a:latin typeface="Calibri"/>
          <a:ea typeface="Calibri"/>
          <a:cs typeface="Calibri"/>
          <a:sym typeface="Calibri"/>
        </a:defRPr>
      </a:lvl4pPr>
      <a:lvl5pPr algn="ctr">
        <a:defRPr sz="15100">
          <a:latin typeface="Calibri"/>
          <a:ea typeface="Calibri"/>
          <a:cs typeface="Calibri"/>
          <a:sym typeface="Calibri"/>
        </a:defRPr>
      </a:lvl5pPr>
      <a:lvl6pPr algn="ctr">
        <a:defRPr sz="15100">
          <a:latin typeface="Calibri"/>
          <a:ea typeface="Calibri"/>
          <a:cs typeface="Calibri"/>
          <a:sym typeface="Calibri"/>
        </a:defRPr>
      </a:lvl6pPr>
      <a:lvl7pPr algn="ctr">
        <a:defRPr sz="15100">
          <a:latin typeface="Calibri"/>
          <a:ea typeface="Calibri"/>
          <a:cs typeface="Calibri"/>
          <a:sym typeface="Calibri"/>
        </a:defRPr>
      </a:lvl7pPr>
      <a:lvl8pPr algn="ctr">
        <a:defRPr sz="15100">
          <a:latin typeface="Calibri"/>
          <a:ea typeface="Calibri"/>
          <a:cs typeface="Calibri"/>
          <a:sym typeface="Calibri"/>
        </a:defRPr>
      </a:lvl8pPr>
      <a:lvl9pPr algn="ctr">
        <a:defRPr sz="15100">
          <a:latin typeface="Calibri"/>
          <a:ea typeface="Calibri"/>
          <a:cs typeface="Calibri"/>
          <a:sym typeface="Calibri"/>
        </a:defRPr>
      </a:lvl9pPr>
    </p:titleStyle>
    <p:bodyStyle>
      <a:lvl1pPr marL="1175433" indent="-476933">
        <a:spcBef>
          <a:spcPts val="2200"/>
        </a:spcBef>
        <a:buClr>
          <a:srgbClr val="000000"/>
        </a:buClr>
        <a:buSzPct val="100000"/>
        <a:buFont typeface="Arial"/>
        <a:buChar char="•"/>
        <a:defRPr sz="11000">
          <a:latin typeface="Calibri"/>
          <a:ea typeface="Calibri"/>
          <a:cs typeface="Calibri"/>
          <a:sym typeface="Calibri"/>
        </a:defRPr>
      </a:lvl1pPr>
      <a:lvl2pPr marL="2601470" indent="-429770">
        <a:spcBef>
          <a:spcPts val="2200"/>
        </a:spcBef>
        <a:buClr>
          <a:srgbClr val="000000"/>
        </a:buClr>
        <a:buSzPct val="100000"/>
        <a:buFont typeface="Arial"/>
        <a:buChar char="–"/>
        <a:defRPr sz="11000">
          <a:latin typeface="Calibri"/>
          <a:ea typeface="Calibri"/>
          <a:cs typeface="Calibri"/>
          <a:sym typeface="Calibri"/>
        </a:defRPr>
      </a:lvl2pPr>
      <a:lvl3pPr marL="4011401" indent="-366501">
        <a:spcBef>
          <a:spcPts val="2200"/>
        </a:spcBef>
        <a:buClr>
          <a:srgbClr val="000000"/>
        </a:buClr>
        <a:buSzPct val="100000"/>
        <a:buFont typeface="Arial"/>
        <a:buChar char="•"/>
        <a:defRPr sz="11000">
          <a:latin typeface="Calibri"/>
          <a:ea typeface="Calibri"/>
          <a:cs typeface="Calibri"/>
          <a:sym typeface="Calibri"/>
        </a:defRPr>
      </a:lvl3pPr>
      <a:lvl4pPr marL="5692262" indent="-555112">
        <a:spcBef>
          <a:spcPts val="2200"/>
        </a:spcBef>
        <a:buClr>
          <a:srgbClr val="000000"/>
        </a:buClr>
        <a:buSzPct val="100000"/>
        <a:buFont typeface="Arial"/>
        <a:buChar char="–"/>
        <a:defRPr sz="11000">
          <a:latin typeface="Calibri"/>
          <a:ea typeface="Calibri"/>
          <a:cs typeface="Calibri"/>
          <a:sym typeface="Calibri"/>
        </a:defRPr>
      </a:lvl4pPr>
      <a:lvl5pPr marL="7262563" indent="-563313">
        <a:spcBef>
          <a:spcPts val="2200"/>
        </a:spcBef>
        <a:buClr>
          <a:srgbClr val="000000"/>
        </a:buClr>
        <a:buSzPct val="100000"/>
        <a:buFont typeface="Arial"/>
        <a:buChar char="»"/>
        <a:defRPr sz="11000">
          <a:latin typeface="Calibri"/>
          <a:ea typeface="Calibri"/>
          <a:cs typeface="Calibri"/>
          <a:sym typeface="Calibri"/>
        </a:defRPr>
      </a:lvl5pPr>
      <a:lvl6pPr marL="8825317" indent="-551267">
        <a:spcBef>
          <a:spcPts val="2200"/>
        </a:spcBef>
        <a:buClr>
          <a:srgbClr val="000000"/>
        </a:buClr>
        <a:buSzPct val="100000"/>
        <a:buFont typeface="Arial"/>
        <a:buChar char="•"/>
        <a:defRPr sz="11000">
          <a:latin typeface="Calibri"/>
          <a:ea typeface="Calibri"/>
          <a:cs typeface="Calibri"/>
          <a:sym typeface="Calibri"/>
        </a:defRPr>
      </a:lvl6pPr>
      <a:lvl7pPr marL="10395618" indent="-559468">
        <a:spcBef>
          <a:spcPts val="2200"/>
        </a:spcBef>
        <a:buClr>
          <a:srgbClr val="000000"/>
        </a:buClr>
        <a:buSzPct val="100000"/>
        <a:buFont typeface="Arial"/>
        <a:buChar char="•"/>
        <a:defRPr sz="11000">
          <a:latin typeface="Calibri"/>
          <a:ea typeface="Calibri"/>
          <a:cs typeface="Calibri"/>
          <a:sym typeface="Calibri"/>
        </a:defRPr>
      </a:lvl7pPr>
      <a:lvl8pPr marL="11965919" indent="-567668">
        <a:spcBef>
          <a:spcPts val="2200"/>
        </a:spcBef>
        <a:buClr>
          <a:srgbClr val="000000"/>
        </a:buClr>
        <a:buSzPct val="100000"/>
        <a:buFont typeface="Arial"/>
        <a:buChar char="•"/>
        <a:defRPr sz="11000">
          <a:latin typeface="Calibri"/>
          <a:ea typeface="Calibri"/>
          <a:cs typeface="Calibri"/>
          <a:sym typeface="Calibri"/>
        </a:defRPr>
      </a:lvl8pPr>
      <a:lvl9pPr marL="13528673" indent="-555622">
        <a:spcBef>
          <a:spcPts val="2200"/>
        </a:spcBef>
        <a:buClr>
          <a:srgbClr val="000000"/>
        </a:buClr>
        <a:buSzPct val="100000"/>
        <a:buFont typeface="Arial"/>
        <a:buChar char="•"/>
        <a:defRPr sz="11000">
          <a:latin typeface="Calibri"/>
          <a:ea typeface="Calibri"/>
          <a:cs typeface="Calibri"/>
          <a:sym typeface="Calibri"/>
        </a:defRPr>
      </a:lvl9pPr>
    </p:bodyStyle>
    <p:otherStyle>
      <a:lvl1pPr algn="r">
        <a:defRPr sz="4100">
          <a:solidFill>
            <a:schemeClr val="tx1"/>
          </a:solidFill>
          <a:latin typeface="+mn-lt"/>
          <a:ea typeface="+mn-ea"/>
          <a:cs typeface="+mn-cs"/>
          <a:sym typeface="Calibri"/>
        </a:defRPr>
      </a:lvl1pPr>
      <a:lvl2pPr algn="r">
        <a:defRPr sz="4100">
          <a:solidFill>
            <a:schemeClr val="tx1"/>
          </a:solidFill>
          <a:latin typeface="+mn-lt"/>
          <a:ea typeface="+mn-ea"/>
          <a:cs typeface="+mn-cs"/>
          <a:sym typeface="Calibri"/>
        </a:defRPr>
      </a:lvl2pPr>
      <a:lvl3pPr algn="r">
        <a:defRPr sz="4100">
          <a:solidFill>
            <a:schemeClr val="tx1"/>
          </a:solidFill>
          <a:latin typeface="+mn-lt"/>
          <a:ea typeface="+mn-ea"/>
          <a:cs typeface="+mn-cs"/>
          <a:sym typeface="Calibri"/>
        </a:defRPr>
      </a:lvl3pPr>
      <a:lvl4pPr algn="r">
        <a:defRPr sz="4100">
          <a:solidFill>
            <a:schemeClr val="tx1"/>
          </a:solidFill>
          <a:latin typeface="+mn-lt"/>
          <a:ea typeface="+mn-ea"/>
          <a:cs typeface="+mn-cs"/>
          <a:sym typeface="Calibri"/>
        </a:defRPr>
      </a:lvl4pPr>
      <a:lvl5pPr algn="r">
        <a:defRPr sz="4100">
          <a:solidFill>
            <a:schemeClr val="tx1"/>
          </a:solidFill>
          <a:latin typeface="+mn-lt"/>
          <a:ea typeface="+mn-ea"/>
          <a:cs typeface="+mn-cs"/>
          <a:sym typeface="Calibri"/>
        </a:defRPr>
      </a:lvl5pPr>
      <a:lvl6pPr algn="r">
        <a:defRPr sz="4100">
          <a:solidFill>
            <a:schemeClr val="tx1"/>
          </a:solidFill>
          <a:latin typeface="+mn-lt"/>
          <a:ea typeface="+mn-ea"/>
          <a:cs typeface="+mn-cs"/>
          <a:sym typeface="Calibri"/>
        </a:defRPr>
      </a:lvl6pPr>
      <a:lvl7pPr algn="r">
        <a:defRPr sz="4100">
          <a:solidFill>
            <a:schemeClr val="tx1"/>
          </a:solidFill>
          <a:latin typeface="+mn-lt"/>
          <a:ea typeface="+mn-ea"/>
          <a:cs typeface="+mn-cs"/>
          <a:sym typeface="Calibri"/>
        </a:defRPr>
      </a:lvl7pPr>
      <a:lvl8pPr algn="r">
        <a:defRPr sz="4100">
          <a:solidFill>
            <a:schemeClr val="tx1"/>
          </a:solidFill>
          <a:latin typeface="+mn-lt"/>
          <a:ea typeface="+mn-ea"/>
          <a:cs typeface="+mn-cs"/>
          <a:sym typeface="Calibri"/>
        </a:defRPr>
      </a:lvl8pPr>
      <a:lvl9pPr algn="r">
        <a:defRPr sz="41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p:nvPr/>
        </p:nvSpPr>
        <p:spPr>
          <a:xfrm>
            <a:off x="4931350" y="282242"/>
            <a:ext cx="23647502" cy="2955051"/>
          </a:xfrm>
          <a:prstGeom prst="rect">
            <a:avLst/>
          </a:prstGeom>
          <a:ln w="12700">
            <a:miter lim="400000"/>
          </a:ln>
          <a:extLst>
            <a:ext uri="{C572A759-6A51-4108-AA02-DFA0A04FC94B}">
              <ma14:wrappingTextBoxFlag xmlns="" xmlns:ma14="http://schemas.microsoft.com/office/mac/drawingml/2011/main" val="1"/>
            </a:ext>
          </a:extLst>
        </p:spPr>
        <p:txBody>
          <a:bodyPr lIns="36074" tIns="36074" rIns="36074" bIns="36074">
            <a:spAutoFit/>
          </a:bodyPr>
          <a:lstStyle/>
          <a:p>
            <a:pPr lvl="0" algn="ctr">
              <a:defRPr sz="1800"/>
            </a:pPr>
            <a:r>
              <a:rPr sz="9600" dirty="0">
                <a:latin typeface="Calibri"/>
                <a:ea typeface="Calibri"/>
                <a:cs typeface="Calibri"/>
                <a:sym typeface="Calibri"/>
              </a:rPr>
              <a:t>Evidence of Two Invasive Aquatic Species in </a:t>
            </a:r>
            <a:r>
              <a:rPr sz="10000" dirty="0">
                <a:latin typeface="Calibri"/>
                <a:ea typeface="Calibri"/>
                <a:cs typeface="Calibri"/>
                <a:sym typeface="Calibri"/>
              </a:rPr>
              <a:t>Lake Ronkonkoma</a:t>
            </a:r>
          </a:p>
        </p:txBody>
      </p:sp>
      <p:sp>
        <p:nvSpPr>
          <p:cNvPr id="51" name="Shape 51"/>
          <p:cNvSpPr/>
          <p:nvPr/>
        </p:nvSpPr>
        <p:spPr>
          <a:xfrm>
            <a:off x="8479455" y="3241099"/>
            <a:ext cx="18375301" cy="1288570"/>
          </a:xfrm>
          <a:prstGeom prst="rect">
            <a:avLst/>
          </a:prstGeom>
          <a:ln w="12700">
            <a:miter lim="400000"/>
          </a:ln>
          <a:extLst>
            <a:ext uri="{C572A759-6A51-4108-AA02-DFA0A04FC94B}">
              <ma14:wrappingTextBoxFlag xmlns="" xmlns:ma14="http://schemas.microsoft.com/office/mac/drawingml/2011/main" val="1"/>
            </a:ext>
          </a:extLst>
        </p:spPr>
        <p:txBody>
          <a:bodyPr lIns="36074" tIns="36074" rIns="36074" bIns="36074">
            <a:spAutoFit/>
          </a:bodyPr>
          <a:lstStyle/>
          <a:p>
            <a:pPr lvl="0" algn="ctr">
              <a:defRPr sz="1800"/>
            </a:pPr>
            <a:r>
              <a:rPr sz="3600" dirty="0" smtClean="0">
                <a:latin typeface="Calibri"/>
                <a:ea typeface="Calibri"/>
                <a:cs typeface="Calibri"/>
                <a:sym typeface="Calibri"/>
              </a:rPr>
              <a:t>Lauren </a:t>
            </a:r>
            <a:r>
              <a:rPr sz="3600" dirty="0" smtClean="0">
                <a:latin typeface="Calibri"/>
                <a:ea typeface="Calibri"/>
                <a:cs typeface="Calibri"/>
                <a:sym typeface="Calibri"/>
              </a:rPr>
              <a:t>Kennedy</a:t>
            </a:r>
            <a:r>
              <a:rPr lang="en-US" sz="3600" baseline="30000" dirty="0" smtClean="0">
                <a:latin typeface="Calibri"/>
                <a:ea typeface="Calibri"/>
                <a:cs typeface="Calibri"/>
                <a:sym typeface="Calibri"/>
              </a:rPr>
              <a:t>1</a:t>
            </a:r>
            <a:r>
              <a:rPr sz="3600" dirty="0" smtClean="0">
                <a:latin typeface="Calibri"/>
                <a:ea typeface="Calibri"/>
                <a:cs typeface="Calibri"/>
                <a:sym typeface="Calibri"/>
              </a:rPr>
              <a:t>, </a:t>
            </a:r>
            <a:r>
              <a:rPr sz="3600" dirty="0" smtClean="0">
                <a:latin typeface="Calibri"/>
                <a:ea typeface="Calibri"/>
                <a:cs typeface="Calibri"/>
                <a:sym typeface="Calibri"/>
              </a:rPr>
              <a:t>Emma </a:t>
            </a:r>
            <a:r>
              <a:rPr sz="3600" dirty="0" smtClean="0">
                <a:latin typeface="Calibri"/>
                <a:ea typeface="Calibri"/>
                <a:cs typeface="Calibri"/>
                <a:sym typeface="Calibri"/>
              </a:rPr>
              <a:t>McKean</a:t>
            </a:r>
            <a:r>
              <a:rPr lang="en-US" sz="3600" baseline="30000" dirty="0" smtClean="0">
                <a:latin typeface="Calibri"/>
                <a:ea typeface="Calibri"/>
                <a:cs typeface="Calibri"/>
                <a:sym typeface="Calibri"/>
              </a:rPr>
              <a:t>1</a:t>
            </a:r>
            <a:r>
              <a:rPr sz="3600" dirty="0" smtClean="0">
                <a:latin typeface="Calibri"/>
                <a:ea typeface="Calibri"/>
                <a:cs typeface="Calibri"/>
                <a:sym typeface="Calibri"/>
              </a:rPr>
              <a:t>, </a:t>
            </a:r>
            <a:r>
              <a:rPr sz="3600" dirty="0">
                <a:latin typeface="Calibri"/>
                <a:ea typeface="Calibri"/>
                <a:cs typeface="Calibri"/>
                <a:sym typeface="Calibri"/>
              </a:rPr>
              <a:t>Kaitlyn </a:t>
            </a:r>
            <a:r>
              <a:rPr sz="3600" dirty="0" smtClean="0">
                <a:latin typeface="Calibri"/>
                <a:ea typeface="Calibri"/>
                <a:cs typeface="Calibri"/>
                <a:sym typeface="Calibri"/>
              </a:rPr>
              <a:t>Mills</a:t>
            </a:r>
            <a:r>
              <a:rPr lang="en-US" sz="3600" baseline="30000" dirty="0" smtClean="0">
                <a:latin typeface="Calibri"/>
                <a:ea typeface="Calibri"/>
                <a:cs typeface="Calibri"/>
                <a:sym typeface="Calibri"/>
              </a:rPr>
              <a:t>1</a:t>
            </a:r>
            <a:r>
              <a:rPr sz="3600" dirty="0" smtClean="0">
                <a:latin typeface="Calibri"/>
                <a:ea typeface="Calibri"/>
                <a:cs typeface="Calibri"/>
                <a:sym typeface="Calibri"/>
              </a:rPr>
              <a:t>, </a:t>
            </a:r>
            <a:r>
              <a:rPr sz="3600" dirty="0">
                <a:latin typeface="Calibri"/>
                <a:ea typeface="Calibri"/>
                <a:cs typeface="Calibri"/>
                <a:sym typeface="Calibri"/>
              </a:rPr>
              <a:t>Alexis </a:t>
            </a:r>
            <a:r>
              <a:rPr sz="3600" dirty="0" smtClean="0">
                <a:latin typeface="Calibri"/>
                <a:ea typeface="Calibri"/>
                <a:cs typeface="Calibri"/>
                <a:sym typeface="Calibri"/>
              </a:rPr>
              <a:t>Smith</a:t>
            </a:r>
            <a:r>
              <a:rPr lang="en-US" sz="3600" baseline="30000" dirty="0" smtClean="0">
                <a:latin typeface="Calibri"/>
                <a:ea typeface="Calibri"/>
                <a:cs typeface="Calibri"/>
                <a:sym typeface="Calibri"/>
              </a:rPr>
              <a:t>1</a:t>
            </a:r>
            <a:r>
              <a:rPr lang="en-US" sz="3600" dirty="0" smtClean="0">
                <a:latin typeface="Calibri"/>
                <a:ea typeface="Calibri"/>
                <a:cs typeface="Calibri"/>
                <a:sym typeface="Calibri"/>
              </a:rPr>
              <a:t>, Mentor: </a:t>
            </a:r>
            <a:r>
              <a:rPr sz="3600" dirty="0" smtClean="0">
                <a:latin typeface="Calibri"/>
                <a:ea typeface="Calibri"/>
                <a:cs typeface="Calibri"/>
                <a:sym typeface="Calibri"/>
              </a:rPr>
              <a:t>John Halloran</a:t>
            </a:r>
            <a:r>
              <a:rPr lang="en-US" sz="3600" baseline="30000" dirty="0" smtClean="0">
                <a:latin typeface="Calibri"/>
                <a:ea typeface="Calibri"/>
                <a:cs typeface="Calibri"/>
                <a:sym typeface="Calibri"/>
              </a:rPr>
              <a:t>1</a:t>
            </a:r>
            <a:endParaRPr sz="3600" dirty="0">
              <a:latin typeface="Calibri"/>
              <a:ea typeface="Calibri"/>
              <a:cs typeface="Calibri"/>
              <a:sym typeface="Calibri"/>
            </a:endParaRPr>
          </a:p>
          <a:p>
            <a:pPr lvl="0" algn="ctr">
              <a:defRPr sz="1800"/>
            </a:pPr>
            <a:r>
              <a:rPr lang="en-US" sz="4300" i="1" baseline="30000" dirty="0" smtClean="0">
                <a:latin typeface="Calibri"/>
                <a:ea typeface="Calibri"/>
                <a:cs typeface="Calibri"/>
                <a:sym typeface="Calibri"/>
              </a:rPr>
              <a:t>1</a:t>
            </a:r>
            <a:r>
              <a:rPr lang="en-US" sz="4300" i="1" dirty="0" smtClean="0">
                <a:latin typeface="Calibri"/>
                <a:ea typeface="Calibri"/>
                <a:cs typeface="Calibri"/>
                <a:sym typeface="Calibri"/>
              </a:rPr>
              <a:t>Connetquot High School</a:t>
            </a:r>
            <a:endParaRPr sz="4300" i="1" dirty="0">
              <a:latin typeface="Calibri"/>
              <a:ea typeface="Calibri"/>
              <a:cs typeface="Calibri"/>
              <a:sym typeface="Calibri"/>
            </a:endParaRPr>
          </a:p>
        </p:txBody>
      </p:sp>
      <p:pic>
        <p:nvPicPr>
          <p:cNvPr id="52" name="image1.jpg"/>
          <p:cNvPicPr/>
          <p:nvPr/>
        </p:nvPicPr>
        <p:blipFill>
          <a:blip r:embed="rId3">
            <a:extLst/>
          </a:blip>
          <a:stretch>
            <a:fillRect/>
          </a:stretch>
        </p:blipFill>
        <p:spPr>
          <a:xfrm>
            <a:off x="28216323" y="576983"/>
            <a:ext cx="3945195" cy="695696"/>
          </a:xfrm>
          <a:prstGeom prst="rect">
            <a:avLst/>
          </a:prstGeom>
          <a:ln w="12700">
            <a:miter lim="400000"/>
          </a:ln>
        </p:spPr>
      </p:pic>
      <p:sp>
        <p:nvSpPr>
          <p:cNvPr id="54" name="Shape 54"/>
          <p:cNvSpPr/>
          <p:nvPr/>
        </p:nvSpPr>
        <p:spPr>
          <a:xfrm>
            <a:off x="1097633" y="6331719"/>
            <a:ext cx="15836920" cy="4969842"/>
          </a:xfrm>
          <a:prstGeom prst="rect">
            <a:avLst/>
          </a:prstGeom>
          <a:ln w="12700">
            <a:miter lim="400000"/>
          </a:ln>
          <a:extLst>
            <a:ext uri="{C572A759-6A51-4108-AA02-DFA0A04FC94B}">
              <ma14:wrappingTextBoxFlag xmlns="" xmlns:ma14="http://schemas.microsoft.com/office/mac/drawingml/2011/main" val="1"/>
            </a:ext>
          </a:extLst>
        </p:spPr>
        <p:txBody>
          <a:bodyPr wrap="square" lIns="32649" tIns="32649" rIns="32649" bIns="32649">
            <a:spAutoFit/>
          </a:bodyPr>
          <a:lstStyle/>
          <a:p>
            <a:pPr lvl="0">
              <a:spcBef>
                <a:spcPts val="400"/>
              </a:spcBef>
              <a:defRPr sz="1800"/>
            </a:pPr>
            <a:r>
              <a:rPr sz="6100" dirty="0" smtClean="0">
                <a:latin typeface="Calibri"/>
                <a:ea typeface="Calibri"/>
                <a:cs typeface="Calibri"/>
                <a:sym typeface="Calibri"/>
              </a:rPr>
              <a:t>Introduction</a:t>
            </a:r>
            <a:endParaRPr sz="6100" dirty="0">
              <a:latin typeface="Calibri"/>
              <a:ea typeface="Calibri"/>
              <a:cs typeface="Calibri"/>
              <a:sym typeface="Calibri"/>
            </a:endParaRPr>
          </a:p>
          <a:p>
            <a:pPr lvl="0">
              <a:spcBef>
                <a:spcPts val="400"/>
              </a:spcBef>
              <a:defRPr sz="1800"/>
            </a:pPr>
            <a:r>
              <a:rPr lang="en-US" sz="2400" dirty="0">
                <a:latin typeface="Calibri"/>
                <a:ea typeface="Calibri"/>
                <a:cs typeface="Calibri"/>
                <a:sym typeface="Calibri"/>
              </a:rPr>
              <a:t>DNA Barcoding is a fairly new and efficient way to identify all kinds of species [1].DNA barcoding uses a short genetic marker in an organism's DNA to identify it as belonging to a particular species [2</a:t>
            </a:r>
            <a:r>
              <a:rPr lang="en-US" sz="2400" dirty="0" smtClean="0">
                <a:latin typeface="Calibri"/>
                <a:ea typeface="Calibri"/>
                <a:cs typeface="Calibri"/>
                <a:sym typeface="Calibri"/>
              </a:rPr>
              <a:t>]. Traditional </a:t>
            </a:r>
            <a:r>
              <a:rPr lang="en-US" sz="2400" dirty="0">
                <a:latin typeface="Calibri"/>
                <a:ea typeface="Calibri"/>
                <a:cs typeface="Calibri"/>
                <a:sym typeface="Calibri"/>
              </a:rPr>
              <a:t>ways of plant identification were solely based on external structures, such as dichotomous keys or guides[4].  For our project, we used DNA barcoding to help identify the various species of plants in Lake Ronkonkoma. Our goal was to identify native and invasive species that inhabit the lake. Invasive species are species that not native to a specific region and reproduces at such an uncontrolled rate that the animal, plant, fungus or other species is seen as harmful to the environment [3]</a:t>
            </a:r>
          </a:p>
          <a:p>
            <a:pPr lvl="0">
              <a:spcBef>
                <a:spcPts val="400"/>
              </a:spcBef>
              <a:defRPr sz="1800"/>
            </a:pPr>
            <a:endParaRPr sz="2000" dirty="0">
              <a:latin typeface="Calibri"/>
              <a:ea typeface="Calibri"/>
              <a:cs typeface="Calibri"/>
              <a:sym typeface="Calibri"/>
            </a:endParaRPr>
          </a:p>
          <a:p>
            <a:pPr lvl="0">
              <a:defRPr sz="1800"/>
            </a:pPr>
            <a:endParaRPr sz="3900" dirty="0">
              <a:latin typeface="Calibri"/>
              <a:ea typeface="Calibri"/>
              <a:cs typeface="Calibri"/>
              <a:sym typeface="Calibri"/>
            </a:endParaRPr>
          </a:p>
          <a:p>
            <a:r>
              <a:rPr lang="en-US" sz="2400" dirty="0" smtClean="0"/>
              <a:t/>
            </a:r>
            <a:br>
              <a:rPr lang="en-US" sz="2400" dirty="0" smtClean="0"/>
            </a:br>
            <a:endParaRPr sz="2400" dirty="0">
              <a:latin typeface="Calibri"/>
              <a:ea typeface="Calibri"/>
              <a:cs typeface="Calibri"/>
              <a:sym typeface="Calibri"/>
            </a:endParaRPr>
          </a:p>
        </p:txBody>
      </p:sp>
      <p:sp>
        <p:nvSpPr>
          <p:cNvPr id="55" name="Shape 55"/>
          <p:cNvSpPr/>
          <p:nvPr/>
        </p:nvSpPr>
        <p:spPr>
          <a:xfrm>
            <a:off x="17174893" y="8828789"/>
            <a:ext cx="14774701" cy="12874570"/>
          </a:xfrm>
          <a:prstGeom prst="rect">
            <a:avLst/>
          </a:prstGeom>
          <a:ln w="12700">
            <a:miter lim="400000"/>
          </a:ln>
          <a:extLst>
            <a:ext uri="{C572A759-6A51-4108-AA02-DFA0A04FC94B}">
              <ma14:wrappingTextBoxFlag xmlns="" xmlns:ma14="http://schemas.microsoft.com/office/mac/drawingml/2011/main" val="1"/>
            </a:ext>
          </a:extLst>
        </p:spPr>
        <p:txBody>
          <a:bodyPr lIns="32649" tIns="32649" rIns="32649" bIns="32649">
            <a:spAutoFit/>
          </a:bodyPr>
          <a:lstStyle/>
          <a:p>
            <a:pPr lvl="0">
              <a:defRPr sz="1800"/>
            </a:pPr>
            <a:r>
              <a:rPr sz="6100" dirty="0">
                <a:latin typeface="Calibri"/>
                <a:ea typeface="Calibri"/>
                <a:cs typeface="Calibri"/>
                <a:sym typeface="Calibri"/>
              </a:rPr>
              <a:t>Discussion</a:t>
            </a:r>
          </a:p>
          <a:p>
            <a:pPr lvl="0">
              <a:defRPr sz="1800"/>
            </a:pPr>
            <a:endParaRPr lang="en-US" sz="2000" dirty="0">
              <a:latin typeface="Calibri"/>
              <a:ea typeface="Calibri"/>
              <a:cs typeface="Calibri"/>
              <a:sym typeface="Calibri"/>
            </a:endParaRPr>
          </a:p>
          <a:p>
            <a:pPr lvl="0">
              <a:defRPr sz="1800"/>
            </a:pPr>
            <a:r>
              <a:rPr lang="en-US" sz="2400" dirty="0">
                <a:latin typeface="Calibri"/>
                <a:ea typeface="Calibri"/>
                <a:cs typeface="Calibri"/>
                <a:sym typeface="Calibri"/>
              </a:rPr>
              <a:t>All of the plants that we found in the lake are belonged to two species of aquatic plants. We found Myriophyllum sibiricum and Hydrilla verticillata, which are two different types of water-plant species but are both labeled as invasive species. Myriophyllum sibiricum is found in Canada, the northwestern parts of the US, and Norway. It is native to Russia, China, and much of North America. It provides cover for fish and invertebrates and supports insects and other small animals and water flow occasionally eating the fruit and foliage. Hydrilla verticillata is found in India and the US. It was introduced to the United States in the 1950s. Hydrilla also interferes with boating and fishing, and increases the risk of drowning. </a:t>
            </a:r>
            <a:r>
              <a:rPr lang="en-US" sz="2400" dirty="0" smtClean="0">
                <a:latin typeface="Calibri"/>
                <a:ea typeface="Calibri"/>
                <a:cs typeface="Calibri"/>
                <a:sym typeface="Calibri"/>
              </a:rPr>
              <a:t>[7] </a:t>
            </a:r>
            <a:r>
              <a:rPr lang="en-US" sz="2400" dirty="0">
                <a:latin typeface="Calibri"/>
                <a:ea typeface="Calibri"/>
                <a:cs typeface="Calibri"/>
                <a:sym typeface="Calibri"/>
              </a:rPr>
              <a:t>Heavy </a:t>
            </a:r>
            <a:r>
              <a:rPr lang="en-US" sz="2400" dirty="0" err="1">
                <a:latin typeface="Calibri"/>
                <a:ea typeface="Calibri"/>
                <a:cs typeface="Calibri"/>
                <a:sym typeface="Calibri"/>
              </a:rPr>
              <a:t>hydrilla</a:t>
            </a:r>
            <a:r>
              <a:rPr lang="en-US" sz="2400" dirty="0">
                <a:latin typeface="Calibri"/>
                <a:ea typeface="Calibri"/>
                <a:cs typeface="Calibri"/>
                <a:sym typeface="Calibri"/>
              </a:rPr>
              <a:t> infestations decrease fishing stocks, and, along with the impact on boating, thereby reduce recreational opportunities and the economies they support. </a:t>
            </a:r>
            <a:r>
              <a:rPr lang="en-US" sz="2400" dirty="0" smtClean="0">
                <a:latin typeface="Calibri"/>
                <a:ea typeface="Calibri"/>
                <a:cs typeface="Calibri"/>
                <a:sym typeface="Calibri"/>
              </a:rPr>
              <a:t>[7] </a:t>
            </a:r>
            <a:r>
              <a:rPr lang="en-US" sz="2400" dirty="0">
                <a:latin typeface="Calibri"/>
                <a:ea typeface="Calibri"/>
                <a:cs typeface="Calibri"/>
                <a:sym typeface="Calibri"/>
              </a:rPr>
              <a:t>Because of its rapid and dense growth, it shades out all other plant species, including natives, reducing diversity to a single species. </a:t>
            </a:r>
            <a:r>
              <a:rPr lang="en-US" sz="2400" dirty="0" smtClean="0">
                <a:latin typeface="Calibri"/>
                <a:ea typeface="Calibri"/>
                <a:cs typeface="Calibri"/>
                <a:sym typeface="Calibri"/>
              </a:rPr>
              <a:t>[7] </a:t>
            </a:r>
            <a:r>
              <a:rPr lang="en-US" sz="2400" dirty="0">
                <a:latin typeface="Calibri"/>
                <a:ea typeface="Calibri"/>
                <a:cs typeface="Calibri"/>
                <a:sym typeface="Calibri"/>
              </a:rPr>
              <a:t>Dense </a:t>
            </a:r>
            <a:r>
              <a:rPr lang="en-US" sz="2400" dirty="0" err="1">
                <a:latin typeface="Calibri"/>
                <a:ea typeface="Calibri"/>
                <a:cs typeface="Calibri"/>
                <a:sym typeface="Calibri"/>
              </a:rPr>
              <a:t>hydrilla</a:t>
            </a:r>
            <a:r>
              <a:rPr lang="en-US" sz="2400" dirty="0">
                <a:latin typeface="Calibri"/>
                <a:ea typeface="Calibri"/>
                <a:cs typeface="Calibri"/>
                <a:sym typeface="Calibri"/>
              </a:rPr>
              <a:t> infestations increase daily swings in dissolved oxygen and pH, which influences habitat quality</a:t>
            </a:r>
            <a:r>
              <a:rPr lang="en-US" sz="2400" dirty="0" smtClean="0">
                <a:latin typeface="Calibri"/>
                <a:ea typeface="Calibri"/>
                <a:cs typeface="Calibri"/>
                <a:sym typeface="Calibri"/>
              </a:rPr>
              <a:t>.[7] </a:t>
            </a:r>
            <a:r>
              <a:rPr lang="en-US" sz="2400" dirty="0">
                <a:latin typeface="Calibri"/>
                <a:ea typeface="Calibri"/>
                <a:cs typeface="Calibri"/>
                <a:sym typeface="Calibri"/>
              </a:rPr>
              <a:t>The negative effects of Myriophyllum sibiricum is most evident when high biomass and matting on the surface occur. </a:t>
            </a:r>
            <a:r>
              <a:rPr lang="en-US" sz="2400" dirty="0" smtClean="0">
                <a:latin typeface="Calibri"/>
                <a:ea typeface="Calibri"/>
                <a:cs typeface="Calibri"/>
                <a:sym typeface="Calibri"/>
              </a:rPr>
              <a:t>8] </a:t>
            </a:r>
            <a:r>
              <a:rPr lang="en-US" sz="2400" dirty="0">
                <a:latin typeface="Calibri"/>
                <a:ea typeface="Calibri"/>
                <a:cs typeface="Calibri"/>
                <a:sym typeface="Calibri"/>
              </a:rPr>
              <a:t>Many recreational activities </a:t>
            </a:r>
            <a:r>
              <a:rPr lang="en-US" sz="2400" dirty="0" smtClean="0">
                <a:latin typeface="Calibri"/>
                <a:ea typeface="Calibri"/>
                <a:cs typeface="Calibri"/>
                <a:sym typeface="Calibri"/>
              </a:rPr>
              <a:t>such as </a:t>
            </a:r>
            <a:r>
              <a:rPr lang="en-US" sz="2400" dirty="0">
                <a:latin typeface="Calibri"/>
                <a:ea typeface="Calibri"/>
                <a:cs typeface="Calibri"/>
                <a:sym typeface="Calibri"/>
              </a:rPr>
              <a:t>swimming, boating, fishing, and water skiing are inhibited by watermilfoil growth. </a:t>
            </a:r>
            <a:r>
              <a:rPr lang="en-US" sz="2400" dirty="0" smtClean="0">
                <a:latin typeface="Calibri"/>
                <a:ea typeface="Calibri"/>
                <a:cs typeface="Calibri"/>
                <a:sym typeface="Calibri"/>
              </a:rPr>
              <a:t>[8] </a:t>
            </a:r>
            <a:r>
              <a:rPr lang="en-US" sz="2400" dirty="0">
                <a:latin typeface="Calibri"/>
                <a:ea typeface="Calibri"/>
                <a:cs typeface="Calibri"/>
                <a:sym typeface="Calibri"/>
              </a:rPr>
              <a:t>Eurasian watermilfoil also impacts power generation and irrigation by clogging dam trash racks and intake pipe. </a:t>
            </a:r>
            <a:r>
              <a:rPr lang="en-US" sz="2400" dirty="0" smtClean="0">
                <a:latin typeface="Calibri"/>
                <a:ea typeface="Calibri"/>
                <a:cs typeface="Calibri"/>
                <a:sym typeface="Calibri"/>
              </a:rPr>
              <a:t>[8]Eurasian </a:t>
            </a:r>
            <a:r>
              <a:rPr lang="en-US" sz="2400" dirty="0">
                <a:latin typeface="Calibri"/>
                <a:ea typeface="Calibri"/>
                <a:cs typeface="Calibri"/>
                <a:sym typeface="Calibri"/>
              </a:rPr>
              <a:t>watermilfoil is characterized by its rapid growth, unique methods </a:t>
            </a:r>
            <a:r>
              <a:rPr lang="en-US" sz="2400" dirty="0" smtClean="0">
                <a:latin typeface="Calibri"/>
                <a:ea typeface="Calibri"/>
                <a:cs typeface="Calibri"/>
                <a:sym typeface="Calibri"/>
              </a:rPr>
              <a:t>of reproduction</a:t>
            </a:r>
            <a:r>
              <a:rPr lang="en-US" sz="2400" dirty="0">
                <a:latin typeface="Calibri"/>
                <a:ea typeface="Calibri"/>
                <a:cs typeface="Calibri"/>
                <a:sym typeface="Calibri"/>
              </a:rPr>
              <a:t>, and highly competitive nature</a:t>
            </a:r>
            <a:r>
              <a:rPr lang="en-US" sz="2400" dirty="0" smtClean="0">
                <a:latin typeface="Calibri"/>
                <a:ea typeface="Calibri"/>
                <a:cs typeface="Calibri"/>
                <a:sym typeface="Calibri"/>
              </a:rPr>
              <a:t>.[8] </a:t>
            </a:r>
            <a:r>
              <a:rPr lang="en-US" sz="2400" dirty="0">
                <a:latin typeface="Calibri"/>
                <a:ea typeface="Calibri"/>
                <a:cs typeface="Calibri"/>
                <a:sym typeface="Calibri"/>
              </a:rPr>
              <a:t>We also discovered that one of the species has a tendency to hybridize with other neighboring plants.​This​ ​means​ ​that​ ​genetically​ ​half​ ​of​ ​the​ ​plants​ ​genes​ ​come​ ​from​ ​one species​ ​while​ ​the​ ​other​ comes​ ​from​ another​ ​species.</a:t>
            </a:r>
          </a:p>
          <a:p>
            <a:pPr lvl="0">
              <a:defRPr sz="1800"/>
            </a:pPr>
            <a:endParaRPr sz="2000" dirty="0">
              <a:latin typeface="Calibri"/>
              <a:ea typeface="Calibri"/>
              <a:cs typeface="Calibri"/>
              <a:sym typeface="Calibri"/>
            </a:endParaRPr>
          </a:p>
          <a:p>
            <a:pPr lvl="0">
              <a:defRPr sz="1800"/>
            </a:pPr>
            <a:r>
              <a:rPr sz="6100" dirty="0" smtClean="0">
                <a:latin typeface="Calibri"/>
                <a:ea typeface="Calibri"/>
                <a:cs typeface="Calibri"/>
                <a:sym typeface="Calibri"/>
              </a:rPr>
              <a:t>References</a:t>
            </a:r>
            <a:endParaRPr lang="en-US" sz="6100" dirty="0" smtClean="0">
              <a:latin typeface="Calibri"/>
              <a:ea typeface="Calibri"/>
              <a:cs typeface="Calibri"/>
              <a:sym typeface="Calibri"/>
            </a:endParaRPr>
          </a:p>
          <a:p>
            <a:pPr marL="342900" lvl="0" indent="-342900">
              <a:buFont typeface="+mj-lt"/>
              <a:buAutoNum type="arabicPeriod"/>
              <a:defRPr sz="1800"/>
            </a:pPr>
            <a:r>
              <a:rPr sz="1800" dirty="0" smtClean="0">
                <a:solidFill>
                  <a:schemeClr val="tx1"/>
                </a:solidFill>
              </a:rPr>
              <a:t>https</a:t>
            </a:r>
            <a:r>
              <a:rPr sz="1800" dirty="0">
                <a:solidFill>
                  <a:schemeClr val="tx1"/>
                </a:solidFill>
              </a:rPr>
              <a:t>://drive.google.com/file/d/0BzbkMe-byTPrOHVUV1A1cHZ5ZVk/view </a:t>
            </a:r>
            <a:endParaRPr lang="en-US" sz="1800" dirty="0">
              <a:solidFill>
                <a:schemeClr val="tx1"/>
              </a:solidFill>
            </a:endParaRPr>
          </a:p>
          <a:p>
            <a:pPr marL="228600" lvl="0" indent="-228600">
              <a:buFont typeface="+mj-lt"/>
              <a:buAutoNum type="arabicPeriod"/>
              <a:defRPr sz="1800"/>
            </a:pPr>
            <a:r>
              <a:rPr lang="en-US" sz="1800" dirty="0" smtClean="0">
                <a:solidFill>
                  <a:schemeClr val="tx1"/>
                </a:solidFill>
                <a:latin typeface="Times New Roman"/>
                <a:ea typeface="Times New Roman"/>
                <a:cs typeface="Times New Roman"/>
                <a:sym typeface="Times New Roman"/>
              </a:rPr>
              <a:t>  https</a:t>
            </a:r>
            <a:r>
              <a:rPr lang="en-US" sz="1800" dirty="0" smtClean="0">
                <a:solidFill>
                  <a:schemeClr val="tx1"/>
                </a:solidFill>
                <a:latin typeface="Times New Roman"/>
                <a:ea typeface="Times New Roman"/>
                <a:cs typeface="Times New Roman"/>
                <a:sym typeface="Times New Roman"/>
              </a:rPr>
              <a:t>://sampledb.dnalc.org/barcoding/project/884/sample/PEQ-016 </a:t>
            </a:r>
          </a:p>
          <a:p>
            <a:pPr marL="228600" lvl="0" indent="-228600">
              <a:buFont typeface="+mj-lt"/>
              <a:buAutoNum type="arabicPeriod"/>
              <a:defRPr sz="1800"/>
            </a:pPr>
            <a:r>
              <a:rPr lang="en-US" sz="1800" dirty="0" smtClean="0">
                <a:solidFill>
                  <a:schemeClr val="tx1"/>
                </a:solidFill>
                <a:latin typeface="Times New Roman"/>
                <a:ea typeface="Times New Roman"/>
                <a:cs typeface="Times New Roman"/>
                <a:sym typeface="Times New Roman"/>
              </a:rPr>
              <a:t>  </a:t>
            </a:r>
            <a:r>
              <a:rPr sz="1800" dirty="0" smtClean="0">
                <a:solidFill>
                  <a:schemeClr val="tx1"/>
                </a:solidFill>
                <a:latin typeface="Times New Roman"/>
                <a:ea typeface="Times New Roman"/>
                <a:cs typeface="Times New Roman"/>
                <a:sym typeface="Times New Roman"/>
              </a:rPr>
              <a:t>https://nas.er.usgs.gov/queries/greatlakes/FactSheet.aspx?SpeciesID=237 </a:t>
            </a:r>
            <a:endParaRPr lang="en-US" sz="1800" dirty="0" smtClean="0">
              <a:solidFill>
                <a:schemeClr val="tx1"/>
              </a:solidFill>
              <a:latin typeface="Times New Roman"/>
              <a:ea typeface="Times New Roman"/>
              <a:cs typeface="Times New Roman"/>
              <a:sym typeface="Times New Roman"/>
            </a:endParaRPr>
          </a:p>
          <a:p>
            <a:pPr marL="228600" lvl="0" indent="-228600">
              <a:buFont typeface="+mj-lt"/>
              <a:buAutoNum type="arabicPeriod"/>
              <a:defRPr sz="1800"/>
            </a:pPr>
            <a:r>
              <a:rPr lang="en-US" sz="1800" dirty="0" smtClean="0">
                <a:solidFill>
                  <a:schemeClr val="tx1"/>
                </a:solidFill>
                <a:latin typeface="Times New Roman"/>
                <a:ea typeface="Times New Roman"/>
                <a:cs typeface="Times New Roman"/>
                <a:sym typeface="Times New Roman"/>
              </a:rPr>
              <a:t>  </a:t>
            </a:r>
            <a:r>
              <a:rPr sz="1800" dirty="0" smtClean="0">
                <a:solidFill>
                  <a:schemeClr val="tx1"/>
                </a:solidFill>
                <a:latin typeface="Times New Roman"/>
                <a:ea typeface="Times New Roman"/>
                <a:cs typeface="Times New Roman"/>
                <a:sym typeface="Times New Roman"/>
              </a:rPr>
              <a:t>http</a:t>
            </a:r>
            <a:r>
              <a:rPr sz="1800" dirty="0">
                <a:solidFill>
                  <a:schemeClr val="tx1"/>
                </a:solidFill>
                <a:latin typeface="Times New Roman"/>
                <a:ea typeface="Times New Roman"/>
                <a:cs typeface="Times New Roman"/>
                <a:sym typeface="Times New Roman"/>
              </a:rPr>
              <a:t>://www.ecy.wa.gov/programs/wq/plants/plantid2/descriptions/myrsib.html  </a:t>
            </a:r>
            <a:endParaRPr lang="en-US" sz="1800" dirty="0" smtClean="0">
              <a:solidFill>
                <a:schemeClr val="tx1"/>
              </a:solidFill>
              <a:latin typeface="Times New Roman"/>
              <a:ea typeface="Times New Roman"/>
              <a:cs typeface="Times New Roman"/>
              <a:sym typeface="Times New Roman"/>
            </a:endParaRPr>
          </a:p>
          <a:p>
            <a:pPr marL="228600" lvl="0" indent="-228600">
              <a:buFont typeface="+mj-lt"/>
              <a:buAutoNum type="arabicPeriod"/>
              <a:defRPr sz="1800"/>
            </a:pPr>
            <a:r>
              <a:rPr lang="en-US" sz="1800" dirty="0" smtClean="0">
                <a:solidFill>
                  <a:schemeClr val="tx1"/>
                </a:solidFill>
                <a:latin typeface="Times New Roman"/>
                <a:ea typeface="Times New Roman"/>
                <a:cs typeface="Times New Roman"/>
                <a:sym typeface="Times New Roman"/>
              </a:rPr>
              <a:t>  </a:t>
            </a:r>
            <a:r>
              <a:rPr sz="1800" dirty="0" smtClean="0">
                <a:solidFill>
                  <a:schemeClr val="tx1"/>
                </a:solidFill>
                <a:latin typeface="Times New Roman"/>
                <a:ea typeface="Times New Roman"/>
                <a:cs typeface="Times New Roman"/>
                <a:sym typeface="Times New Roman"/>
              </a:rPr>
              <a:t>https</a:t>
            </a:r>
            <a:r>
              <a:rPr sz="1800" dirty="0">
                <a:solidFill>
                  <a:schemeClr val="tx1"/>
                </a:solidFill>
                <a:latin typeface="Times New Roman"/>
                <a:ea typeface="Times New Roman"/>
                <a:cs typeface="Times New Roman"/>
                <a:sym typeface="Times New Roman"/>
              </a:rPr>
              <a:t>://plants.usda.gov/core/profile?symbol=MYSI </a:t>
            </a:r>
            <a:endParaRPr lang="en-US" sz="1800" dirty="0" smtClean="0">
              <a:solidFill>
                <a:schemeClr val="tx1"/>
              </a:solidFill>
              <a:latin typeface="Times New Roman"/>
              <a:ea typeface="Times New Roman"/>
              <a:cs typeface="Times New Roman"/>
              <a:sym typeface="Times New Roman"/>
            </a:endParaRPr>
          </a:p>
          <a:p>
            <a:pPr marL="228600" lvl="0" indent="-228600">
              <a:buFont typeface="+mj-lt"/>
              <a:buAutoNum type="arabicPeriod"/>
              <a:defRPr sz="1800"/>
            </a:pPr>
            <a:r>
              <a:rPr lang="en-US" sz="1800" dirty="0" smtClean="0">
                <a:solidFill>
                  <a:schemeClr val="tx1"/>
                </a:solidFill>
                <a:latin typeface="Times New Roman"/>
                <a:ea typeface="Times New Roman"/>
                <a:cs typeface="Times New Roman"/>
                <a:sym typeface="Times New Roman"/>
              </a:rPr>
              <a:t>  </a:t>
            </a:r>
            <a:r>
              <a:rPr sz="1800" dirty="0" smtClean="0">
                <a:solidFill>
                  <a:schemeClr val="tx1"/>
                </a:solidFill>
                <a:latin typeface="Times New Roman"/>
                <a:ea typeface="Times New Roman"/>
                <a:cs typeface="Times New Roman"/>
                <a:sym typeface="Times New Roman"/>
              </a:rPr>
              <a:t>https</a:t>
            </a:r>
            <a:r>
              <a:rPr sz="1800" dirty="0">
                <a:solidFill>
                  <a:schemeClr val="tx1"/>
                </a:solidFill>
                <a:latin typeface="Times New Roman"/>
                <a:ea typeface="Times New Roman"/>
                <a:cs typeface="Times New Roman"/>
                <a:sym typeface="Times New Roman"/>
              </a:rPr>
              <a:t>://en.wikipedia.org/wiki/Myriophyllum_sibiricum </a:t>
            </a:r>
            <a:endParaRPr lang="en-US" sz="1800" dirty="0" smtClean="0">
              <a:solidFill>
                <a:schemeClr val="tx1"/>
              </a:solidFill>
              <a:latin typeface="Times New Roman"/>
              <a:ea typeface="Times New Roman"/>
              <a:cs typeface="Times New Roman"/>
              <a:sym typeface="Times New Roman"/>
            </a:endParaRPr>
          </a:p>
          <a:p>
            <a:pPr marL="228600" lvl="0" indent="-228600">
              <a:buFont typeface="+mj-lt"/>
              <a:buAutoNum type="arabicPeriod"/>
              <a:defRPr sz="1800"/>
            </a:pPr>
            <a:r>
              <a:rPr lang="en-US" sz="1800" u="sng" dirty="0" smtClean="0">
                <a:solidFill>
                  <a:schemeClr val="tx1"/>
                </a:solidFill>
                <a:latin typeface="Times New Roman"/>
                <a:ea typeface="Times New Roman"/>
                <a:cs typeface="Times New Roman"/>
                <a:sym typeface="Times New Roman"/>
              </a:rPr>
              <a:t>  </a:t>
            </a:r>
            <a:r>
              <a:rPr sz="1800" u="sng" dirty="0" smtClean="0">
                <a:solidFill>
                  <a:schemeClr val="tx1"/>
                </a:solidFill>
                <a:latin typeface="Times New Roman"/>
                <a:ea typeface="Times New Roman"/>
                <a:cs typeface="Times New Roman"/>
                <a:sym typeface="Times New Roman"/>
              </a:rPr>
              <a:t>www.cdfa.ca.gov%2Fplant%2Fipc%2Fhydrilla%2Fpdfs%2Fwhy_hydrilla_is_bad.pdf</a:t>
            </a:r>
            <a:r>
              <a:rPr sz="1800" dirty="0" smtClean="0">
                <a:solidFill>
                  <a:schemeClr val="tx1"/>
                </a:solidFill>
                <a:latin typeface="Times New Roman"/>
                <a:ea typeface="Times New Roman"/>
                <a:cs typeface="Times New Roman"/>
                <a:sym typeface="Times New Roman"/>
              </a:rPr>
              <a:t>  </a:t>
            </a:r>
            <a:endParaRPr lang="en-US" sz="1800" dirty="0">
              <a:solidFill>
                <a:schemeClr val="tx1"/>
              </a:solidFill>
              <a:latin typeface="Times New Roman"/>
              <a:ea typeface="Times New Roman"/>
              <a:cs typeface="Times New Roman"/>
              <a:sym typeface="Times New Roman"/>
            </a:endParaRPr>
          </a:p>
          <a:p>
            <a:pPr marL="413657" lvl="0" indent="-261257">
              <a:buClr>
                <a:srgbClr val="000000"/>
              </a:buClr>
              <a:buSzPct val="100000"/>
              <a:buFont typeface="Times New Roman"/>
              <a:buAutoNum type="arabicPeriod" startAt="3"/>
              <a:defRPr sz="1800"/>
            </a:pPr>
            <a:endParaRPr lang="en-US" sz="1200" dirty="0" smtClean="0">
              <a:latin typeface="Times New Roman"/>
              <a:ea typeface="Times New Roman"/>
              <a:cs typeface="Times New Roman"/>
              <a:sym typeface="Times New Roman"/>
            </a:endParaRPr>
          </a:p>
          <a:p>
            <a:pPr marL="413657" lvl="0" indent="-261257">
              <a:buClr>
                <a:srgbClr val="000000"/>
              </a:buClr>
              <a:buSzPct val="100000"/>
              <a:buFont typeface="Times New Roman"/>
              <a:buAutoNum type="arabicPeriod" startAt="3"/>
              <a:defRPr sz="1800"/>
            </a:pPr>
            <a:endParaRPr sz="1200" dirty="0">
              <a:latin typeface="Times New Roman"/>
              <a:ea typeface="Times New Roman"/>
              <a:cs typeface="Times New Roman"/>
              <a:sym typeface="Times New Roman"/>
            </a:endParaRPr>
          </a:p>
          <a:p>
            <a:pPr lvl="0">
              <a:defRPr sz="1800"/>
            </a:pPr>
            <a:r>
              <a:rPr sz="6100" dirty="0">
                <a:latin typeface="Calibri"/>
                <a:ea typeface="Calibri"/>
                <a:cs typeface="Calibri"/>
                <a:sym typeface="Calibri"/>
              </a:rPr>
              <a:t>Acknowledgements</a:t>
            </a:r>
          </a:p>
          <a:p>
            <a:pPr lvl="0">
              <a:spcBef>
                <a:spcPts val="400"/>
              </a:spcBef>
              <a:defRPr sz="1800"/>
            </a:pPr>
            <a:r>
              <a:rPr sz="2400" dirty="0">
                <a:latin typeface="Calibri"/>
                <a:ea typeface="Calibri"/>
                <a:cs typeface="Calibri"/>
                <a:sym typeface="Calibri"/>
              </a:rPr>
              <a:t>Thank you to LI Barcode, </a:t>
            </a:r>
            <a:r>
              <a:rPr sz="2400" dirty="0" err="1">
                <a:latin typeface="Calibri"/>
                <a:ea typeface="Calibri"/>
                <a:cs typeface="Calibri"/>
                <a:sym typeface="Calibri"/>
              </a:rPr>
              <a:t>Connetquot</a:t>
            </a:r>
            <a:r>
              <a:rPr sz="2400" dirty="0">
                <a:latin typeface="Calibri"/>
                <a:ea typeface="Calibri"/>
                <a:cs typeface="Calibri"/>
                <a:sym typeface="Calibri"/>
              </a:rPr>
              <a:t> High School and Cold Spring Harbor Laboratory for supplying all the materials and reagents to help carry out this experiment. </a:t>
            </a:r>
            <a:r>
              <a:rPr lang="en-US" sz="2400" dirty="0" smtClean="0">
                <a:latin typeface="Calibri"/>
                <a:ea typeface="Calibri"/>
                <a:cs typeface="Calibri"/>
                <a:sym typeface="Calibri"/>
              </a:rPr>
              <a:t>Also, we would like to thank Mr. John Halloran, our teacher, for continuing to inspire us during the duration of this project and for giving help when help was needed. </a:t>
            </a:r>
            <a:endParaRPr sz="2400" dirty="0">
              <a:latin typeface="Calibri"/>
              <a:ea typeface="Calibri"/>
              <a:cs typeface="Calibri"/>
              <a:sym typeface="Calibri"/>
            </a:endParaRPr>
          </a:p>
        </p:txBody>
      </p:sp>
      <p:pic>
        <p:nvPicPr>
          <p:cNvPr id="56" name="image2.jpg" descr="http://www.seplessons.org/files/SEPA_Signage.jpg"/>
          <p:cNvPicPr/>
          <p:nvPr/>
        </p:nvPicPr>
        <p:blipFill>
          <a:blip r:embed="rId4">
            <a:extLst/>
          </a:blip>
          <a:stretch>
            <a:fillRect/>
          </a:stretch>
        </p:blipFill>
        <p:spPr>
          <a:xfrm>
            <a:off x="28921389" y="1759767"/>
            <a:ext cx="3428768" cy="798571"/>
          </a:xfrm>
          <a:prstGeom prst="rect">
            <a:avLst/>
          </a:prstGeom>
          <a:ln w="12700">
            <a:miter lim="400000"/>
          </a:ln>
        </p:spPr>
      </p:pic>
      <p:pic>
        <p:nvPicPr>
          <p:cNvPr id="57" name="image3.jpg" descr="BLI-logo-sm.jpg"/>
          <p:cNvPicPr/>
          <p:nvPr/>
        </p:nvPicPr>
        <p:blipFill>
          <a:blip r:embed="rId5">
            <a:extLst/>
          </a:blip>
          <a:stretch>
            <a:fillRect/>
          </a:stretch>
        </p:blipFill>
        <p:spPr>
          <a:xfrm>
            <a:off x="884313" y="422965"/>
            <a:ext cx="4395609" cy="1840149"/>
          </a:xfrm>
          <a:prstGeom prst="rect">
            <a:avLst/>
          </a:prstGeom>
          <a:ln w="12700">
            <a:miter lim="400000"/>
          </a:ln>
        </p:spPr>
      </p:pic>
      <p:pic>
        <p:nvPicPr>
          <p:cNvPr id="58" name="image4.png" descr="nih-logo.gif"/>
          <p:cNvPicPr/>
          <p:nvPr/>
        </p:nvPicPr>
        <p:blipFill>
          <a:blip r:embed="rId6">
            <a:extLst/>
          </a:blip>
          <a:stretch>
            <a:fillRect/>
          </a:stretch>
        </p:blipFill>
        <p:spPr>
          <a:xfrm>
            <a:off x="27650655" y="1690661"/>
            <a:ext cx="936781" cy="936781"/>
          </a:xfrm>
          <a:prstGeom prst="rect">
            <a:avLst/>
          </a:prstGeom>
          <a:ln w="12700">
            <a:miter lim="400000"/>
          </a:ln>
        </p:spPr>
      </p:pic>
      <p:pic>
        <p:nvPicPr>
          <p:cNvPr id="60" name="image6.png" descr="Screenshot 2017-03-23 at 12.50.50 PM.png"/>
          <p:cNvPicPr/>
          <p:nvPr/>
        </p:nvPicPr>
        <p:blipFill>
          <a:blip r:embed="rId7">
            <a:extLst/>
          </a:blip>
          <a:stretch>
            <a:fillRect/>
          </a:stretch>
        </p:blipFill>
        <p:spPr>
          <a:xfrm>
            <a:off x="23499551" y="4783160"/>
            <a:ext cx="3644902" cy="2216336"/>
          </a:xfrm>
          <a:prstGeom prst="rect">
            <a:avLst/>
          </a:prstGeom>
          <a:ln w="12700">
            <a:miter lim="400000"/>
          </a:ln>
        </p:spPr>
      </p:pic>
      <p:sp>
        <p:nvSpPr>
          <p:cNvPr id="3" name="TextBox 2"/>
          <p:cNvSpPr txBox="1"/>
          <p:nvPr/>
        </p:nvSpPr>
        <p:spPr>
          <a:xfrm>
            <a:off x="931650" y="13610268"/>
            <a:ext cx="7999399" cy="55143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1">
              <a:lnSpc>
                <a:spcPct val="100000"/>
              </a:lnSpc>
              <a:spcBef>
                <a:spcPts val="400"/>
              </a:spcBef>
              <a:spcAft>
                <a:spcPts val="0"/>
              </a:spcAft>
              <a:buClrTx/>
              <a:buSzTx/>
              <a:buFontTx/>
              <a:buNone/>
              <a:tabLst/>
              <a:defRPr sz="1800"/>
            </a:pPr>
            <a:r>
              <a:rPr lang="en-US" sz="6100" dirty="0">
                <a:latin typeface="Calibri"/>
                <a:ea typeface="Calibri"/>
                <a:cs typeface="Calibri"/>
                <a:sym typeface="Calibri"/>
              </a:rPr>
              <a:t>Results</a:t>
            </a:r>
          </a:p>
          <a:p>
            <a:pPr marL="0" marR="0" lvl="0" indent="0"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anose="020F0502020204030204" pitchFamily="34" charset="0"/>
              </a:rPr>
              <a:t>Gel electrophoresis confirmed PCR amplification for all samples except PEQ-005</a:t>
            </a:r>
            <a:r>
              <a:rPr lang="en-US" sz="2400" dirty="0">
                <a:latin typeface="Calibri" panose="020F0502020204030204" pitchFamily="34" charset="0"/>
              </a:rPr>
              <a:t>, PEQ-012, and </a:t>
            </a:r>
            <a:r>
              <a:rPr lang="en-US" sz="2400" dirty="0" smtClean="0">
                <a:latin typeface="Calibri" panose="020F0502020204030204" pitchFamily="34" charset="0"/>
              </a:rPr>
              <a:t>PEQ-015 (Figure 5). The 17 samples that showed PCR amplification were sent for sequencing and all were returned with good results based on </a:t>
            </a:r>
            <a:r>
              <a:rPr lang="en-US" sz="2400" dirty="0" err="1" smtClean="0">
                <a:latin typeface="Calibri" panose="020F0502020204030204" pitchFamily="34" charset="0"/>
              </a:rPr>
              <a:t>Phred</a:t>
            </a:r>
            <a:r>
              <a:rPr lang="en-US" sz="2400" dirty="0" smtClean="0">
                <a:latin typeface="Calibri" panose="020F0502020204030204" pitchFamily="34" charset="0"/>
              </a:rPr>
              <a:t> scores (figure 6). </a:t>
            </a:r>
            <a:r>
              <a:rPr lang="en-US" sz="2400" dirty="0">
                <a:latin typeface="Calibri" panose="020F0502020204030204" pitchFamily="34" charset="0"/>
              </a:rPr>
              <a:t>A </a:t>
            </a:r>
            <a:r>
              <a:rPr lang="en-US" sz="2400" dirty="0" err="1">
                <a:latin typeface="Calibri" panose="020F0502020204030204" pitchFamily="34" charset="0"/>
              </a:rPr>
              <a:t>Phred</a:t>
            </a:r>
            <a:r>
              <a:rPr lang="en-US" sz="2400" dirty="0">
                <a:latin typeface="Calibri" panose="020F0502020204030204" pitchFamily="34" charset="0"/>
              </a:rPr>
              <a:t> score is a measure of the quality of the identification of the nucleobases generated by automated DNA sequencing. Our </a:t>
            </a:r>
            <a:r>
              <a:rPr lang="en-US" sz="2400" dirty="0" err="1">
                <a:latin typeface="Calibri" panose="020F0502020204030204" pitchFamily="34" charset="0"/>
              </a:rPr>
              <a:t>Phred</a:t>
            </a:r>
            <a:r>
              <a:rPr lang="en-US" sz="2400" dirty="0">
                <a:latin typeface="Calibri" panose="020F0502020204030204" pitchFamily="34" charset="0"/>
              </a:rPr>
              <a:t> scores were all over twenty. A </a:t>
            </a:r>
            <a:r>
              <a:rPr lang="en-US" sz="2400" dirty="0" err="1">
                <a:latin typeface="Calibri" panose="020F0502020204030204" pitchFamily="34" charset="0"/>
              </a:rPr>
              <a:t>Phred</a:t>
            </a:r>
            <a:r>
              <a:rPr lang="en-US" sz="2400" dirty="0">
                <a:latin typeface="Calibri" panose="020F0502020204030204" pitchFamily="34" charset="0"/>
              </a:rPr>
              <a:t> score that of 20 equals one error in 100 or 99% accuracy </a:t>
            </a:r>
            <a:r>
              <a:rPr lang="en-US" sz="2400" dirty="0" smtClean="0">
                <a:latin typeface="Calibri" panose="020F0502020204030204" pitchFamily="34" charset="0"/>
              </a:rPr>
              <a:t>Most </a:t>
            </a:r>
            <a:r>
              <a:rPr lang="en-US" sz="2400" dirty="0">
                <a:latin typeface="Calibri" panose="020F0502020204030204" pitchFamily="34" charset="0"/>
              </a:rPr>
              <a:t>of the samples returned were </a:t>
            </a:r>
            <a:r>
              <a:rPr lang="en-US" sz="2400" dirty="0" smtClean="0">
                <a:latin typeface="Calibri" panose="020F0502020204030204" pitchFamily="34" charset="0"/>
              </a:rPr>
              <a:t>Hydrilla, </a:t>
            </a:r>
            <a:r>
              <a:rPr lang="en-US" sz="2400" dirty="0">
                <a:latin typeface="Calibri" panose="020F0502020204030204" pitchFamily="34" charset="0"/>
              </a:rPr>
              <a:t>as seen by the </a:t>
            </a:r>
            <a:r>
              <a:rPr lang="en-US" sz="2400" dirty="0" smtClean="0">
                <a:latin typeface="Calibri" panose="020F0502020204030204" pitchFamily="34" charset="0"/>
              </a:rPr>
              <a:t>Table 1. </a:t>
            </a:r>
            <a:r>
              <a:rPr lang="en-US" sz="2400" dirty="0">
                <a:latin typeface="Calibri" panose="020F0502020204030204" pitchFamily="34" charset="0"/>
              </a:rPr>
              <a:t>Some of the samples </a:t>
            </a:r>
            <a:r>
              <a:rPr lang="en-US" sz="2400" dirty="0" smtClean="0">
                <a:latin typeface="Calibri" panose="020F0502020204030204" pitchFamily="34" charset="0"/>
              </a:rPr>
              <a:t>had identical matches for </a:t>
            </a:r>
            <a:r>
              <a:rPr lang="en-US" sz="2400" dirty="0">
                <a:latin typeface="Calibri" panose="020F0502020204030204" pitchFamily="34" charset="0"/>
              </a:rPr>
              <a:t>Hydrilla and Myriophyllum, though none of them were off. There was no mi-matches and the bit scores were great. </a:t>
            </a:r>
          </a:p>
        </p:txBody>
      </p:sp>
      <p:sp>
        <p:nvSpPr>
          <p:cNvPr id="5" name="TextBox 4"/>
          <p:cNvSpPr txBox="1"/>
          <p:nvPr/>
        </p:nvSpPr>
        <p:spPr>
          <a:xfrm>
            <a:off x="917729" y="9756686"/>
            <a:ext cx="11968770" cy="40370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1">
              <a:lnSpc>
                <a:spcPct val="100000"/>
              </a:lnSpc>
              <a:spcBef>
                <a:spcPts val="400"/>
              </a:spcBef>
              <a:spcAft>
                <a:spcPts val="0"/>
              </a:spcAft>
              <a:buClrTx/>
              <a:buSzTx/>
              <a:buFontTx/>
              <a:buNone/>
              <a:tabLst/>
              <a:defRPr sz="1800"/>
            </a:pPr>
            <a:r>
              <a:rPr lang="en-US" sz="6100" dirty="0">
                <a:latin typeface="Calibri"/>
                <a:ea typeface="Calibri"/>
                <a:cs typeface="Calibri"/>
                <a:sym typeface="Calibri"/>
              </a:rPr>
              <a:t>Materials &amp; Methods </a:t>
            </a:r>
          </a:p>
          <a:p>
            <a:pPr marL="0" marR="0" lvl="0" indent="0" defTabSz="914400" eaLnBrk="1" fontAlgn="auto" latinLnBrk="0" hangingPunct="1">
              <a:lnSpc>
                <a:spcPct val="100000"/>
              </a:lnSpc>
              <a:spcBef>
                <a:spcPts val="0"/>
              </a:spcBef>
              <a:spcAft>
                <a:spcPts val="0"/>
              </a:spcAft>
              <a:buClrTx/>
              <a:buSzTx/>
              <a:buFontTx/>
              <a:buNone/>
              <a:tabLst/>
              <a:defRPr sz="1800"/>
            </a:pPr>
            <a:r>
              <a:rPr lang="en-US" sz="2400" dirty="0">
                <a:latin typeface="Calibri"/>
                <a:ea typeface="Calibri"/>
                <a:cs typeface="Calibri"/>
                <a:sym typeface="Calibri"/>
              </a:rPr>
              <a:t>We collected 20 samples of plants from the shore of Lake </a:t>
            </a:r>
            <a:r>
              <a:rPr lang="en-US" sz="2400" dirty="0" smtClean="0">
                <a:latin typeface="Calibri"/>
                <a:ea typeface="Calibri"/>
                <a:cs typeface="Calibri"/>
                <a:sym typeface="Calibri"/>
              </a:rPr>
              <a:t>Ronkonkoma (Figure 1 &amp; 2 ). </a:t>
            </a:r>
            <a:r>
              <a:rPr lang="en-US" sz="2400" dirty="0">
                <a:latin typeface="Calibri"/>
                <a:ea typeface="Calibri"/>
                <a:cs typeface="Calibri"/>
                <a:sym typeface="Calibri"/>
              </a:rPr>
              <a:t>Each sample was photographed at mid range and close up with a phone with its GPS </a:t>
            </a:r>
            <a:r>
              <a:rPr lang="en-US" sz="2400" dirty="0" smtClean="0">
                <a:latin typeface="Calibri"/>
                <a:ea typeface="Calibri"/>
                <a:cs typeface="Calibri"/>
                <a:sym typeface="Calibri"/>
              </a:rPr>
              <a:t>on (Figure 3 &amp; 4). </a:t>
            </a:r>
            <a:r>
              <a:rPr lang="en-US" sz="2400" dirty="0">
                <a:latin typeface="Calibri"/>
                <a:ea typeface="Calibri"/>
                <a:cs typeface="Calibri"/>
                <a:sym typeface="Calibri"/>
              </a:rPr>
              <a:t>We did DNA extraction and used </a:t>
            </a:r>
            <a:r>
              <a:rPr lang="en-US" sz="2400" dirty="0" smtClean="0">
                <a:latin typeface="Calibri"/>
                <a:ea typeface="Calibri"/>
                <a:cs typeface="Calibri"/>
                <a:sym typeface="Calibri"/>
              </a:rPr>
              <a:t>the silica based  </a:t>
            </a:r>
            <a:r>
              <a:rPr lang="en-US" sz="2400" dirty="0">
                <a:latin typeface="Calibri"/>
                <a:ea typeface="Calibri"/>
                <a:cs typeface="Calibri"/>
                <a:sym typeface="Calibri"/>
              </a:rPr>
              <a:t>protocol that Cold Spring Harbor Laboratory </a:t>
            </a:r>
            <a:r>
              <a:rPr lang="en-US" sz="2400" dirty="0" smtClean="0">
                <a:latin typeface="Calibri"/>
                <a:ea typeface="Calibri"/>
                <a:cs typeface="Calibri"/>
                <a:sym typeface="Calibri"/>
              </a:rPr>
              <a:t>provided us</a:t>
            </a:r>
            <a:r>
              <a:rPr lang="en-US" sz="2400" dirty="0">
                <a:latin typeface="Calibri"/>
                <a:ea typeface="Calibri"/>
                <a:cs typeface="Calibri"/>
                <a:sym typeface="Calibri"/>
              </a:rPr>
              <a:t>. We did PCR using PCR ready to go beads and </a:t>
            </a:r>
            <a:r>
              <a:rPr lang="en-US" sz="2400" dirty="0" smtClean="0">
                <a:latin typeface="Calibri"/>
                <a:ea typeface="Calibri"/>
                <a:cs typeface="Calibri"/>
                <a:sym typeface="Calibri"/>
              </a:rPr>
              <a:t>RBCL primers</a:t>
            </a:r>
            <a:r>
              <a:rPr lang="en-US" sz="2400" dirty="0">
                <a:latin typeface="Calibri"/>
                <a:ea typeface="Calibri"/>
                <a:cs typeface="Calibri"/>
                <a:sym typeface="Calibri"/>
              </a:rPr>
              <a:t>. Gel electrophoresis was performed to check for presence of a PCR product. Bands were photographed and sent to Cold Spring Harbor Laboratory for confirmation. Confirmed samples were the sent to </a:t>
            </a:r>
            <a:r>
              <a:rPr lang="en-US" sz="2400" dirty="0" err="1">
                <a:latin typeface="Calibri"/>
                <a:ea typeface="Calibri"/>
                <a:cs typeface="Calibri"/>
                <a:sym typeface="Calibri"/>
              </a:rPr>
              <a:t>Genewiz</a:t>
            </a:r>
            <a:r>
              <a:rPr lang="en-US" sz="2400" dirty="0">
                <a:latin typeface="Calibri"/>
                <a:ea typeface="Calibri"/>
                <a:cs typeface="Calibri"/>
                <a:sym typeface="Calibri"/>
              </a:rPr>
              <a:t> for Sanger sequencing. The results were then processed on blue line of DNA Subway.</a:t>
            </a:r>
            <a:endParaRPr lang="en-US" sz="2400" dirty="0">
              <a:latin typeface="Calibri"/>
              <a:ea typeface="Calibri"/>
              <a:cs typeface="Calibri"/>
              <a:sym typeface="Calibri"/>
            </a:endParaRPr>
          </a:p>
        </p:txBody>
      </p:sp>
      <p:sp>
        <p:nvSpPr>
          <p:cNvPr id="8" name="TextBox 7"/>
          <p:cNvSpPr txBox="1"/>
          <p:nvPr/>
        </p:nvSpPr>
        <p:spPr>
          <a:xfrm>
            <a:off x="1010541" y="3236101"/>
            <a:ext cx="13450530" cy="324704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1">
              <a:lnSpc>
                <a:spcPct val="100000"/>
              </a:lnSpc>
              <a:spcBef>
                <a:spcPts val="0"/>
              </a:spcBef>
              <a:spcAft>
                <a:spcPts val="0"/>
              </a:spcAft>
              <a:buClrTx/>
              <a:buSzTx/>
              <a:buFontTx/>
              <a:buNone/>
              <a:tabLst/>
              <a:defRPr sz="1800"/>
            </a:pPr>
            <a:r>
              <a:rPr lang="en-US" sz="6100" dirty="0">
                <a:latin typeface="Calibri"/>
                <a:ea typeface="Calibri"/>
                <a:cs typeface="Calibri"/>
                <a:sym typeface="Calibri"/>
              </a:rPr>
              <a:t>Abstract</a:t>
            </a:r>
          </a:p>
          <a:p>
            <a:pPr marL="0" marR="0" lvl="0" indent="0" defTabSz="914400" eaLnBrk="1" fontAlgn="auto" latinLnBrk="0" hangingPunct="1">
              <a:lnSpc>
                <a:spcPct val="100000"/>
              </a:lnSpc>
              <a:spcBef>
                <a:spcPts val="0"/>
              </a:spcBef>
              <a:spcAft>
                <a:spcPts val="0"/>
              </a:spcAft>
              <a:buClrTx/>
              <a:buSzTx/>
              <a:buFontTx/>
              <a:buNone/>
              <a:tabLst/>
              <a:defRPr sz="1800"/>
            </a:pPr>
            <a:r>
              <a:rPr lang="en-US" sz="2400" dirty="0"/>
              <a:t>Barcoding is a new and inexpensive way to identify species </a:t>
            </a:r>
            <a:r>
              <a:rPr lang="en-US" sz="2400" dirty="0" smtClean="0"/>
              <a:t>using DNA. </a:t>
            </a:r>
            <a:r>
              <a:rPr lang="en-US" sz="2400" dirty="0"/>
              <a:t>We collected 20 samples of plants from the shore of Lake Ronkonkoma and barcoded each sample.  The results were then processed on blue line of DNA Subway.  During this experiment, we found Myriophyllum sibiricum and Hydrilla verticillata, which are two different types of aquatic invasive species. These </a:t>
            </a:r>
            <a:r>
              <a:rPr lang="en-US" sz="2400" dirty="0" smtClean="0"/>
              <a:t>invasive species </a:t>
            </a:r>
            <a:r>
              <a:rPr lang="en-US" sz="2400" dirty="0"/>
              <a:t>can cause </a:t>
            </a:r>
            <a:r>
              <a:rPr lang="en-US" sz="2400" dirty="0" smtClean="0"/>
              <a:t>harm to </a:t>
            </a:r>
            <a:r>
              <a:rPr lang="en-US" sz="2400" dirty="0"/>
              <a:t>the </a:t>
            </a:r>
            <a:r>
              <a:rPr lang="en-US" sz="2400" dirty="0" smtClean="0"/>
              <a:t>environment. We are exploring methods of expanding DNA barcoding to monitor the presence of aquatic invasive species in local waters.</a:t>
            </a:r>
            <a:endParaRPr lang="en-US" sz="2400" dirty="0">
              <a:latin typeface="Calibri"/>
              <a:ea typeface="Calibri"/>
              <a:cs typeface="Calibri"/>
              <a:sym typeface="Calibri"/>
            </a:endParaRPr>
          </a:p>
        </p:txBody>
      </p:sp>
      <p:grpSp>
        <p:nvGrpSpPr>
          <p:cNvPr id="10" name="Group 9"/>
          <p:cNvGrpSpPr/>
          <p:nvPr/>
        </p:nvGrpSpPr>
        <p:grpSpPr>
          <a:xfrm>
            <a:off x="9199672" y="13579490"/>
            <a:ext cx="7193032" cy="4835508"/>
            <a:chOff x="9379104" y="14082793"/>
            <a:chExt cx="7367295" cy="4937390"/>
          </a:xfrm>
        </p:grpSpPr>
        <p:pic>
          <p:nvPicPr>
            <p:cNvPr id="2" name="Picture 1"/>
            <p:cNvPicPr>
              <a:picLocks noChangeAspect="1"/>
            </p:cNvPicPr>
            <p:nvPr/>
          </p:nvPicPr>
          <p:blipFill rotWithShape="1">
            <a:blip r:embed="rId8"/>
            <a:srcRect l="14194" t="29871" r="34758" b="17097"/>
            <a:stretch/>
          </p:blipFill>
          <p:spPr>
            <a:xfrm>
              <a:off x="9379104" y="14082793"/>
              <a:ext cx="7367295" cy="4783503"/>
            </a:xfrm>
            <a:prstGeom prst="rect">
              <a:avLst/>
            </a:prstGeom>
          </p:spPr>
        </p:pic>
        <p:sp>
          <p:nvSpPr>
            <p:cNvPr id="9" name="TextBox 8"/>
            <p:cNvSpPr txBox="1"/>
            <p:nvPr/>
          </p:nvSpPr>
          <p:spPr>
            <a:xfrm>
              <a:off x="9564914" y="18712408"/>
              <a:ext cx="175622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Arial"/>
                  <a:ea typeface="Arial"/>
                  <a:cs typeface="Arial"/>
                  <a:sym typeface="Arial"/>
                </a:rPr>
                <a:t>Table 1</a:t>
              </a:r>
              <a:endParaRPr kumimoji="0" lang="en-US" sz="1400" b="0" i="0" u="none" strike="noStrike" cap="none" spc="0" normalizeH="0" baseline="0" dirty="0">
                <a:ln>
                  <a:noFill/>
                </a:ln>
                <a:solidFill>
                  <a:srgbClr val="000000"/>
                </a:solidFill>
                <a:effectLst/>
                <a:uFillTx/>
                <a:latin typeface="Arial"/>
                <a:ea typeface="Arial"/>
                <a:cs typeface="Arial"/>
                <a:sym typeface="Arial"/>
              </a:endParaRPr>
            </a:p>
          </p:txBody>
        </p:sp>
      </p:grpSp>
      <p:grpSp>
        <p:nvGrpSpPr>
          <p:cNvPr id="12" name="Group 11"/>
          <p:cNvGrpSpPr/>
          <p:nvPr/>
        </p:nvGrpSpPr>
        <p:grpSpPr>
          <a:xfrm>
            <a:off x="14713556" y="4632237"/>
            <a:ext cx="1792181" cy="2953241"/>
            <a:chOff x="12568306" y="10763500"/>
            <a:chExt cx="1792181" cy="2953241"/>
          </a:xfrm>
        </p:grpSpPr>
        <p:pic>
          <p:nvPicPr>
            <p:cNvPr id="62" name="image8.png" descr="Screenshot 2017-03-23 at 1.10.22 PM.png"/>
            <p:cNvPicPr/>
            <p:nvPr/>
          </p:nvPicPr>
          <p:blipFill>
            <a:blip r:embed="rId9">
              <a:extLst/>
            </a:blip>
            <a:stretch>
              <a:fillRect/>
            </a:stretch>
          </p:blipFill>
          <p:spPr>
            <a:xfrm>
              <a:off x="12585454" y="10763500"/>
              <a:ext cx="1775033" cy="2415585"/>
            </a:xfrm>
            <a:prstGeom prst="rect">
              <a:avLst/>
            </a:prstGeom>
            <a:ln w="12700">
              <a:miter lim="400000"/>
            </a:ln>
          </p:spPr>
        </p:pic>
        <p:sp>
          <p:nvSpPr>
            <p:cNvPr id="11" name="TextBox 10"/>
            <p:cNvSpPr txBox="1"/>
            <p:nvPr/>
          </p:nvSpPr>
          <p:spPr>
            <a:xfrm>
              <a:off x="12568306" y="13193523"/>
              <a:ext cx="1415237" cy="5232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Arial"/>
                  <a:ea typeface="Arial"/>
                  <a:cs typeface="Arial"/>
                  <a:sym typeface="Arial"/>
                </a:rPr>
                <a:t>Figure 3</a:t>
              </a:r>
              <a:r>
                <a:rPr kumimoji="0" lang="en-US" sz="1400" b="0" i="0" u="none" strike="noStrike" cap="none" spc="0" normalizeH="0" dirty="0" smtClean="0">
                  <a:ln>
                    <a:noFill/>
                  </a:ln>
                  <a:solidFill>
                    <a:srgbClr val="000000"/>
                  </a:solidFill>
                  <a:effectLst/>
                  <a:uFillTx/>
                  <a:latin typeface="Arial"/>
                  <a:ea typeface="Arial"/>
                  <a:cs typeface="Arial"/>
                  <a:sym typeface="Arial"/>
                </a:rPr>
                <a:t> </a:t>
              </a:r>
            </a:p>
            <a:p>
              <a:pPr marL="0" marR="0" indent="0" algn="l" defTabSz="914400" rtl="0" fontAlgn="auto" latinLnBrk="1" hangingPunct="0">
                <a:lnSpc>
                  <a:spcPct val="100000"/>
                </a:lnSpc>
                <a:spcBef>
                  <a:spcPts val="0"/>
                </a:spcBef>
                <a:spcAft>
                  <a:spcPts val="0"/>
                </a:spcAft>
                <a:buClrTx/>
                <a:buSzTx/>
                <a:buFontTx/>
                <a:buNone/>
                <a:tabLst/>
              </a:pPr>
              <a:endParaRPr kumimoji="0" lang="en-US" sz="1400" b="0" i="0" u="none" strike="noStrike" cap="none" spc="0" normalizeH="0" baseline="0" dirty="0">
                <a:ln>
                  <a:noFill/>
                </a:ln>
                <a:solidFill>
                  <a:srgbClr val="000000"/>
                </a:solidFill>
                <a:effectLst/>
                <a:uFillTx/>
                <a:latin typeface="Arial"/>
                <a:ea typeface="Arial"/>
                <a:cs typeface="Arial"/>
                <a:sym typeface="Arial"/>
              </a:endParaRPr>
            </a:p>
          </p:txBody>
        </p:sp>
      </p:grpSp>
      <p:grpSp>
        <p:nvGrpSpPr>
          <p:cNvPr id="14" name="Group 13"/>
          <p:cNvGrpSpPr/>
          <p:nvPr/>
        </p:nvGrpSpPr>
        <p:grpSpPr>
          <a:xfrm>
            <a:off x="13525748" y="9756686"/>
            <a:ext cx="2603045" cy="3456744"/>
            <a:chOff x="14645785" y="10732293"/>
            <a:chExt cx="1832051" cy="2769005"/>
          </a:xfrm>
        </p:grpSpPr>
        <p:pic>
          <p:nvPicPr>
            <p:cNvPr id="61" name="image7.png" descr="Screenshot 2017-03-23 at 1.11.04 PM.png"/>
            <p:cNvPicPr/>
            <p:nvPr/>
          </p:nvPicPr>
          <p:blipFill>
            <a:blip r:embed="rId10">
              <a:extLst/>
            </a:blip>
            <a:stretch>
              <a:fillRect/>
            </a:stretch>
          </p:blipFill>
          <p:spPr>
            <a:xfrm rot="16200000">
              <a:off x="14338415" y="11039663"/>
              <a:ext cx="2446792" cy="1832051"/>
            </a:xfrm>
            <a:prstGeom prst="rect">
              <a:avLst/>
            </a:prstGeom>
            <a:ln w="12700">
              <a:miter lim="400000"/>
            </a:ln>
          </p:spPr>
        </p:pic>
        <p:sp>
          <p:nvSpPr>
            <p:cNvPr id="13" name="TextBox 12"/>
            <p:cNvSpPr txBox="1"/>
            <p:nvPr/>
          </p:nvSpPr>
          <p:spPr>
            <a:xfrm>
              <a:off x="14645785" y="13193523"/>
              <a:ext cx="916026"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Arial"/>
                  <a:ea typeface="Arial"/>
                  <a:cs typeface="Arial"/>
                  <a:sym typeface="Arial"/>
                </a:rPr>
                <a:t>Figure 4</a:t>
              </a:r>
              <a:endParaRPr kumimoji="0" lang="en-US" sz="1400" b="0" i="0" u="none" strike="noStrike" cap="none" spc="0" normalizeH="0" baseline="0" dirty="0">
                <a:ln>
                  <a:noFill/>
                </a:ln>
                <a:solidFill>
                  <a:srgbClr val="000000"/>
                </a:solidFill>
                <a:effectLst/>
                <a:uFillTx/>
                <a:latin typeface="Arial"/>
                <a:ea typeface="Arial"/>
                <a:cs typeface="Arial"/>
                <a:sym typeface="Arial"/>
              </a:endParaRPr>
            </a:p>
          </p:txBody>
        </p:sp>
      </p:grpSp>
      <p:sp>
        <p:nvSpPr>
          <p:cNvPr id="15" name="TextBox 14"/>
          <p:cNvSpPr txBox="1"/>
          <p:nvPr/>
        </p:nvSpPr>
        <p:spPr>
          <a:xfrm>
            <a:off x="1010541" y="19089242"/>
            <a:ext cx="7625454"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latin typeface="Calibri" panose="020F0502020204030204" pitchFamily="34" charset="0"/>
              </a:rPr>
              <a:t>During this experiment, we found Myriophyllum sibiricum and Hydrilla verticillata, which are two different types of aquatic invasive species. </a:t>
            </a:r>
            <a:endParaRPr lang="en-US" sz="2400" dirty="0">
              <a:latin typeface="Calibri" panose="020F0502020204030204" pitchFamily="34" charset="0"/>
            </a:endParaRPr>
          </a:p>
        </p:txBody>
      </p:sp>
      <p:grpSp>
        <p:nvGrpSpPr>
          <p:cNvPr id="17" name="Group 16"/>
          <p:cNvGrpSpPr/>
          <p:nvPr/>
        </p:nvGrpSpPr>
        <p:grpSpPr>
          <a:xfrm>
            <a:off x="8635995" y="18549002"/>
            <a:ext cx="7941795" cy="3154357"/>
            <a:chOff x="9097030" y="18518306"/>
            <a:chExt cx="7399706" cy="2652115"/>
          </a:xfrm>
        </p:grpSpPr>
        <p:pic>
          <p:nvPicPr>
            <p:cNvPr id="7" name="Picture 6"/>
            <p:cNvPicPr>
              <a:picLocks noChangeAspect="1"/>
            </p:cNvPicPr>
            <p:nvPr/>
          </p:nvPicPr>
          <p:blipFill rotWithShape="1">
            <a:blip r:embed="rId11"/>
            <a:srcRect l="14907" t="38374" r="36154" b="36818"/>
            <a:stretch/>
          </p:blipFill>
          <p:spPr>
            <a:xfrm>
              <a:off x="9097031" y="18518306"/>
              <a:ext cx="7399705" cy="2344340"/>
            </a:xfrm>
            <a:prstGeom prst="rect">
              <a:avLst/>
            </a:prstGeom>
          </p:spPr>
        </p:pic>
        <p:sp>
          <p:nvSpPr>
            <p:cNvPr id="16" name="TextBox 15"/>
            <p:cNvSpPr txBox="1"/>
            <p:nvPr/>
          </p:nvSpPr>
          <p:spPr>
            <a:xfrm>
              <a:off x="9097030" y="20862646"/>
              <a:ext cx="4922437"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Arial"/>
                  <a:ea typeface="Arial"/>
                  <a:cs typeface="Arial"/>
                  <a:sym typeface="Arial"/>
                </a:rPr>
                <a:t>Figure 6:</a:t>
              </a:r>
              <a:r>
                <a:rPr kumimoji="0" lang="en-US" sz="1400" b="0" i="0" u="none" strike="noStrike" cap="none" spc="0" normalizeH="0" dirty="0" smtClean="0">
                  <a:ln>
                    <a:noFill/>
                  </a:ln>
                  <a:solidFill>
                    <a:srgbClr val="000000"/>
                  </a:solidFill>
                  <a:effectLst/>
                  <a:uFillTx/>
                  <a:latin typeface="Arial"/>
                  <a:ea typeface="Arial"/>
                  <a:cs typeface="Arial"/>
                  <a:sym typeface="Arial"/>
                </a:rPr>
                <a:t> Sequence with </a:t>
              </a:r>
              <a:r>
                <a:rPr kumimoji="0" lang="en-US" sz="1400" b="0" i="0" u="none" strike="noStrike" cap="none" spc="0" normalizeH="0" dirty="0" err="1" smtClean="0">
                  <a:ln>
                    <a:noFill/>
                  </a:ln>
                  <a:solidFill>
                    <a:srgbClr val="000000"/>
                  </a:solidFill>
                  <a:effectLst/>
                  <a:uFillTx/>
                  <a:latin typeface="Arial"/>
                  <a:ea typeface="Arial"/>
                  <a:cs typeface="Arial"/>
                  <a:sym typeface="Arial"/>
                </a:rPr>
                <a:t>Phred</a:t>
              </a:r>
              <a:r>
                <a:rPr kumimoji="0" lang="en-US" sz="1400" b="0" i="0" u="none" strike="noStrike" cap="none" spc="0" normalizeH="0" dirty="0" smtClean="0">
                  <a:ln>
                    <a:noFill/>
                  </a:ln>
                  <a:solidFill>
                    <a:srgbClr val="000000"/>
                  </a:solidFill>
                  <a:effectLst/>
                  <a:uFillTx/>
                  <a:latin typeface="Arial"/>
                  <a:ea typeface="Arial"/>
                  <a:cs typeface="Arial"/>
                  <a:sym typeface="Arial"/>
                </a:rPr>
                <a:t> scores</a:t>
              </a:r>
              <a:endParaRPr kumimoji="0" lang="en-US" sz="1400" b="0" i="0" u="none" strike="noStrike" cap="none" spc="0" normalizeH="0" baseline="0" dirty="0">
                <a:ln>
                  <a:noFill/>
                </a:ln>
                <a:solidFill>
                  <a:srgbClr val="000000"/>
                </a:solidFill>
                <a:effectLst/>
                <a:uFillTx/>
                <a:latin typeface="Arial"/>
                <a:ea typeface="Arial"/>
                <a:cs typeface="Arial"/>
                <a:sym typeface="Arial"/>
              </a:endParaRPr>
            </a:p>
          </p:txBody>
        </p:sp>
      </p:grpSp>
      <p:grpSp>
        <p:nvGrpSpPr>
          <p:cNvPr id="20" name="Group 19"/>
          <p:cNvGrpSpPr/>
          <p:nvPr/>
        </p:nvGrpSpPr>
        <p:grpSpPr>
          <a:xfrm>
            <a:off x="17504788" y="4743180"/>
            <a:ext cx="5424528" cy="4239497"/>
            <a:chOff x="17568823" y="5250379"/>
            <a:chExt cx="5424528" cy="4239497"/>
          </a:xfrm>
        </p:grpSpPr>
        <p:pic>
          <p:nvPicPr>
            <p:cNvPr id="59" name="image5.png" descr="Screenshot 2017-03-21 at 1.17.15 PM.png"/>
            <p:cNvPicPr/>
            <p:nvPr/>
          </p:nvPicPr>
          <p:blipFill>
            <a:blip r:embed="rId12">
              <a:extLst/>
            </a:blip>
            <a:stretch>
              <a:fillRect/>
            </a:stretch>
          </p:blipFill>
          <p:spPr>
            <a:xfrm>
              <a:off x="17568823" y="5250379"/>
              <a:ext cx="5424528" cy="3931722"/>
            </a:xfrm>
            <a:prstGeom prst="rect">
              <a:avLst/>
            </a:prstGeom>
            <a:ln w="12700">
              <a:miter lim="400000"/>
            </a:ln>
          </p:spPr>
        </p:pic>
        <p:sp>
          <p:nvSpPr>
            <p:cNvPr id="18" name="TextBox 17"/>
            <p:cNvSpPr txBox="1"/>
            <p:nvPr/>
          </p:nvSpPr>
          <p:spPr>
            <a:xfrm>
              <a:off x="17568823" y="9182101"/>
              <a:ext cx="4071977"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Arial"/>
                  <a:ea typeface="Arial"/>
                  <a:cs typeface="Arial"/>
                  <a:sym typeface="Arial"/>
                </a:rPr>
                <a:t>Figure 1:</a:t>
              </a:r>
              <a:r>
                <a:rPr kumimoji="0" lang="en-US" sz="1400" b="0" i="0" u="none" strike="noStrike" cap="none" spc="0" normalizeH="0" dirty="0" smtClean="0">
                  <a:ln>
                    <a:noFill/>
                  </a:ln>
                  <a:solidFill>
                    <a:srgbClr val="000000"/>
                  </a:solidFill>
                  <a:effectLst/>
                  <a:uFillTx/>
                  <a:latin typeface="Arial"/>
                  <a:ea typeface="Arial"/>
                  <a:cs typeface="Arial"/>
                  <a:sym typeface="Arial"/>
                </a:rPr>
                <a:t> GPS Location of samples</a:t>
              </a:r>
              <a:endParaRPr kumimoji="0" lang="en-US" sz="1400" b="0" i="0" u="none" strike="noStrike" cap="none" spc="0" normalizeH="0" baseline="0" dirty="0">
                <a:ln>
                  <a:noFill/>
                </a:ln>
                <a:solidFill>
                  <a:srgbClr val="000000"/>
                </a:solidFill>
                <a:effectLst/>
                <a:uFillTx/>
                <a:latin typeface="Arial"/>
                <a:ea typeface="Arial"/>
                <a:cs typeface="Arial"/>
                <a:sym typeface="Arial"/>
              </a:endParaRPr>
            </a:p>
          </p:txBody>
        </p:sp>
      </p:grpSp>
      <p:sp>
        <p:nvSpPr>
          <p:cNvPr id="19" name="TextBox 18"/>
          <p:cNvSpPr txBox="1"/>
          <p:nvPr/>
        </p:nvSpPr>
        <p:spPr>
          <a:xfrm>
            <a:off x="23499552" y="7584422"/>
            <a:ext cx="3644902"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Arial"/>
                <a:ea typeface="Arial"/>
                <a:cs typeface="Arial"/>
                <a:sym typeface="Arial"/>
              </a:rPr>
              <a:t>Figure 2 Close up of sample locations</a:t>
            </a:r>
            <a:endParaRPr kumimoji="0" lang="en-US" sz="1400" b="0" i="0" u="none" strike="noStrike" cap="none" spc="0" normalizeH="0" baseline="0" dirty="0">
              <a:ln>
                <a:noFill/>
              </a:ln>
              <a:solidFill>
                <a:srgbClr val="000000"/>
              </a:solidFill>
              <a:effectLst/>
              <a:uFillTx/>
              <a:latin typeface="Arial"/>
              <a:ea typeface="Arial"/>
              <a:cs typeface="Arial"/>
              <a:sym typeface="Arial"/>
            </a:endParaRPr>
          </a:p>
        </p:txBody>
      </p:sp>
      <p:grpSp>
        <p:nvGrpSpPr>
          <p:cNvPr id="22" name="Group 21"/>
          <p:cNvGrpSpPr/>
          <p:nvPr/>
        </p:nvGrpSpPr>
        <p:grpSpPr>
          <a:xfrm>
            <a:off x="27613395" y="4731316"/>
            <a:ext cx="3680740" cy="3643889"/>
            <a:chOff x="27498255" y="5250379"/>
            <a:chExt cx="3680740" cy="3643889"/>
          </a:xfrm>
        </p:grpSpPr>
        <p:pic>
          <p:nvPicPr>
            <p:cNvPr id="6" name="Picture 5"/>
            <p:cNvPicPr>
              <a:picLocks noChangeAspect="1"/>
            </p:cNvPicPr>
            <p:nvPr/>
          </p:nvPicPr>
          <p:blipFill rotWithShape="1">
            <a:blip r:embed="rId13">
              <a:extLst>
                <a:ext uri="{28A0092B-C50C-407E-A947-70E740481C1C}">
                  <a14:useLocalDpi xmlns:a14="http://schemas.microsoft.com/office/drawing/2010/main" val="0"/>
                </a:ext>
              </a:extLst>
            </a:blip>
            <a:srcRect l="10689" t="-2724" r="35118"/>
            <a:stretch/>
          </p:blipFill>
          <p:spPr>
            <a:xfrm>
              <a:off x="27498255" y="5250379"/>
              <a:ext cx="3680740" cy="3247349"/>
            </a:xfrm>
            <a:prstGeom prst="rect">
              <a:avLst/>
            </a:prstGeom>
          </p:spPr>
        </p:pic>
        <p:sp>
          <p:nvSpPr>
            <p:cNvPr id="21" name="TextBox 20"/>
            <p:cNvSpPr txBox="1"/>
            <p:nvPr/>
          </p:nvSpPr>
          <p:spPr>
            <a:xfrm>
              <a:off x="27498255" y="8586493"/>
              <a:ext cx="2676945"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0000"/>
                  </a:solidFill>
                  <a:effectLst/>
                  <a:uFillTx/>
                  <a:latin typeface="Arial"/>
                  <a:ea typeface="Arial"/>
                  <a:cs typeface="Arial"/>
                  <a:sym typeface="Arial"/>
                </a:rPr>
                <a:t>Figure 5: sample gel results</a:t>
              </a:r>
              <a:endParaRPr kumimoji="0" lang="en-US" sz="1400" b="0" i="0" u="none" strike="noStrike" cap="none" spc="0" normalizeH="0" baseline="0" dirty="0">
                <a:ln>
                  <a:noFill/>
                </a:ln>
                <a:solidFill>
                  <a:srgbClr val="000000"/>
                </a:solidFill>
                <a:effectLst/>
                <a:uFillTx/>
                <a:latin typeface="Arial"/>
                <a:ea typeface="Arial"/>
                <a:cs typeface="Arial"/>
                <a:sym typeface="Arial"/>
              </a:endParaRPr>
            </a:p>
          </p:txBody>
        </p:sp>
      </p:grpSp>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163</TotalTime>
  <Words>973</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Helvetica Neue</vt:lpstr>
      <vt:lpstr>Times New Roman</vt:lpstr>
      <vt:lpstr>Default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Alexis Smith</dc:creator>
  <cp:lastModifiedBy>John Halloran</cp:lastModifiedBy>
  <cp:revision>15</cp:revision>
  <dcterms:modified xsi:type="dcterms:W3CDTF">2017-04-17T17:53:18Z</dcterms:modified>
</cp:coreProperties>
</file>