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31089600" cx="43891200"/>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 name="Shape 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 name="Shape 5"/>
          <p:cNvSpPr/>
          <p:nvPr>
            <p:ph idx="2" type="sldImg"/>
          </p:nvPr>
        </p:nvSpPr>
        <p:spPr>
          <a:xfrm>
            <a:off x="1371600" y="688975"/>
            <a:ext cx="5024438" cy="3914774"/>
          </a:xfrm>
          <a:custGeom>
            <a:pathLst>
              <a:path extrusionOk="0" h="120000" w="120000">
                <a:moveTo>
                  <a:pt x="0" y="0"/>
                </a:moveTo>
                <a:lnTo>
                  <a:pt x="120000" y="0"/>
                </a:lnTo>
                <a:lnTo>
                  <a:pt x="120000" y="120000"/>
                </a:lnTo>
                <a:lnTo>
                  <a:pt x="0" y="120000"/>
                </a:lnTo>
                <a:close/>
              </a:path>
            </a:pathLst>
          </a:custGeom>
          <a:noFill/>
          <a:ln>
            <a:noFill/>
          </a:ln>
        </p:spPr>
      </p:sp>
      <p:sp>
        <p:nvSpPr>
          <p:cNvPr id="6" name="Shape 6"/>
          <p:cNvSpPr txBox="1"/>
          <p:nvPr>
            <p:ph idx="1" type="body"/>
          </p:nvPr>
        </p:nvSpPr>
        <p:spPr>
          <a:xfrm>
            <a:off x="777875" y="4776787"/>
            <a:ext cx="6213475" cy="4521199"/>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37474524" lvl="1" marL="37931724"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nvSpPr>
        <p:spPr>
          <a:xfrm>
            <a:off x="0" y="0"/>
            <a:ext cx="3371850" cy="50165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 name="Shape 8"/>
          <p:cNvSpPr txBox="1"/>
          <p:nvPr/>
        </p:nvSpPr>
        <p:spPr>
          <a:xfrm>
            <a:off x="4398962" y="0"/>
            <a:ext cx="3371850" cy="50165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 name="Shape 9"/>
          <p:cNvSpPr txBox="1"/>
          <p:nvPr/>
        </p:nvSpPr>
        <p:spPr>
          <a:xfrm>
            <a:off x="0" y="9555163"/>
            <a:ext cx="3371850" cy="50165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 name="Shape 10"/>
          <p:cNvSpPr txBox="1"/>
          <p:nvPr>
            <p:ph idx="12" type="sldNum"/>
          </p:nvPr>
        </p:nvSpPr>
        <p:spPr>
          <a:xfrm>
            <a:off x="4398962" y="9555163"/>
            <a:ext cx="3368674" cy="498475"/>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txBox="1"/>
          <p:nvPr>
            <p:ph idx="12" type="sldNum"/>
          </p:nvPr>
        </p:nvSpPr>
        <p:spPr>
          <a:xfrm>
            <a:off x="4398962" y="9555163"/>
            <a:ext cx="3368674" cy="498475"/>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77" name="Shape 77"/>
          <p:cNvSpPr txBox="1"/>
          <p:nvPr/>
        </p:nvSpPr>
        <p:spPr>
          <a:xfrm>
            <a:off x="4398962" y="9555163"/>
            <a:ext cx="3370262" cy="500062"/>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78" name="Shape 78"/>
          <p:cNvSpPr txBox="1"/>
          <p:nvPr/>
        </p:nvSpPr>
        <p:spPr>
          <a:xfrm>
            <a:off x="4398962" y="9555163"/>
            <a:ext cx="3371850" cy="501650"/>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SzPct val="25000"/>
              <a:buNone/>
            </a:pPr>
            <a:fld id="{00000000-1234-1234-1234-123412341234}" type="slidenum">
              <a:rPr lang="en-US" sz="1400">
                <a:solidFill>
                  <a:srgbClr val="000000"/>
                </a:solidFill>
                <a:latin typeface="Times New Roman"/>
                <a:ea typeface="Times New Roman"/>
                <a:cs typeface="Times New Roman"/>
                <a:sym typeface="Times New Roman"/>
              </a:rPr>
              <a:t>‹#›</a:t>
            </a:fld>
          </a:p>
        </p:txBody>
      </p:sp>
      <p:sp>
        <p:nvSpPr>
          <p:cNvPr id="79" name="Shape 79"/>
          <p:cNvSpPr txBox="1"/>
          <p:nvPr/>
        </p:nvSpPr>
        <p:spPr>
          <a:xfrm>
            <a:off x="1223962" y="763587"/>
            <a:ext cx="5324474" cy="3771900"/>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sz="1800">
              <a:solidFill>
                <a:schemeClr val="lt1"/>
              </a:solidFill>
              <a:latin typeface="Arial"/>
              <a:ea typeface="Arial"/>
              <a:cs typeface="Arial"/>
              <a:sym typeface="Arial"/>
            </a:endParaRPr>
          </a:p>
        </p:txBody>
      </p:sp>
      <p:sp>
        <p:nvSpPr>
          <p:cNvPr id="80" name="Shape 80"/>
          <p:cNvSpPr txBox="1"/>
          <p:nvPr>
            <p:ph idx="1" type="body"/>
          </p:nvPr>
        </p:nvSpPr>
        <p:spPr>
          <a:xfrm>
            <a:off x="777875" y="4776787"/>
            <a:ext cx="6215063" cy="4522786"/>
          </a:xfrm>
          <a:prstGeom prst="rect">
            <a:avLst/>
          </a:prstGeom>
          <a:noFill/>
          <a:ln>
            <a:noFill/>
          </a:ln>
        </p:spPr>
        <p:txBody>
          <a:bodyPr anchorCtr="0" anchor="ctr" bIns="0" lIns="0" rIns="0" tIns="0">
            <a:noAutofit/>
          </a:bodyPr>
          <a:lstStyle/>
          <a:p>
            <a:pPr indent="0" lvl="0" marL="0" marR="0" rtl="0" algn="l">
              <a:spcBef>
                <a:spcPts val="0"/>
              </a:spcBef>
              <a:spcAft>
                <a:spcPts val="0"/>
              </a:spcAft>
              <a:buSzPct val="25000"/>
              <a:buNone/>
            </a:pPr>
            <a:r>
              <a:t/>
            </a:r>
            <a:endParaRPr b="0" i="0" sz="1200" u="none" cap="none" strike="noStrike">
              <a:solidFill>
                <a:srgbClr val="000000"/>
              </a:solidFill>
              <a:latin typeface="Times New Roman"/>
              <a:ea typeface="Times New Roman"/>
              <a:cs typeface="Times New Roman"/>
              <a:sym typeface="Times New Roman"/>
            </a:endParaRPr>
          </a:p>
        </p:txBody>
      </p:sp>
      <p:sp>
        <p:nvSpPr>
          <p:cNvPr id="81" name="Shape 81"/>
          <p:cNvSpPr/>
          <p:nvPr>
            <p:ph idx="2" type="sldImg"/>
          </p:nvPr>
        </p:nvSpPr>
        <p:spPr>
          <a:xfrm>
            <a:off x="1371600" y="688975"/>
            <a:ext cx="5024438" cy="39147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 name="Shape 17"/>
        <p:cNvGrpSpPr/>
        <p:nvPr/>
      </p:nvGrpSpPr>
      <p:grpSpPr>
        <a:xfrm>
          <a:off x="0" y="0"/>
          <a:ext cx="0" cy="0"/>
          <a:chOff x="0" y="0"/>
          <a:chExt cx="0" cy="0"/>
        </a:xfrm>
      </p:grpSpPr>
      <p:sp>
        <p:nvSpPr>
          <p:cNvPr id="18" name="Shape 18"/>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 name="Shape 19"/>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b="0" i="0" lang="en-US" sz="8400" u="none" cap="none" strike="noStrike">
                <a:solidFill>
                  <a:srgbClr val="000000"/>
                </a:solidFill>
                <a:latin typeface="Calibri"/>
                <a:ea typeface="Calibri"/>
                <a:cs typeface="Calibri"/>
                <a:sym typeface="Calibri"/>
              </a:rPr>
              <a:t>‹#›</a:t>
            </a:fld>
            <a:fld id="{00000000-1234-1234-1234-123412341234}" type="slidenum">
              <a:rPr b="0" i="0" lang="en-US" sz="84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2193925" y="1244600"/>
            <a:ext cx="39496999" cy="5176837"/>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67" name="Shape 67"/>
          <p:cNvSpPr txBox="1"/>
          <p:nvPr>
            <p:ph idx="1" type="body"/>
          </p:nvPr>
        </p:nvSpPr>
        <p:spPr>
          <a:xfrm rot="5400000">
            <a:off x="11686380" y="-2237580"/>
            <a:ext cx="20512088" cy="39496999"/>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150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112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94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94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68" name="Shape 68"/>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9" name="Shape 69"/>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0" name="Shape 70"/>
        <p:cNvGrpSpPr/>
        <p:nvPr/>
      </p:nvGrpSpPr>
      <p:grpSpPr>
        <a:xfrm>
          <a:off x="0" y="0"/>
          <a:ext cx="0" cy="0"/>
          <a:chOff x="0" y="0"/>
          <a:chExt cx="0" cy="0"/>
        </a:xfrm>
      </p:grpSpPr>
      <p:sp>
        <p:nvSpPr>
          <p:cNvPr id="71" name="Shape 71"/>
          <p:cNvSpPr txBox="1"/>
          <p:nvPr>
            <p:ph type="title"/>
          </p:nvPr>
        </p:nvSpPr>
        <p:spPr>
          <a:xfrm rot="5400000">
            <a:off x="23492618" y="9568656"/>
            <a:ext cx="26522363" cy="9874249"/>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72" name="Shape 72"/>
          <p:cNvSpPr txBox="1"/>
          <p:nvPr>
            <p:ph idx="1" type="body"/>
          </p:nvPr>
        </p:nvSpPr>
        <p:spPr>
          <a:xfrm rot="5400000">
            <a:off x="3667918" y="-229393"/>
            <a:ext cx="26522363" cy="29470350"/>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150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112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94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94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73" name="Shape 73"/>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4" name="Shape 74"/>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type="ctrTitle"/>
          </p:nvPr>
        </p:nvSpPr>
        <p:spPr>
          <a:xfrm>
            <a:off x="3292475" y="9658350"/>
            <a:ext cx="37306248" cy="6664325"/>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22" name="Shape 22"/>
          <p:cNvSpPr txBox="1"/>
          <p:nvPr>
            <p:ph idx="1" type="subTitle"/>
          </p:nvPr>
        </p:nvSpPr>
        <p:spPr>
          <a:xfrm>
            <a:off x="6583363" y="17618075"/>
            <a:ext cx="30724473" cy="7943849"/>
          </a:xfrm>
          <a:prstGeom prst="rect">
            <a:avLst/>
          </a:prstGeom>
          <a:noFill/>
          <a:ln>
            <a:noFill/>
          </a:ln>
        </p:spPr>
        <p:txBody>
          <a:bodyPr anchorCtr="0" anchor="t" bIns="91425" lIns="91425" rIns="91425" tIns="91425"/>
          <a:lstStyle>
            <a:lvl1pPr indent="0" lvl="0" marL="0" marR="0" rtl="0" algn="ctr">
              <a:lnSpc>
                <a:spcPct val="102000"/>
              </a:lnSpc>
              <a:spcBef>
                <a:spcPts val="0"/>
              </a:spcBef>
              <a:spcAft>
                <a:spcPts val="1425"/>
              </a:spcAft>
              <a:buClr>
                <a:srgbClr val="000000"/>
              </a:buClr>
              <a:buFont typeface="Times New Roman"/>
              <a:buNone/>
              <a:defRPr b="0" i="0" sz="15000" u="none" cap="none" strike="noStrike">
                <a:solidFill>
                  <a:srgbClr val="000000"/>
                </a:solidFill>
                <a:latin typeface="Calibri"/>
                <a:ea typeface="Calibri"/>
                <a:cs typeface="Calibri"/>
                <a:sym typeface="Calibri"/>
              </a:defRPr>
            </a:lvl1pPr>
            <a:lvl2pPr indent="0" lvl="1" marL="457200" marR="0" rtl="0" algn="ctr">
              <a:lnSpc>
                <a:spcPct val="102000"/>
              </a:lnSpc>
              <a:spcBef>
                <a:spcPts val="0"/>
              </a:spcBef>
              <a:spcAft>
                <a:spcPts val="1138"/>
              </a:spcAft>
              <a:buClr>
                <a:srgbClr val="000000"/>
              </a:buClr>
              <a:buFont typeface="Times New Roman"/>
              <a:buNone/>
              <a:defRPr b="0" i="0" sz="11200" u="none" cap="none" strike="noStrike">
                <a:solidFill>
                  <a:srgbClr val="000000"/>
                </a:solidFill>
                <a:latin typeface="Calibri"/>
                <a:ea typeface="Calibri"/>
                <a:cs typeface="Calibri"/>
                <a:sym typeface="Calibri"/>
              </a:defRPr>
            </a:lvl2pPr>
            <a:lvl3pPr indent="0" lvl="2" marL="914400" marR="0" rtl="0" algn="ctr">
              <a:lnSpc>
                <a:spcPct val="102000"/>
              </a:lnSpc>
              <a:spcBef>
                <a:spcPts val="0"/>
              </a:spcBef>
              <a:spcAft>
                <a:spcPts val="850"/>
              </a:spcAft>
              <a:buClr>
                <a:srgbClr val="000000"/>
              </a:buClr>
              <a:buFont typeface="Times New Roman"/>
              <a:buNone/>
              <a:defRPr b="0" i="0" sz="9400" u="none" cap="none" strike="noStrike">
                <a:solidFill>
                  <a:srgbClr val="000000"/>
                </a:solidFill>
                <a:latin typeface="Calibri"/>
                <a:ea typeface="Calibri"/>
                <a:cs typeface="Calibri"/>
                <a:sym typeface="Calibri"/>
              </a:defRPr>
            </a:lvl3pPr>
            <a:lvl4pPr indent="0" lvl="3" marL="1371600" marR="0" rtl="0" algn="ctr">
              <a:lnSpc>
                <a:spcPct val="102000"/>
              </a:lnSpc>
              <a:spcBef>
                <a:spcPts val="0"/>
              </a:spcBef>
              <a:spcAft>
                <a:spcPts val="575"/>
              </a:spcAft>
              <a:buClr>
                <a:srgbClr val="000000"/>
              </a:buClr>
              <a:buFont typeface="Times New Roman"/>
              <a:buNone/>
              <a:defRPr b="0" i="0" sz="9400" u="none" cap="none" strike="noStrike">
                <a:solidFill>
                  <a:srgbClr val="000000"/>
                </a:solidFill>
                <a:latin typeface="Calibri"/>
                <a:ea typeface="Calibri"/>
                <a:cs typeface="Calibri"/>
                <a:sym typeface="Calibri"/>
              </a:defRPr>
            </a:lvl4pPr>
            <a:lvl5pPr indent="0" lvl="4" marL="1828800" marR="0" rtl="0" algn="ctr">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ctr">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ctr">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ctr">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ctr">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23" name="Shape 23"/>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4" name="Shape 24"/>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5" name="Shape 25"/>
        <p:cNvGrpSpPr/>
        <p:nvPr/>
      </p:nvGrpSpPr>
      <p:grpSpPr>
        <a:xfrm>
          <a:off x="0" y="0"/>
          <a:ext cx="0" cy="0"/>
          <a:chOff x="0" y="0"/>
          <a:chExt cx="0" cy="0"/>
        </a:xfrm>
      </p:grpSpPr>
      <p:sp>
        <p:nvSpPr>
          <p:cNvPr id="26" name="Shape 26"/>
          <p:cNvSpPr txBox="1"/>
          <p:nvPr>
            <p:ph type="title"/>
          </p:nvPr>
        </p:nvSpPr>
        <p:spPr>
          <a:xfrm>
            <a:off x="2193925" y="1244600"/>
            <a:ext cx="39496999" cy="5176837"/>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27" name="Shape 27"/>
          <p:cNvSpPr txBox="1"/>
          <p:nvPr>
            <p:ph idx="1" type="body"/>
          </p:nvPr>
        </p:nvSpPr>
        <p:spPr>
          <a:xfrm>
            <a:off x="2193925" y="7254875"/>
            <a:ext cx="39496999" cy="20512088"/>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150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112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94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94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28" name="Shape 28"/>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9" name="Shape 29"/>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type="title"/>
          </p:nvPr>
        </p:nvSpPr>
        <p:spPr>
          <a:xfrm>
            <a:off x="3467100" y="19978687"/>
            <a:ext cx="37307839" cy="6173787"/>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b="1" i="0" sz="40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32" name="Shape 32"/>
          <p:cNvSpPr txBox="1"/>
          <p:nvPr>
            <p:ph idx="1" type="body"/>
          </p:nvPr>
        </p:nvSpPr>
        <p:spPr>
          <a:xfrm>
            <a:off x="3467100" y="13177837"/>
            <a:ext cx="37307839" cy="6800849"/>
          </a:xfrm>
          <a:prstGeom prst="rect">
            <a:avLst/>
          </a:prstGeom>
          <a:noFill/>
          <a:ln>
            <a:noFill/>
          </a:ln>
        </p:spPr>
        <p:txBody>
          <a:bodyPr anchorCtr="0" anchor="b" bIns="91425" lIns="91425" rIns="91425" tIns="91425"/>
          <a:lstStyle>
            <a:lvl1pPr indent="0" lvl="0" marL="0" marR="0" rtl="0" algn="l">
              <a:lnSpc>
                <a:spcPct val="102000"/>
              </a:lnSpc>
              <a:spcBef>
                <a:spcPts val="0"/>
              </a:spcBef>
              <a:spcAft>
                <a:spcPts val="1425"/>
              </a:spcAft>
              <a:buClr>
                <a:srgbClr val="000000"/>
              </a:buClr>
              <a:buFont typeface="Times New Roman"/>
              <a:buNone/>
              <a:defRPr b="0" i="0" sz="20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0" i="0" sz="18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0" i="0" sz="16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0" i="0" sz="14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9pPr>
          </a:lstStyle>
          <a:p/>
        </p:txBody>
      </p:sp>
      <p:sp>
        <p:nvSpPr>
          <p:cNvPr id="33" name="Shape 33"/>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4" name="Shape 34"/>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2193925" y="1244600"/>
            <a:ext cx="39496999" cy="5176837"/>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37" name="Shape 37"/>
          <p:cNvSpPr txBox="1"/>
          <p:nvPr>
            <p:ph idx="1" type="body"/>
          </p:nvPr>
        </p:nvSpPr>
        <p:spPr>
          <a:xfrm>
            <a:off x="2193925" y="7254875"/>
            <a:ext cx="19672299" cy="20512088"/>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28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24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20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18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9pPr>
          </a:lstStyle>
          <a:p/>
        </p:txBody>
      </p:sp>
      <p:sp>
        <p:nvSpPr>
          <p:cNvPr id="38" name="Shape 38"/>
          <p:cNvSpPr txBox="1"/>
          <p:nvPr>
            <p:ph idx="2" type="body"/>
          </p:nvPr>
        </p:nvSpPr>
        <p:spPr>
          <a:xfrm>
            <a:off x="22018625" y="7254875"/>
            <a:ext cx="19672299" cy="20512088"/>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28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24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20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18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1800" u="none" cap="none" strike="noStrike">
                <a:solidFill>
                  <a:srgbClr val="000000"/>
                </a:solidFill>
                <a:latin typeface="Calibri"/>
                <a:ea typeface="Calibri"/>
                <a:cs typeface="Calibri"/>
                <a:sym typeface="Calibri"/>
              </a:defRPr>
            </a:lvl9pPr>
          </a:lstStyle>
          <a:p/>
        </p:txBody>
      </p:sp>
      <p:sp>
        <p:nvSpPr>
          <p:cNvPr id="39" name="Shape 39"/>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0" name="Shape 40"/>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1" name="Shape 41"/>
        <p:cNvGrpSpPr/>
        <p:nvPr/>
      </p:nvGrpSpPr>
      <p:grpSpPr>
        <a:xfrm>
          <a:off x="0" y="0"/>
          <a:ext cx="0" cy="0"/>
          <a:chOff x="0" y="0"/>
          <a:chExt cx="0" cy="0"/>
        </a:xfrm>
      </p:grpSpPr>
      <p:sp>
        <p:nvSpPr>
          <p:cNvPr id="42" name="Shape 42"/>
          <p:cNvSpPr txBox="1"/>
          <p:nvPr>
            <p:ph type="title"/>
          </p:nvPr>
        </p:nvSpPr>
        <p:spPr>
          <a:xfrm>
            <a:off x="2193925" y="1244600"/>
            <a:ext cx="39503351" cy="5181600"/>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43" name="Shape 43"/>
          <p:cNvSpPr txBox="1"/>
          <p:nvPr>
            <p:ph idx="1" type="body"/>
          </p:nvPr>
        </p:nvSpPr>
        <p:spPr>
          <a:xfrm>
            <a:off x="2193925" y="6959600"/>
            <a:ext cx="19392900" cy="2900363"/>
          </a:xfrm>
          <a:prstGeom prst="rect">
            <a:avLst/>
          </a:prstGeom>
          <a:noFill/>
          <a:ln>
            <a:noFill/>
          </a:ln>
        </p:spPr>
        <p:txBody>
          <a:bodyPr anchorCtr="0" anchor="b" bIns="91425" lIns="91425" rIns="91425" tIns="91425"/>
          <a:lstStyle>
            <a:lvl1pPr indent="0" lvl="0" marL="0" marR="0" rtl="0" algn="l">
              <a:lnSpc>
                <a:spcPct val="102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4" name="Shape 44"/>
          <p:cNvSpPr txBox="1"/>
          <p:nvPr>
            <p:ph idx="2" type="body"/>
          </p:nvPr>
        </p:nvSpPr>
        <p:spPr>
          <a:xfrm>
            <a:off x="2193925" y="9859963"/>
            <a:ext cx="19392900" cy="17911761"/>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24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20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18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16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9pPr>
          </a:lstStyle>
          <a:p/>
        </p:txBody>
      </p:sp>
      <p:sp>
        <p:nvSpPr>
          <p:cNvPr id="45" name="Shape 45"/>
          <p:cNvSpPr txBox="1"/>
          <p:nvPr>
            <p:ph idx="3" type="body"/>
          </p:nvPr>
        </p:nvSpPr>
        <p:spPr>
          <a:xfrm>
            <a:off x="22296437" y="6959600"/>
            <a:ext cx="19400836" cy="2900363"/>
          </a:xfrm>
          <a:prstGeom prst="rect">
            <a:avLst/>
          </a:prstGeom>
          <a:noFill/>
          <a:ln>
            <a:noFill/>
          </a:ln>
        </p:spPr>
        <p:txBody>
          <a:bodyPr anchorCtr="0" anchor="b" bIns="91425" lIns="91425" rIns="91425" tIns="91425"/>
          <a:lstStyle>
            <a:lvl1pPr indent="0" lvl="0" marL="0" marR="0" rtl="0" algn="l">
              <a:lnSpc>
                <a:spcPct val="102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6" name="Shape 46"/>
          <p:cNvSpPr txBox="1"/>
          <p:nvPr>
            <p:ph idx="4" type="body"/>
          </p:nvPr>
        </p:nvSpPr>
        <p:spPr>
          <a:xfrm>
            <a:off x="22296437" y="9859963"/>
            <a:ext cx="19400836" cy="17911761"/>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24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20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18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16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1600" u="none" cap="none" strike="noStrike">
                <a:solidFill>
                  <a:srgbClr val="000000"/>
                </a:solidFill>
                <a:latin typeface="Calibri"/>
                <a:ea typeface="Calibri"/>
                <a:cs typeface="Calibri"/>
                <a:sym typeface="Calibri"/>
              </a:defRPr>
            </a:lvl9pPr>
          </a:lstStyle>
          <a:p/>
        </p:txBody>
      </p:sp>
      <p:sp>
        <p:nvSpPr>
          <p:cNvPr id="47" name="Shape 47"/>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8" name="Shape 48"/>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2193925" y="1244600"/>
            <a:ext cx="39496999" cy="5176837"/>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51" name="Shape 51"/>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2" name="Shape 52"/>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2193925" y="1238250"/>
            <a:ext cx="14439900" cy="5267324"/>
          </a:xfrm>
          <a:prstGeom prst="rect">
            <a:avLst/>
          </a:prstGeom>
          <a:noFill/>
          <a:ln>
            <a:noFill/>
          </a:ln>
        </p:spPr>
        <p:txBody>
          <a:bodyPr anchorCtr="0" anchor="b" bIns="91425" lIns="91425" rIns="91425" tIns="91425"/>
          <a:lstStyle>
            <a:lvl1pPr indent="0" lvl="0" marL="0" marR="0" rtl="0" algn="l">
              <a:lnSpc>
                <a:spcPct val="102000"/>
              </a:lnSpc>
              <a:spcBef>
                <a:spcPts val="0"/>
              </a:spcBef>
              <a:spcAft>
                <a:spcPts val="0"/>
              </a:spcAft>
              <a:buNone/>
              <a:defRPr b="1" i="0" sz="20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55" name="Shape 55"/>
          <p:cNvSpPr txBox="1"/>
          <p:nvPr>
            <p:ph idx="1" type="body"/>
          </p:nvPr>
        </p:nvSpPr>
        <p:spPr>
          <a:xfrm>
            <a:off x="17160875" y="1238250"/>
            <a:ext cx="24536398" cy="26533475"/>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32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28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24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20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56" name="Shape 56"/>
          <p:cNvSpPr txBox="1"/>
          <p:nvPr>
            <p:ph idx="2" type="body"/>
          </p:nvPr>
        </p:nvSpPr>
        <p:spPr>
          <a:xfrm>
            <a:off x="2193925" y="6505575"/>
            <a:ext cx="14439900" cy="21266149"/>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57" name="Shape 57"/>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9" name="Shape 59"/>
        <p:cNvGrpSpPr/>
        <p:nvPr/>
      </p:nvGrpSpPr>
      <p:grpSpPr>
        <a:xfrm>
          <a:off x="0" y="0"/>
          <a:ext cx="0" cy="0"/>
          <a:chOff x="0" y="0"/>
          <a:chExt cx="0" cy="0"/>
        </a:xfrm>
      </p:grpSpPr>
      <p:sp>
        <p:nvSpPr>
          <p:cNvPr id="60" name="Shape 60"/>
          <p:cNvSpPr txBox="1"/>
          <p:nvPr>
            <p:ph type="title"/>
          </p:nvPr>
        </p:nvSpPr>
        <p:spPr>
          <a:xfrm>
            <a:off x="8602663" y="21763037"/>
            <a:ext cx="26335038" cy="2568575"/>
          </a:xfrm>
          <a:prstGeom prst="rect">
            <a:avLst/>
          </a:prstGeom>
          <a:noFill/>
          <a:ln>
            <a:noFill/>
          </a:ln>
        </p:spPr>
        <p:txBody>
          <a:bodyPr anchorCtr="0" anchor="b" bIns="91425" lIns="91425" rIns="91425" tIns="91425"/>
          <a:lstStyle>
            <a:lvl1pPr indent="0" lvl="0" marL="0" marR="0" rtl="0" algn="l">
              <a:lnSpc>
                <a:spcPct val="102000"/>
              </a:lnSpc>
              <a:spcBef>
                <a:spcPts val="0"/>
              </a:spcBef>
              <a:spcAft>
                <a:spcPts val="0"/>
              </a:spcAft>
              <a:buNone/>
              <a:defRPr b="1" i="0" sz="20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61" name="Shape 61"/>
          <p:cNvSpPr/>
          <p:nvPr>
            <p:ph idx="2" type="pic"/>
          </p:nvPr>
        </p:nvSpPr>
        <p:spPr>
          <a:xfrm>
            <a:off x="8602663" y="2778125"/>
            <a:ext cx="26335038" cy="18653124"/>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1425"/>
              </a:spcAft>
              <a:buClr>
                <a:srgbClr val="000000"/>
              </a:buClr>
              <a:buFont typeface="Times New Roman"/>
              <a:buNone/>
              <a:defRPr b="0" i="0" sz="32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0" i="0" sz="28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0" i="0" sz="24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0" i="0" sz="20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62" name="Shape 62"/>
          <p:cNvSpPr txBox="1"/>
          <p:nvPr>
            <p:ph idx="1" type="body"/>
          </p:nvPr>
        </p:nvSpPr>
        <p:spPr>
          <a:xfrm>
            <a:off x="8602663" y="24331612"/>
            <a:ext cx="26335038" cy="3649662"/>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102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102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102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102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63" name="Shape 63"/>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sz="8400">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4" name="Shape 64"/>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lang="en-US" sz="8400">
                <a:solidFill>
                  <a:srgbClr val="000000"/>
                </a:solidFill>
                <a:latin typeface="Calibri"/>
                <a:ea typeface="Calibri"/>
                <a:cs typeface="Calibri"/>
                <a:sym typeface="Calibri"/>
              </a:rPr>
              <a:t>‹#›</a:t>
            </a:fld>
            <a:fld id="{00000000-1234-1234-1234-123412341234}" type="slidenum">
              <a:rPr lang="en-US" sz="8400">
                <a:solidFill>
                  <a:srgbClr val="000000"/>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 name="Shape 11"/>
        <p:cNvGrpSpPr/>
        <p:nvPr/>
      </p:nvGrpSpPr>
      <p:grpSpPr>
        <a:xfrm>
          <a:off x="0" y="0"/>
          <a:ext cx="0" cy="0"/>
          <a:chOff x="0" y="0"/>
          <a:chExt cx="0" cy="0"/>
        </a:xfrm>
      </p:grpSpPr>
      <p:sp>
        <p:nvSpPr>
          <p:cNvPr id="12" name="Shape 12"/>
          <p:cNvSpPr txBox="1"/>
          <p:nvPr>
            <p:ph type="title"/>
          </p:nvPr>
        </p:nvSpPr>
        <p:spPr>
          <a:xfrm>
            <a:off x="2193925" y="1244600"/>
            <a:ext cx="39496999" cy="5176837"/>
          </a:xfrm>
          <a:prstGeom prst="rect">
            <a:avLst/>
          </a:prstGeom>
          <a:noFill/>
          <a:ln>
            <a:noFill/>
          </a:ln>
        </p:spPr>
        <p:txBody>
          <a:bodyPr anchorCtr="0" anchor="ctr"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0" lvl="1"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2pPr>
            <a:lvl3pPr indent="0" lvl="2"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3pPr>
            <a:lvl4pPr indent="0" lvl="3"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4pPr>
            <a:lvl5pPr indent="0" lvl="4"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9pPr>
          </a:lstStyle>
          <a:p/>
        </p:txBody>
      </p:sp>
      <p:sp>
        <p:nvSpPr>
          <p:cNvPr id="13" name="Shape 13"/>
          <p:cNvSpPr txBox="1"/>
          <p:nvPr>
            <p:ph idx="1" type="body"/>
          </p:nvPr>
        </p:nvSpPr>
        <p:spPr>
          <a:xfrm>
            <a:off x="2193925" y="7254875"/>
            <a:ext cx="39496999" cy="20512088"/>
          </a:xfrm>
          <a:prstGeom prst="rect">
            <a:avLst/>
          </a:prstGeom>
          <a:noFill/>
          <a:ln>
            <a:noFill/>
          </a:ln>
        </p:spPr>
        <p:txBody>
          <a:bodyPr anchorCtr="0" anchor="t" bIns="91425" lIns="91425" rIns="91425" tIns="91425"/>
          <a:lstStyle>
            <a:lvl1pPr indent="-342900" lvl="0" marL="342900" marR="0" rtl="0" algn="l">
              <a:lnSpc>
                <a:spcPct val="102000"/>
              </a:lnSpc>
              <a:spcBef>
                <a:spcPts val="0"/>
              </a:spcBef>
              <a:spcAft>
                <a:spcPts val="1425"/>
              </a:spcAft>
              <a:buNone/>
              <a:defRPr b="0" i="0" sz="15000" u="none" cap="none" strike="noStrike">
                <a:solidFill>
                  <a:srgbClr val="000000"/>
                </a:solidFill>
                <a:latin typeface="Calibri"/>
                <a:ea typeface="Calibri"/>
                <a:cs typeface="Calibri"/>
                <a:sym typeface="Calibri"/>
              </a:defRPr>
            </a:lvl1pPr>
            <a:lvl2pPr indent="-285750" lvl="1" marL="742950" marR="0" rtl="0" algn="l">
              <a:lnSpc>
                <a:spcPct val="102000"/>
              </a:lnSpc>
              <a:spcBef>
                <a:spcPts val="0"/>
              </a:spcBef>
              <a:spcAft>
                <a:spcPts val="1138"/>
              </a:spcAft>
              <a:buNone/>
              <a:defRPr b="0" i="0" sz="11200" u="none" cap="none" strike="noStrike">
                <a:solidFill>
                  <a:srgbClr val="000000"/>
                </a:solidFill>
                <a:latin typeface="Calibri"/>
                <a:ea typeface="Calibri"/>
                <a:cs typeface="Calibri"/>
                <a:sym typeface="Calibri"/>
              </a:defRPr>
            </a:lvl2pPr>
            <a:lvl3pPr indent="-228600" lvl="2" marL="1143000" marR="0" rtl="0" algn="l">
              <a:lnSpc>
                <a:spcPct val="102000"/>
              </a:lnSpc>
              <a:spcBef>
                <a:spcPts val="0"/>
              </a:spcBef>
              <a:spcAft>
                <a:spcPts val="850"/>
              </a:spcAft>
              <a:buNone/>
              <a:defRPr b="0" i="0" sz="9400" u="none" cap="none" strike="noStrike">
                <a:solidFill>
                  <a:srgbClr val="000000"/>
                </a:solidFill>
                <a:latin typeface="Calibri"/>
                <a:ea typeface="Calibri"/>
                <a:cs typeface="Calibri"/>
                <a:sym typeface="Calibri"/>
              </a:defRPr>
            </a:lvl3pPr>
            <a:lvl4pPr indent="-228600" lvl="3" marL="1600200" marR="0" rtl="0" algn="l">
              <a:lnSpc>
                <a:spcPct val="102000"/>
              </a:lnSpc>
              <a:spcBef>
                <a:spcPts val="0"/>
              </a:spcBef>
              <a:spcAft>
                <a:spcPts val="575"/>
              </a:spcAft>
              <a:buNone/>
              <a:defRPr b="0" i="0" sz="9400" u="none" cap="none" strike="noStrike">
                <a:solidFill>
                  <a:srgbClr val="000000"/>
                </a:solidFill>
                <a:latin typeface="Calibri"/>
                <a:ea typeface="Calibri"/>
                <a:cs typeface="Calibri"/>
                <a:sym typeface="Calibri"/>
              </a:defRPr>
            </a:lvl4pPr>
            <a:lvl5pPr indent="-228600" lvl="4" marL="20574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5pPr>
            <a:lvl6pPr indent="-228600" lvl="5" marL="25146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6pPr>
            <a:lvl7pPr indent="-228600" lvl="6" marL="29718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7pPr>
            <a:lvl8pPr indent="-228600" lvl="7" marL="34290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8pPr>
            <a:lvl9pPr indent="-228600" lvl="8" marL="3886200" marR="0" rtl="0" algn="l">
              <a:lnSpc>
                <a:spcPct val="102000"/>
              </a:lnSpc>
              <a:spcBef>
                <a:spcPts val="0"/>
              </a:spcBef>
              <a:spcAft>
                <a:spcPts val="288"/>
              </a:spcAft>
              <a:buNone/>
              <a:defRPr b="0" i="0" sz="2000" u="none" cap="none" strike="noStrike">
                <a:solidFill>
                  <a:srgbClr val="000000"/>
                </a:solidFill>
                <a:latin typeface="Calibri"/>
                <a:ea typeface="Calibri"/>
                <a:cs typeface="Calibri"/>
                <a:sym typeface="Calibri"/>
              </a:defRPr>
            </a:lvl9pPr>
          </a:lstStyle>
          <a:p/>
        </p:txBody>
      </p:sp>
      <p:sp>
        <p:nvSpPr>
          <p:cNvPr id="14" name="Shape 14"/>
          <p:cNvSpPr txBox="1"/>
          <p:nvPr>
            <p:ph idx="10" type="dt"/>
          </p:nvPr>
        </p:nvSpPr>
        <p:spPr>
          <a:xfrm>
            <a:off x="2193925" y="28814712"/>
            <a:ext cx="10236200" cy="1649411"/>
          </a:xfrm>
          <a:prstGeom prst="rect">
            <a:avLst/>
          </a:prstGeom>
          <a:noFill/>
          <a:ln>
            <a:noFill/>
          </a:ln>
        </p:spPr>
        <p:txBody>
          <a:bodyPr anchorCtr="0" anchor="t" bIns="91425" lIns="91425" rIns="91425" tIns="91425"/>
          <a:lstStyle>
            <a:lvl1pPr indent="0" lvl="0" marL="0" marR="0" rtl="0" algn="l">
              <a:lnSpc>
                <a:spcPct val="102000"/>
              </a:lnSpc>
              <a:spcBef>
                <a:spcPts val="0"/>
              </a:spcBef>
              <a:spcAft>
                <a:spcPts val="0"/>
              </a:spcAft>
              <a:buNone/>
              <a:defRPr b="0" i="0" sz="8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lnSpc>
                <a:spcPct val="93000"/>
              </a:lnSpc>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 name="Shape 15"/>
          <p:cNvSpPr txBox="1"/>
          <p:nvPr/>
        </p:nvSpPr>
        <p:spPr>
          <a:xfrm>
            <a:off x="14995525" y="28814712"/>
            <a:ext cx="13896975" cy="1652586"/>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Shape 16"/>
          <p:cNvSpPr txBox="1"/>
          <p:nvPr>
            <p:ph idx="12" type="sldNum"/>
          </p:nvPr>
        </p:nvSpPr>
        <p:spPr>
          <a:xfrm>
            <a:off x="31454725" y="28814712"/>
            <a:ext cx="10236200" cy="1649411"/>
          </a:xfrm>
          <a:prstGeom prst="rect">
            <a:avLst/>
          </a:prstGeom>
          <a:noFill/>
          <a:ln>
            <a:noFill/>
          </a:ln>
        </p:spPr>
        <p:txBody>
          <a:bodyPr anchorCtr="0" anchor="t" bIns="45000" lIns="90000" rIns="90000" tIns="45000">
            <a:noAutofit/>
          </a:bodyPr>
          <a:lstStyle/>
          <a:p>
            <a:pPr indent="0" lvl="0" marL="0" marR="0" rtl="0" algn="l">
              <a:lnSpc>
                <a:spcPct val="102000"/>
              </a:lnSpc>
              <a:spcBef>
                <a:spcPts val="0"/>
              </a:spcBef>
              <a:spcAft>
                <a:spcPts val="0"/>
              </a:spcAft>
              <a:buSzPct val="25000"/>
              <a:buNone/>
            </a:pPr>
            <a:fld id="{00000000-1234-1234-1234-123412341234}" type="slidenum">
              <a:rPr b="0" i="0" lang="en-US" sz="8400" u="none" cap="none" strike="noStrike">
                <a:solidFill>
                  <a:srgbClr val="000000"/>
                </a:solidFill>
                <a:latin typeface="Calibri"/>
                <a:ea typeface="Calibri"/>
                <a:cs typeface="Calibri"/>
                <a:sym typeface="Calibri"/>
              </a:rPr>
              <a:t>‹#›</a:t>
            </a:fld>
            <a:fld id="{00000000-1234-1234-1234-123412341234}" type="slidenum">
              <a:rPr b="0" i="0" lang="en-US" sz="84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9.png"/><Relationship Id="rId10" Type="http://schemas.openxmlformats.org/officeDocument/2006/relationships/image" Target="../media/image05.png"/><Relationship Id="rId13" Type="http://schemas.openxmlformats.org/officeDocument/2006/relationships/image" Target="../media/image10.jpg"/><Relationship Id="rId12" Type="http://schemas.openxmlformats.org/officeDocument/2006/relationships/image" Target="../media/image0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7.png"/><Relationship Id="rId9" Type="http://schemas.openxmlformats.org/officeDocument/2006/relationships/image" Target="../media/image06.jpg"/><Relationship Id="rId14" Type="http://schemas.openxmlformats.org/officeDocument/2006/relationships/image" Target="../media/image11.jpg"/><Relationship Id="rId5" Type="http://schemas.openxmlformats.org/officeDocument/2006/relationships/image" Target="../media/image02.png"/><Relationship Id="rId6" Type="http://schemas.openxmlformats.org/officeDocument/2006/relationships/image" Target="../media/image03.png"/><Relationship Id="rId7" Type="http://schemas.openxmlformats.org/officeDocument/2006/relationships/image" Target="../media/image01.png"/><Relationship Id="rId8"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p:nvPr/>
        </p:nvSpPr>
        <p:spPr>
          <a:xfrm>
            <a:off x="1790613" y="22481625"/>
            <a:ext cx="6829500" cy="70800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sz="1800">
              <a:solidFill>
                <a:schemeClr val="lt1"/>
              </a:solidFill>
              <a:latin typeface="Arial"/>
              <a:ea typeface="Arial"/>
              <a:cs typeface="Arial"/>
              <a:sym typeface="Arial"/>
            </a:endParaRPr>
          </a:p>
        </p:txBody>
      </p:sp>
      <p:sp>
        <p:nvSpPr>
          <p:cNvPr id="84" name="Shape 84"/>
          <p:cNvSpPr txBox="1"/>
          <p:nvPr/>
        </p:nvSpPr>
        <p:spPr>
          <a:xfrm>
            <a:off x="21780500" y="1800225"/>
            <a:ext cx="6659563" cy="3060700"/>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None/>
            </a:pPr>
            <a:r>
              <a:t/>
            </a:r>
            <a:endParaRPr sz="1800">
              <a:solidFill>
                <a:schemeClr val="lt1"/>
              </a:solidFill>
              <a:latin typeface="Arial"/>
              <a:ea typeface="Arial"/>
              <a:cs typeface="Arial"/>
              <a:sym typeface="Arial"/>
            </a:endParaRPr>
          </a:p>
        </p:txBody>
      </p:sp>
      <p:sp>
        <p:nvSpPr>
          <p:cNvPr id="85" name="Shape 85"/>
          <p:cNvSpPr/>
          <p:nvPr/>
        </p:nvSpPr>
        <p:spPr>
          <a:xfrm>
            <a:off x="0" y="0"/>
            <a:ext cx="43891199" cy="5333999"/>
          </a:xfrm>
          <a:prstGeom prst="roundRect">
            <a:avLst>
              <a:gd fmla="val 16667" name="adj"/>
            </a:avLst>
          </a:prstGeom>
          <a:solidFill>
            <a:srgbClr val="00B8FF"/>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93000"/>
              </a:lnSpc>
              <a:spcBef>
                <a:spcPts val="0"/>
              </a:spcBef>
              <a:spcAft>
                <a:spcPts val="0"/>
              </a:spcAft>
              <a:buNone/>
            </a:pPr>
            <a:r>
              <a:t/>
            </a:r>
            <a:endParaRPr b="0" i="0" sz="16600" cap="none" strike="noStrike">
              <a:solidFill>
                <a:schemeClr val="accent3"/>
              </a:solidFill>
              <a:latin typeface="Calibri"/>
              <a:ea typeface="Calibri"/>
              <a:cs typeface="Calibri"/>
              <a:sym typeface="Calibri"/>
            </a:endParaRPr>
          </a:p>
        </p:txBody>
      </p:sp>
      <p:cxnSp>
        <p:nvCxnSpPr>
          <p:cNvPr id="86" name="Shape 86"/>
          <p:cNvCxnSpPr/>
          <p:nvPr/>
        </p:nvCxnSpPr>
        <p:spPr>
          <a:xfrm>
            <a:off x="11201400" y="5562600"/>
            <a:ext cx="76199" cy="25298400"/>
          </a:xfrm>
          <a:prstGeom prst="straightConnector1">
            <a:avLst/>
          </a:prstGeom>
          <a:solidFill>
            <a:srgbClr val="00B8FF"/>
          </a:solidFill>
          <a:ln cap="flat" cmpd="sng" w="9525">
            <a:solidFill>
              <a:schemeClr val="dk1"/>
            </a:solidFill>
            <a:prstDash val="solid"/>
            <a:round/>
            <a:headEnd len="med" w="med" type="none"/>
            <a:tailEnd len="med" w="med" type="none"/>
          </a:ln>
        </p:spPr>
      </p:cxnSp>
      <p:cxnSp>
        <p:nvCxnSpPr>
          <p:cNvPr id="87" name="Shape 87"/>
          <p:cNvCxnSpPr/>
          <p:nvPr/>
        </p:nvCxnSpPr>
        <p:spPr>
          <a:xfrm>
            <a:off x="32613600" y="5638800"/>
            <a:ext cx="76199" cy="25298400"/>
          </a:xfrm>
          <a:prstGeom prst="straightConnector1">
            <a:avLst/>
          </a:prstGeom>
          <a:solidFill>
            <a:srgbClr val="00B8FF"/>
          </a:solidFill>
          <a:ln cap="flat" cmpd="sng" w="9525">
            <a:solidFill>
              <a:schemeClr val="dk1"/>
            </a:solidFill>
            <a:prstDash val="solid"/>
            <a:round/>
            <a:headEnd len="med" w="med" type="none"/>
            <a:tailEnd len="med" w="med" type="none"/>
          </a:ln>
        </p:spPr>
      </p:cxnSp>
      <p:sp>
        <p:nvSpPr>
          <p:cNvPr id="88" name="Shape 88"/>
          <p:cNvSpPr/>
          <p:nvPr/>
        </p:nvSpPr>
        <p:spPr>
          <a:xfrm>
            <a:off x="1251312" y="5839660"/>
            <a:ext cx="9067800" cy="1295400"/>
          </a:xfrm>
          <a:prstGeom prst="roundRect">
            <a:avLst>
              <a:gd fmla="val 16667" name="adj"/>
            </a:avLst>
          </a:prstGeom>
          <a:solidFill>
            <a:srgbClr val="00B8FF"/>
          </a:solidFill>
          <a:ln cap="flat" cmpd="sng" w="9525">
            <a:solidFill>
              <a:srgbClr val="FFFFFF"/>
            </a:solidFill>
            <a:prstDash val="solid"/>
            <a:round/>
            <a:headEnd len="med" w="med" type="none"/>
            <a:tailEnd len="med" w="med" type="none"/>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b="1" lang="en-US" sz="6000">
                <a:solidFill>
                  <a:srgbClr val="000000"/>
                </a:solidFill>
                <a:latin typeface="Arial"/>
                <a:ea typeface="Arial"/>
                <a:cs typeface="Arial"/>
                <a:sym typeface="Arial"/>
              </a:rPr>
              <a:t>	       </a:t>
            </a:r>
            <a:r>
              <a:rPr b="1" lang="en-US" sz="6000">
                <a:solidFill>
                  <a:srgbClr val="FFFFFF"/>
                </a:solidFill>
                <a:latin typeface="Arial"/>
                <a:ea typeface="Arial"/>
                <a:cs typeface="Arial"/>
                <a:sym typeface="Arial"/>
              </a:rPr>
              <a:t>A</a:t>
            </a:r>
            <a:r>
              <a:rPr b="1" lang="en-US" sz="6000">
                <a:solidFill>
                  <a:srgbClr val="FFFFFF"/>
                </a:solidFill>
              </a:rPr>
              <a:t>BSTRACT</a:t>
            </a:r>
          </a:p>
        </p:txBody>
      </p:sp>
      <p:sp>
        <p:nvSpPr>
          <p:cNvPr id="89" name="Shape 89"/>
          <p:cNvSpPr/>
          <p:nvPr/>
        </p:nvSpPr>
        <p:spPr>
          <a:xfrm>
            <a:off x="698875" y="7488250"/>
            <a:ext cx="10172700" cy="11475600"/>
          </a:xfrm>
          <a:prstGeom prst="rect">
            <a:avLst/>
          </a:prstGeom>
          <a:noFill/>
          <a:ln>
            <a:noFill/>
          </a:ln>
        </p:spPr>
        <p:txBody>
          <a:bodyPr anchorCtr="0" anchor="t" bIns="13325" lIns="26650" rIns="26650" tIns="13325">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         Lichens are very intriguing organisms.  Lichens grow in many places: rocks, tree bark, tree twigs.  We collected and barcoded samples of lichens that are currently growing on Long Island and compared them to the lichens described from the 1968 study.  In addition to the DNA barcoding, we used descriptive appearance, size, shape and color of the lichen body and the reproductive characteristics to identify them. After collecting the samples and letting them air-dry, we went to Cold Spring Harbor to conduct PCR using two different primers for each sample- both an algal and fungal primer. After obtaining the concentrated samples, we brought them back to our lab and conducted the gel electrophoresis by inserting the samples into wells and letting them travel down the length of the gel using electricity. After 30 minutes, we placed the gel under a UV light to view any possible bands that had appeared and then compare to past identified lichen DNA. Pictures were taken and data was analyzed, determining whether or not the gel run had been successful or not. We are unable to make conclusions at this time due to the fact that our DNA sequencing data hasn’t been received and interpreted yet. We are very hopeful and optimistic that we will yield excellent results. </a:t>
            </a:r>
          </a:p>
        </p:txBody>
      </p:sp>
      <p:sp>
        <p:nvSpPr>
          <p:cNvPr id="90" name="Shape 90"/>
          <p:cNvSpPr txBox="1"/>
          <p:nvPr/>
        </p:nvSpPr>
        <p:spPr>
          <a:xfrm>
            <a:off x="974393" y="18288967"/>
            <a:ext cx="7859700" cy="1036800"/>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ABSTRACT</a:t>
            </a:r>
          </a:p>
        </p:txBody>
      </p:sp>
      <p:pic>
        <p:nvPicPr>
          <p:cNvPr id="91" name="Shape 91"/>
          <p:cNvPicPr preferRelativeResize="0"/>
          <p:nvPr/>
        </p:nvPicPr>
        <p:blipFill rotWithShape="1">
          <a:blip r:embed="rId3">
            <a:alphaModFix/>
          </a:blip>
          <a:srcRect b="0" l="0" r="0" t="0"/>
          <a:stretch/>
        </p:blipFill>
        <p:spPr>
          <a:xfrm>
            <a:off x="808450" y="18288966"/>
            <a:ext cx="9077400" cy="1311300"/>
          </a:xfrm>
          <a:prstGeom prst="rect">
            <a:avLst/>
          </a:prstGeom>
          <a:noFill/>
          <a:ln>
            <a:noFill/>
          </a:ln>
        </p:spPr>
      </p:pic>
      <p:sp>
        <p:nvSpPr>
          <p:cNvPr id="92" name="Shape 92"/>
          <p:cNvSpPr txBox="1"/>
          <p:nvPr/>
        </p:nvSpPr>
        <p:spPr>
          <a:xfrm>
            <a:off x="1551451" y="18426233"/>
            <a:ext cx="6705600" cy="1036800"/>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INTRODUCTION</a:t>
            </a:r>
          </a:p>
        </p:txBody>
      </p:sp>
      <p:sp>
        <p:nvSpPr>
          <p:cNvPr id="93" name="Shape 93"/>
          <p:cNvSpPr txBox="1"/>
          <p:nvPr/>
        </p:nvSpPr>
        <p:spPr>
          <a:xfrm>
            <a:off x="271675" y="19633200"/>
            <a:ext cx="10469400" cy="90450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	Lichens have been surveyed on Long Island in a study done by Irwin M. Brodo in 1968(1).  Lichens grow in many places: rocks, tree bark, tree twigs.  We collected and barcoded samples of lichens that are currently growing on Long Island and compared them to the lichens described from the 1968 study.  In addition to the DNA barcoding, we used descriptive appearance, size, shape and color of the lichen body and the reproductive characteristics to identify them. We are doing this study because we are looking for the diversity of lichens on Long Island. Once we found the different species, barcoded and identified the lichens we are now capable of using this information for even further research.  Some of the questions we included in our conclusion: </a:t>
            </a:r>
          </a:p>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How does the type of lichens we find today compare with the lichens recorded in 1968?  Are there similarities or differences in the two populations? </a:t>
            </a:r>
          </a:p>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	</a:t>
            </a:r>
          </a:p>
          <a:p>
            <a:pPr indent="0" lvl="0" marL="0" marR="0" rtl="0" algn="l">
              <a:lnSpc>
                <a:spcPct val="93000"/>
              </a:lnSpc>
              <a:spcBef>
                <a:spcPts val="0"/>
              </a:spcBef>
              <a:spcAft>
                <a:spcPts val="0"/>
              </a:spcAft>
              <a:buSzPct val="25000"/>
              <a:buNone/>
            </a:pPr>
            <a:br>
              <a:rPr lang="en-US" sz="3200">
                <a:solidFill>
                  <a:schemeClr val="dk1"/>
                </a:solidFill>
                <a:latin typeface="Times New Roman"/>
                <a:ea typeface="Times New Roman"/>
                <a:cs typeface="Times New Roman"/>
                <a:sym typeface="Times New Roman"/>
              </a:rPr>
            </a:br>
          </a:p>
        </p:txBody>
      </p:sp>
      <p:pic>
        <p:nvPicPr>
          <p:cNvPr id="94" name="Shape 94"/>
          <p:cNvPicPr preferRelativeResize="0"/>
          <p:nvPr/>
        </p:nvPicPr>
        <p:blipFill rotWithShape="1">
          <a:blip r:embed="rId4">
            <a:alphaModFix/>
          </a:blip>
          <a:srcRect b="0" l="0" r="0" t="0"/>
          <a:stretch/>
        </p:blipFill>
        <p:spPr>
          <a:xfrm>
            <a:off x="12159903" y="5677991"/>
            <a:ext cx="9083674" cy="1311275"/>
          </a:xfrm>
          <a:prstGeom prst="rect">
            <a:avLst/>
          </a:prstGeom>
          <a:noFill/>
          <a:ln>
            <a:noFill/>
          </a:ln>
        </p:spPr>
      </p:pic>
      <p:sp>
        <p:nvSpPr>
          <p:cNvPr id="95" name="Shape 95"/>
          <p:cNvSpPr txBox="1"/>
          <p:nvPr/>
        </p:nvSpPr>
        <p:spPr>
          <a:xfrm>
            <a:off x="12513275" y="5788110"/>
            <a:ext cx="8557298" cy="1036887"/>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MATERIALS</a:t>
            </a:r>
          </a:p>
        </p:txBody>
      </p:sp>
      <p:sp>
        <p:nvSpPr>
          <p:cNvPr id="96" name="Shape 96"/>
          <p:cNvSpPr txBox="1"/>
          <p:nvPr/>
        </p:nvSpPr>
        <p:spPr>
          <a:xfrm>
            <a:off x="11991312" y="7333262"/>
            <a:ext cx="9601200" cy="69615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We used: small chisel (¾ inch), sturdy knife (for digging dirt or scraping off bark), 10x hand lens</a:t>
            </a:r>
          </a:p>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large collecting bag, small coin bags, envelopes, small boxes for soil and bark specimens, collection book for looking up lichen specimens, GPS, Compass, map of area if available, tape measure, rubbing alcohol, Polymerase Chain Reaction machine, Algal Primer, Fungal Primer, Agar, Comb, Gel electrophoresis kit, UV radiation</a:t>
            </a:r>
          </a:p>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Micropipettes, Pipette tips, Rulers, Camera, Beakers, Timers, Pestle in test tube, Distilled water..</a:t>
            </a:r>
          </a:p>
          <a:p>
            <a:pPr indent="-457200" lvl="0" marL="457200" marR="0" rtl="0" algn="l">
              <a:lnSpc>
                <a:spcPct val="93000"/>
              </a:lnSpc>
              <a:spcBef>
                <a:spcPts val="0"/>
              </a:spcBef>
              <a:spcAft>
                <a:spcPts val="0"/>
              </a:spcAft>
              <a:buClr>
                <a:srgbClr val="000000"/>
              </a:buClr>
              <a:buFont typeface="Arial"/>
              <a:buNone/>
            </a:pPr>
            <a:r>
              <a:t/>
            </a:r>
            <a:endParaRPr sz="3200">
              <a:solidFill>
                <a:schemeClr val="dk1"/>
              </a:solidFill>
              <a:latin typeface="Times New Roman"/>
              <a:ea typeface="Times New Roman"/>
              <a:cs typeface="Times New Roman"/>
              <a:sym typeface="Times New Roman"/>
            </a:endParaRPr>
          </a:p>
          <a:p>
            <a:pPr indent="-457200" lvl="0" marL="457200" marR="0" rtl="0" algn="l">
              <a:lnSpc>
                <a:spcPct val="93000"/>
              </a:lnSpc>
              <a:spcBef>
                <a:spcPts val="0"/>
              </a:spcBef>
              <a:spcAft>
                <a:spcPts val="0"/>
              </a:spcAft>
              <a:buClr>
                <a:srgbClr val="000000"/>
              </a:buClr>
              <a:buFont typeface="Arial"/>
              <a:buNone/>
            </a:pPr>
            <a:r>
              <a:t/>
            </a:r>
            <a:endParaRPr sz="3200">
              <a:solidFill>
                <a:schemeClr val="dk1"/>
              </a:solidFill>
              <a:latin typeface="Times New Roman"/>
              <a:ea typeface="Times New Roman"/>
              <a:cs typeface="Times New Roman"/>
              <a:sym typeface="Times New Roman"/>
            </a:endParaRPr>
          </a:p>
        </p:txBody>
      </p:sp>
      <p:pic>
        <p:nvPicPr>
          <p:cNvPr id="97" name="Shape 97"/>
          <p:cNvPicPr preferRelativeResize="0"/>
          <p:nvPr/>
        </p:nvPicPr>
        <p:blipFill rotWithShape="1">
          <a:blip r:embed="rId5">
            <a:alphaModFix/>
          </a:blip>
          <a:srcRect b="0" l="0" r="0" t="0"/>
          <a:stretch/>
        </p:blipFill>
        <p:spPr>
          <a:xfrm>
            <a:off x="23068004" y="5788110"/>
            <a:ext cx="9083674" cy="1276263"/>
          </a:xfrm>
          <a:prstGeom prst="rect">
            <a:avLst/>
          </a:prstGeom>
          <a:noFill/>
          <a:ln>
            <a:noFill/>
          </a:ln>
        </p:spPr>
      </p:pic>
      <p:sp>
        <p:nvSpPr>
          <p:cNvPr id="98" name="Shape 98"/>
          <p:cNvSpPr txBox="1"/>
          <p:nvPr/>
        </p:nvSpPr>
        <p:spPr>
          <a:xfrm>
            <a:off x="23342642" y="5839650"/>
            <a:ext cx="8534399" cy="1036887"/>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METHODS</a:t>
            </a:r>
          </a:p>
        </p:txBody>
      </p:sp>
      <p:sp>
        <p:nvSpPr>
          <p:cNvPr id="99" name="Shape 99"/>
          <p:cNvSpPr txBox="1"/>
          <p:nvPr/>
        </p:nvSpPr>
        <p:spPr>
          <a:xfrm>
            <a:off x="23068000" y="7315200"/>
            <a:ext cx="9270900" cy="196245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400">
                <a:solidFill>
                  <a:schemeClr val="dk1"/>
                </a:solidFill>
                <a:latin typeface="Times New Roman"/>
                <a:ea typeface="Times New Roman"/>
                <a:cs typeface="Times New Roman"/>
                <a:sym typeface="Times New Roman"/>
              </a:rPr>
              <a:t>Since lichens recover slowly, we only removed larger samples or samples growing abundantly in the area as we did not want to damage the forest in any way.  We brought the tools required.  We cleaned the knife with alcohol after collecting each sample to avoid possible contamination of the next sample. </a:t>
            </a:r>
          </a:p>
          <a:p>
            <a:pPr indent="0" lvl="0" marL="0" marR="0" rtl="0" algn="l">
              <a:lnSpc>
                <a:spcPct val="93000"/>
              </a:lnSpc>
              <a:spcBef>
                <a:spcPts val="0"/>
              </a:spcBef>
              <a:spcAft>
                <a:spcPts val="0"/>
              </a:spcAft>
              <a:buSzPct val="25000"/>
              <a:buNone/>
            </a:pPr>
            <a:r>
              <a:rPr lang="en-US" sz="3400">
                <a:solidFill>
                  <a:schemeClr val="dk1"/>
                </a:solidFill>
                <a:latin typeface="Times New Roman"/>
                <a:ea typeface="Times New Roman"/>
                <a:cs typeface="Times New Roman"/>
                <a:sym typeface="Times New Roman"/>
              </a:rPr>
              <a:t>We mapped out the bike path on the Massapequa Preserve using Mapmyhike.com.  The path from Merrick Road to Linden Street is 3.46 miles.  We started where the path begins on Merrick Road and worked our way north.  We stopped approximately every .2 miles and randomly surveyed what lichens we see.  We collected samples from tree trunks and tree branches, looking for different variety.  Everyplace we stop, we radiated out from that point approximately 1-3 meters for our search for lichens and recorded the coordinates of every tree which a sample was obtained from.</a:t>
            </a:r>
          </a:p>
          <a:p>
            <a:pPr indent="0" lvl="0" marL="0" marR="0" rtl="0" algn="l">
              <a:lnSpc>
                <a:spcPct val="93000"/>
              </a:lnSpc>
              <a:spcBef>
                <a:spcPts val="0"/>
              </a:spcBef>
              <a:spcAft>
                <a:spcPts val="0"/>
              </a:spcAft>
              <a:buSzPct val="25000"/>
              <a:buNone/>
            </a:pPr>
            <a:r>
              <a:rPr lang="en-US" sz="3400">
                <a:solidFill>
                  <a:schemeClr val="dk1"/>
                </a:solidFill>
                <a:latin typeface="Times New Roman"/>
                <a:ea typeface="Times New Roman"/>
                <a:cs typeface="Times New Roman"/>
                <a:sym typeface="Times New Roman"/>
              </a:rPr>
              <a:t>	Upon collecting our samples, we used a GPS to document the exact location we took the samples from.  We also took pictures to document the appearance of the samples as well as to have them on hand if we needed to further clarify their classification in school. </a:t>
            </a:r>
          </a:p>
          <a:p>
            <a:pPr indent="457200" lvl="0" marL="0" marR="0" rtl="0" algn="l">
              <a:lnSpc>
                <a:spcPct val="93000"/>
              </a:lnSpc>
              <a:spcBef>
                <a:spcPts val="0"/>
              </a:spcBef>
              <a:spcAft>
                <a:spcPts val="0"/>
              </a:spcAft>
              <a:buSzPct val="25000"/>
              <a:buNone/>
            </a:pPr>
            <a:r>
              <a:rPr lang="en-US" sz="3400">
                <a:solidFill>
                  <a:schemeClr val="dk1"/>
                </a:solidFill>
                <a:latin typeface="Times New Roman"/>
                <a:ea typeface="Times New Roman"/>
                <a:cs typeface="Times New Roman"/>
                <a:sym typeface="Times New Roman"/>
              </a:rPr>
              <a:t>After collecting the samples and letting them air-dry, we went to Cold Spring Harbor to conduct PCR using two different primers for each sample- both an algal and fungal primer. After obtaining the concentrated samples, we brought them back to our lab and conducted the gel electrophoresis by inserting the samples into wells and letting them travel down the length of the gel using electricity. After 30 minutes, we placed the gel under a UV light to view any possible bands that had appeared and then compare to past identified lichen DNA. Pictures were taken and data was analyzed, determining whether or not the gel run had been successful or not.</a:t>
            </a:r>
          </a:p>
          <a:p>
            <a:pPr indent="0" lvl="0" marL="0" marR="0" rtl="0" algn="l">
              <a:lnSpc>
                <a:spcPct val="93000"/>
              </a:lnSpc>
              <a:spcBef>
                <a:spcPts val="0"/>
              </a:spcBef>
              <a:spcAft>
                <a:spcPts val="0"/>
              </a:spcAft>
              <a:buSzPct val="25000"/>
              <a:buNone/>
            </a:pPr>
            <a:br>
              <a:rPr lang="en-US" sz="3400">
                <a:solidFill>
                  <a:schemeClr val="lt1"/>
                </a:solidFill>
                <a:latin typeface="Times New Roman"/>
                <a:ea typeface="Times New Roman"/>
                <a:cs typeface="Times New Roman"/>
                <a:sym typeface="Times New Roman"/>
              </a:rPr>
            </a:br>
          </a:p>
          <a:p>
            <a:pPr indent="0" lvl="0" marL="0" marR="0" rtl="0" algn="l">
              <a:lnSpc>
                <a:spcPct val="93000"/>
              </a:lnSpc>
              <a:spcBef>
                <a:spcPts val="0"/>
              </a:spcBef>
              <a:spcAft>
                <a:spcPts val="0"/>
              </a:spcAft>
              <a:buSzPct val="25000"/>
              <a:buNone/>
            </a:pPr>
            <a:br>
              <a:rPr lang="en-US" sz="3400">
                <a:solidFill>
                  <a:schemeClr val="dk1"/>
                </a:solidFill>
                <a:latin typeface="Times New Roman"/>
                <a:ea typeface="Times New Roman"/>
                <a:cs typeface="Times New Roman"/>
                <a:sym typeface="Times New Roman"/>
              </a:rPr>
            </a:br>
          </a:p>
        </p:txBody>
      </p:sp>
      <p:pic>
        <p:nvPicPr>
          <p:cNvPr id="100" name="Shape 100"/>
          <p:cNvPicPr preferRelativeResize="0"/>
          <p:nvPr/>
        </p:nvPicPr>
        <p:blipFill rotWithShape="1">
          <a:blip r:embed="rId6">
            <a:alphaModFix/>
          </a:blip>
          <a:srcRect b="0" l="0" r="0" t="0"/>
          <a:stretch/>
        </p:blipFill>
        <p:spPr>
          <a:xfrm>
            <a:off x="12081636" y="12641826"/>
            <a:ext cx="9083699" cy="1279500"/>
          </a:xfrm>
          <a:prstGeom prst="rect">
            <a:avLst/>
          </a:prstGeom>
          <a:noFill/>
          <a:ln>
            <a:noFill/>
          </a:ln>
        </p:spPr>
      </p:pic>
      <p:sp>
        <p:nvSpPr>
          <p:cNvPr id="101" name="Shape 101"/>
          <p:cNvSpPr txBox="1"/>
          <p:nvPr/>
        </p:nvSpPr>
        <p:spPr>
          <a:xfrm>
            <a:off x="12593138" y="12707643"/>
            <a:ext cx="8060699" cy="1036800"/>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RESULTS</a:t>
            </a:r>
          </a:p>
        </p:txBody>
      </p:sp>
      <p:sp>
        <p:nvSpPr>
          <p:cNvPr id="102" name="Shape 102"/>
          <p:cNvSpPr txBox="1"/>
          <p:nvPr/>
        </p:nvSpPr>
        <p:spPr>
          <a:xfrm>
            <a:off x="12179887" y="14090388"/>
            <a:ext cx="8887200" cy="43335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	We completed gel electrophoresis and are currently awaiting results for 5 samples from Genewiz. We are hopeful of a promising outcome and would like to find possible matches in the database to the lichens we found, or even find new species of lichens.  When the results come back from the lab, we can accurately compare the samples and identify the populations and species. </a:t>
            </a:r>
          </a:p>
          <a:p>
            <a:pPr lvl="0" rtl="0">
              <a:lnSpc>
                <a:spcPct val="115000"/>
              </a:lnSpc>
              <a:spcBef>
                <a:spcPts val="0"/>
              </a:spcBef>
              <a:buClr>
                <a:schemeClr val="dk1"/>
              </a:buClr>
              <a:buFont typeface="Arial"/>
              <a:buNone/>
            </a:pPr>
            <a:r>
              <a:t/>
            </a:r>
            <a:endParaRPr>
              <a:solidFill>
                <a:schemeClr val="dk1"/>
              </a:solidFill>
              <a:latin typeface="Times New Roman"/>
              <a:ea typeface="Times New Roman"/>
              <a:cs typeface="Times New Roman"/>
              <a:sym typeface="Times New Roman"/>
            </a:endParaRPr>
          </a:p>
          <a:p>
            <a:pPr indent="0" lvl="0" marL="0" marR="0" rtl="0" algn="l">
              <a:lnSpc>
                <a:spcPct val="93000"/>
              </a:lnSpc>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pic>
        <p:nvPicPr>
          <p:cNvPr id="103" name="Shape 103"/>
          <p:cNvPicPr preferRelativeResize="0"/>
          <p:nvPr/>
        </p:nvPicPr>
        <p:blipFill rotWithShape="1">
          <a:blip r:embed="rId7">
            <a:alphaModFix/>
          </a:blip>
          <a:srcRect b="0" l="0" r="0" t="0"/>
          <a:stretch/>
        </p:blipFill>
        <p:spPr>
          <a:xfrm>
            <a:off x="33151724" y="5847601"/>
            <a:ext cx="9083700" cy="1279500"/>
          </a:xfrm>
          <a:prstGeom prst="rect">
            <a:avLst/>
          </a:prstGeom>
          <a:noFill/>
          <a:ln>
            <a:noFill/>
          </a:ln>
        </p:spPr>
      </p:pic>
      <p:sp>
        <p:nvSpPr>
          <p:cNvPr id="104" name="Shape 104"/>
          <p:cNvSpPr txBox="1"/>
          <p:nvPr/>
        </p:nvSpPr>
        <p:spPr>
          <a:xfrm>
            <a:off x="33663212" y="5968945"/>
            <a:ext cx="8060700" cy="1036800"/>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6600">
                <a:solidFill>
                  <a:schemeClr val="lt1"/>
                </a:solidFill>
                <a:latin typeface="Arial"/>
                <a:ea typeface="Arial"/>
                <a:cs typeface="Arial"/>
                <a:sym typeface="Arial"/>
              </a:rPr>
              <a:t>DISCUSSION</a:t>
            </a:r>
          </a:p>
        </p:txBody>
      </p:sp>
      <p:sp>
        <p:nvSpPr>
          <p:cNvPr id="105" name="Shape 105"/>
          <p:cNvSpPr txBox="1"/>
          <p:nvPr/>
        </p:nvSpPr>
        <p:spPr>
          <a:xfrm>
            <a:off x="33102675" y="7326762"/>
            <a:ext cx="9181800" cy="6353699"/>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Our study may not have turned out as we originally hypothesized because we may not have handled the lichen correctly.  For example, while transferring the lichen from the envelop to the tubes, the lichen sample may have become contaminated. Furthermore, the tips may have been contaminated by surrounding floating dust during the process.</a:t>
            </a:r>
          </a:p>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When collecting lichens, we had difficulty finding diverse lichens throughout Massapequa Preserve, the physical attributes of the lichens we collected were overall similar. This is a significant change from the lichen diversity since 1968, where the lichen populations found in Massapequa Preserve varied remarkably, however our recent studies noted little diversity. Showing changes to the adaptability of lichens, the changes of diversity are due to modifications of the environment such as air quality, light intensity, temperature, relative humidity, pH value in that place, circumference and direction of the tree, and the difference between the road and the tree these factors. When the results come back from the lab, we can accurately compare the samples and identify the populations and species. </a:t>
            </a:r>
          </a:p>
        </p:txBody>
      </p:sp>
      <p:sp>
        <p:nvSpPr>
          <p:cNvPr id="106" name="Shape 106"/>
          <p:cNvSpPr txBox="1"/>
          <p:nvPr/>
        </p:nvSpPr>
        <p:spPr>
          <a:xfrm>
            <a:off x="33410900" y="27586625"/>
            <a:ext cx="9279900" cy="28947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3200">
                <a:solidFill>
                  <a:schemeClr val="dk1"/>
                </a:solidFill>
                <a:latin typeface="Times New Roman"/>
                <a:ea typeface="Times New Roman"/>
                <a:cs typeface="Times New Roman"/>
                <a:sym typeface="Times New Roman"/>
              </a:rPr>
              <a:t>We would like to thank our mentors and the staff members at Cold Spring Harbor.  Furthermore, we would like to appreciate our parents for supporting us all the way. </a:t>
            </a:r>
          </a:p>
        </p:txBody>
      </p:sp>
      <p:sp>
        <p:nvSpPr>
          <p:cNvPr id="107" name="Shape 107"/>
          <p:cNvSpPr txBox="1"/>
          <p:nvPr/>
        </p:nvSpPr>
        <p:spPr>
          <a:xfrm>
            <a:off x="6502975" y="18300"/>
            <a:ext cx="30567300" cy="4842600"/>
          </a:xfrm>
          <a:prstGeom prst="rect">
            <a:avLst/>
          </a:prstGeom>
          <a:noFill/>
          <a:ln>
            <a:noFill/>
          </a:ln>
        </p:spPr>
        <p:txBody>
          <a:bodyPr anchorCtr="0" anchor="t" bIns="45700" lIns="91425" rIns="91425" tIns="45700">
            <a:noAutofit/>
          </a:bodyPr>
          <a:lstStyle/>
          <a:p>
            <a:pPr indent="0" lvl="0" marL="0" marR="0" rtl="0" algn="ctr">
              <a:lnSpc>
                <a:spcPct val="93000"/>
              </a:lnSpc>
              <a:spcBef>
                <a:spcPts val="0"/>
              </a:spcBef>
              <a:spcAft>
                <a:spcPts val="0"/>
              </a:spcAft>
              <a:buSzPct val="25000"/>
              <a:buNone/>
            </a:pPr>
            <a:r>
              <a:rPr b="1" lang="en-US" sz="9600">
                <a:solidFill>
                  <a:schemeClr val="lt1"/>
                </a:solidFill>
                <a:latin typeface="Times New Roman"/>
                <a:ea typeface="Times New Roman"/>
                <a:cs typeface="Times New Roman"/>
                <a:sym typeface="Times New Roman"/>
              </a:rPr>
              <a:t>Transformation of Lichen Diversity in Massapequa Preserve in the Last 47 Years</a:t>
            </a:r>
          </a:p>
          <a:p>
            <a:pPr lvl="0" rtl="0" algn="ctr">
              <a:spcBef>
                <a:spcPts val="0"/>
              </a:spcBef>
              <a:buSzPct val="45833"/>
              <a:buNone/>
            </a:pPr>
            <a:r>
              <a:rPr lang="en-US" sz="2400">
                <a:solidFill>
                  <a:srgbClr val="FFFFFF"/>
                </a:solidFill>
                <a:latin typeface="Calibri"/>
                <a:ea typeface="Calibri"/>
                <a:cs typeface="Calibri"/>
                <a:sym typeface="Calibri"/>
              </a:rPr>
              <a:t>Authors: Kiera Flaherty</a:t>
            </a:r>
            <a:r>
              <a:rPr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Michelle Fong</a:t>
            </a:r>
            <a:r>
              <a:rPr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Linie Li</a:t>
            </a:r>
            <a:r>
              <a:rPr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Michael Lam</a:t>
            </a:r>
            <a:r>
              <a:rPr baseline="30000" lang="en-US" sz="2400">
                <a:solidFill>
                  <a:srgbClr val="FFFFFF"/>
                </a:solidFill>
                <a:latin typeface="Calibri"/>
                <a:ea typeface="Calibri"/>
                <a:cs typeface="Calibri"/>
                <a:sym typeface="Calibri"/>
              </a:rPr>
              <a:t>1</a:t>
            </a:r>
          </a:p>
          <a:p>
            <a:pPr lvl="0" rtl="0" algn="ctr">
              <a:spcBef>
                <a:spcPts val="0"/>
              </a:spcBef>
              <a:buClr>
                <a:schemeClr val="dk1"/>
              </a:buClr>
              <a:buSzPct val="45833"/>
              <a:buFont typeface="Arial"/>
              <a:buNone/>
            </a:pPr>
            <a:r>
              <a:rPr lang="en-US" sz="2400">
                <a:solidFill>
                  <a:srgbClr val="FFFFFF"/>
                </a:solidFill>
                <a:latin typeface="Calibri"/>
                <a:ea typeface="Calibri"/>
                <a:cs typeface="Calibri"/>
                <a:sym typeface="Calibri"/>
              </a:rPr>
              <a:t>Mentors: August Eberling</a:t>
            </a:r>
            <a:r>
              <a:rPr baseline="30000" lang="en-US" sz="2400">
                <a:solidFill>
                  <a:srgbClr val="FFFFFF"/>
                </a:solidFill>
                <a:latin typeface="Calibri"/>
                <a:ea typeface="Calibri"/>
                <a:cs typeface="Calibri"/>
                <a:sym typeface="Calibri"/>
              </a:rPr>
              <a:t>1</a:t>
            </a:r>
          </a:p>
          <a:p>
            <a:pPr lvl="0" rtl="0" algn="ctr">
              <a:spcBef>
                <a:spcPts val="0"/>
              </a:spcBef>
              <a:buClr>
                <a:schemeClr val="dk1"/>
              </a:buClr>
              <a:buSzPct val="45833"/>
              <a:buFont typeface="Arial"/>
              <a:buNone/>
            </a:pPr>
            <a:r>
              <a:rPr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Massapequa High School</a:t>
            </a:r>
          </a:p>
          <a:p>
            <a:pPr indent="0" lvl="0" marL="0" marR="0" rtl="0" algn="l">
              <a:lnSpc>
                <a:spcPct val="93000"/>
              </a:lnSpc>
              <a:spcBef>
                <a:spcPts val="0"/>
              </a:spcBef>
              <a:spcAft>
                <a:spcPts val="0"/>
              </a:spcAft>
              <a:buNone/>
            </a:pPr>
            <a:r>
              <a:t/>
            </a:r>
            <a:endParaRPr sz="10000">
              <a:solidFill>
                <a:schemeClr val="lt1"/>
              </a:solidFill>
              <a:latin typeface="Arial"/>
              <a:ea typeface="Arial"/>
              <a:cs typeface="Arial"/>
              <a:sym typeface="Arial"/>
            </a:endParaRPr>
          </a:p>
        </p:txBody>
      </p:sp>
      <p:sp>
        <p:nvSpPr>
          <p:cNvPr id="108" name="Shape 108"/>
          <p:cNvSpPr txBox="1"/>
          <p:nvPr/>
        </p:nvSpPr>
        <p:spPr>
          <a:xfrm>
            <a:off x="32964500" y="20342873"/>
            <a:ext cx="10172700" cy="5301900"/>
          </a:xfrm>
          <a:prstGeom prst="rect">
            <a:avLst/>
          </a:prstGeom>
          <a:noFill/>
          <a:ln>
            <a:noFill/>
          </a:ln>
        </p:spPr>
        <p:txBody>
          <a:bodyPr anchorCtr="0" anchor="t" bIns="45700" lIns="91425" rIns="91425" tIns="45700">
            <a:noAutofit/>
          </a:bodyPr>
          <a:lstStyle/>
          <a:p>
            <a:pPr indent="0" lvl="0" marL="0" marR="0" rtl="0" algn="l">
              <a:lnSpc>
                <a:spcPct val="93000"/>
              </a:lnSpc>
              <a:spcBef>
                <a:spcPts val="0"/>
              </a:spcBef>
              <a:spcAft>
                <a:spcPts val="0"/>
              </a:spcAft>
              <a:buSzPct val="25000"/>
              <a:buNone/>
            </a:pPr>
            <a:r>
              <a:rPr lang="en-US" sz="2400">
                <a:solidFill>
                  <a:srgbClr val="000000"/>
                </a:solidFill>
                <a:latin typeface="Times New Roman"/>
                <a:ea typeface="Times New Roman"/>
                <a:cs typeface="Times New Roman"/>
                <a:sym typeface="Times New Roman"/>
              </a:rPr>
              <a:t>"The Arizona State University Lichen Herbarium Currently Houses over 109,000 Fully Accessioned and Databased Lichen Specimens from All over the World. A Significant Fraction of These Specimens Are Being Revised in the Context of the Greater Sonoran Desert." Arizona State University Lichen Herbarium. Web. 30 May 2015.  </a:t>
            </a:r>
            <a:br>
              <a:rPr lang="en-US" sz="2400">
                <a:solidFill>
                  <a:schemeClr val="lt1"/>
                </a:solidFill>
                <a:latin typeface="Arial"/>
                <a:ea typeface="Arial"/>
                <a:cs typeface="Arial"/>
                <a:sym typeface="Arial"/>
              </a:rPr>
            </a:br>
            <a:r>
              <a:rPr lang="en-US" sz="2400">
                <a:solidFill>
                  <a:srgbClr val="000000"/>
                </a:solidFill>
                <a:latin typeface="Times New Roman"/>
                <a:ea typeface="Times New Roman"/>
                <a:cs typeface="Times New Roman"/>
                <a:sym typeface="Times New Roman"/>
              </a:rPr>
              <a:t>"Lichens and Air Pollution." </a:t>
            </a:r>
            <a:r>
              <a:rPr i="1" lang="en-US" sz="2400">
                <a:solidFill>
                  <a:srgbClr val="000000"/>
                </a:solidFill>
                <a:latin typeface="Times New Roman"/>
                <a:ea typeface="Times New Roman"/>
                <a:cs typeface="Times New Roman"/>
                <a:sym typeface="Times New Roman"/>
              </a:rPr>
              <a:t>Lichens and Air Pollution</a:t>
            </a:r>
            <a:r>
              <a:rPr lang="en-US" sz="2400">
                <a:solidFill>
                  <a:srgbClr val="000000"/>
                </a:solidFill>
                <a:latin typeface="Times New Roman"/>
                <a:ea typeface="Times New Roman"/>
                <a:cs typeface="Times New Roman"/>
                <a:sym typeface="Times New Roman"/>
              </a:rPr>
              <a:t>. N.p., n.d. Web. 30 May 2015.</a:t>
            </a:r>
          </a:p>
          <a:p>
            <a:pPr indent="0" lvl="0" marL="0" marR="0" rtl="0" algn="just">
              <a:lnSpc>
                <a:spcPct val="93000"/>
              </a:lnSpc>
              <a:spcBef>
                <a:spcPts val="0"/>
              </a:spcBef>
              <a:spcAft>
                <a:spcPts val="0"/>
              </a:spcAft>
              <a:buSzPct val="25000"/>
              <a:buNone/>
            </a:pPr>
            <a:r>
              <a:rPr lang="en-US" sz="2400">
                <a:solidFill>
                  <a:srgbClr val="000000"/>
                </a:solidFill>
                <a:latin typeface="Times New Roman"/>
                <a:ea typeface="Times New Roman"/>
                <a:cs typeface="Times New Roman"/>
                <a:sym typeface="Times New Roman"/>
              </a:rPr>
              <a:t>Irwin M. Brodo, Lichens of Long Island, New York. Albany, State University of New York 1968.</a:t>
            </a:r>
          </a:p>
          <a:p>
            <a:pPr indent="0" lvl="0" marL="0" marR="0" rtl="0" algn="just">
              <a:lnSpc>
                <a:spcPct val="93000"/>
              </a:lnSpc>
              <a:spcBef>
                <a:spcPts val="0"/>
              </a:spcBef>
              <a:spcAft>
                <a:spcPts val="0"/>
              </a:spcAft>
              <a:buSzPct val="25000"/>
              <a:buNone/>
            </a:pPr>
            <a:r>
              <a:rPr lang="en-US" sz="2400">
                <a:solidFill>
                  <a:srgbClr val="000000"/>
                </a:solidFill>
                <a:latin typeface="Times New Roman"/>
                <a:ea typeface="Times New Roman"/>
                <a:cs typeface="Times New Roman"/>
                <a:sym typeface="Times New Roman"/>
              </a:rPr>
              <a:t>"Lichens as Bioindicators." </a:t>
            </a:r>
            <a:r>
              <a:rPr i="1" lang="en-US" sz="2400">
                <a:solidFill>
                  <a:srgbClr val="000000"/>
                </a:solidFill>
                <a:latin typeface="Times New Roman"/>
                <a:ea typeface="Times New Roman"/>
                <a:cs typeface="Times New Roman"/>
                <a:sym typeface="Times New Roman"/>
              </a:rPr>
              <a:t>Lichens as Bioindicators</a:t>
            </a:r>
            <a:r>
              <a:rPr lang="en-US" sz="2400">
                <a:solidFill>
                  <a:srgbClr val="000000"/>
                </a:solidFill>
                <a:latin typeface="Times New Roman"/>
                <a:ea typeface="Times New Roman"/>
                <a:cs typeface="Times New Roman"/>
                <a:sym typeface="Times New Roman"/>
              </a:rPr>
              <a:t>. N.p., n.d. Web. 30 May 2015.</a:t>
            </a:r>
          </a:p>
          <a:p>
            <a:pPr indent="0" lvl="0" marL="0" marR="0" rtl="0" algn="just">
              <a:lnSpc>
                <a:spcPct val="93000"/>
              </a:lnSpc>
              <a:spcBef>
                <a:spcPts val="0"/>
              </a:spcBef>
              <a:spcAft>
                <a:spcPts val="0"/>
              </a:spcAft>
              <a:buSzPct val="25000"/>
              <a:buNone/>
            </a:pPr>
            <a:r>
              <a:rPr lang="en-US" sz="2400">
                <a:solidFill>
                  <a:srgbClr val="000000"/>
                </a:solidFill>
                <a:latin typeface="Times New Roman"/>
                <a:ea typeface="Times New Roman"/>
                <a:cs typeface="Times New Roman"/>
                <a:sym typeface="Times New Roman"/>
              </a:rPr>
              <a:t>"Lichen Biology and the Environment." Lichen Biology and the Environment. Web. 30 May 2015.  </a:t>
            </a:r>
          </a:p>
          <a:p>
            <a:pPr indent="0" lvl="0" marL="0" marR="0" rtl="0" algn="l">
              <a:lnSpc>
                <a:spcPct val="93000"/>
              </a:lnSpc>
              <a:spcBef>
                <a:spcPts val="0"/>
              </a:spcBef>
              <a:spcAft>
                <a:spcPts val="0"/>
              </a:spcAft>
              <a:buSzPct val="25000"/>
              <a:buNone/>
            </a:pPr>
            <a:r>
              <a:rPr lang="en-US" sz="2400">
                <a:solidFill>
                  <a:srgbClr val="000000"/>
                </a:solidFill>
                <a:latin typeface="Times New Roman"/>
                <a:ea typeface="Times New Roman"/>
                <a:cs typeface="Times New Roman"/>
                <a:sym typeface="Times New Roman"/>
              </a:rPr>
              <a:t>"MapMyHike." </a:t>
            </a:r>
            <a:r>
              <a:rPr i="1" lang="en-US" sz="2400">
                <a:solidFill>
                  <a:srgbClr val="000000"/>
                </a:solidFill>
                <a:latin typeface="Times New Roman"/>
                <a:ea typeface="Times New Roman"/>
                <a:cs typeface="Times New Roman"/>
                <a:sym typeface="Times New Roman"/>
              </a:rPr>
              <a:t>Hike Mapping Editor</a:t>
            </a:r>
            <a:r>
              <a:rPr lang="en-US" sz="2400">
                <a:solidFill>
                  <a:srgbClr val="000000"/>
                </a:solidFill>
                <a:latin typeface="Times New Roman"/>
                <a:ea typeface="Times New Roman"/>
                <a:cs typeface="Times New Roman"/>
                <a:sym typeface="Times New Roman"/>
              </a:rPr>
              <a:t>. N.p., n.d. Web. 30 May 2015.</a:t>
            </a:r>
          </a:p>
        </p:txBody>
      </p:sp>
      <p:pic>
        <p:nvPicPr>
          <p:cNvPr id="109" name="Shape 109"/>
          <p:cNvPicPr preferRelativeResize="0"/>
          <p:nvPr/>
        </p:nvPicPr>
        <p:blipFill rotWithShape="1">
          <a:blip r:embed="rId8">
            <a:alphaModFix/>
          </a:blip>
          <a:srcRect b="14969" l="42174" r="32133" t="22941"/>
          <a:stretch/>
        </p:blipFill>
        <p:spPr>
          <a:xfrm rot="5400000">
            <a:off x="14178362" y="16548888"/>
            <a:ext cx="5467176" cy="9387099"/>
          </a:xfrm>
          <a:prstGeom prst="rect">
            <a:avLst/>
          </a:prstGeom>
          <a:noFill/>
          <a:ln>
            <a:noFill/>
          </a:ln>
        </p:spPr>
      </p:pic>
      <p:pic>
        <p:nvPicPr>
          <p:cNvPr id="110" name="Shape 110"/>
          <p:cNvPicPr preferRelativeResize="0"/>
          <p:nvPr/>
        </p:nvPicPr>
        <p:blipFill>
          <a:blip r:embed="rId9">
            <a:alphaModFix/>
          </a:blip>
          <a:stretch>
            <a:fillRect/>
          </a:stretch>
        </p:blipFill>
        <p:spPr>
          <a:xfrm>
            <a:off x="271675" y="28678199"/>
            <a:ext cx="3132799" cy="2182799"/>
          </a:xfrm>
          <a:prstGeom prst="rect">
            <a:avLst/>
          </a:prstGeom>
          <a:noFill/>
          <a:ln>
            <a:noFill/>
          </a:ln>
        </p:spPr>
      </p:pic>
      <p:pic>
        <p:nvPicPr>
          <p:cNvPr id="111" name="Shape 111"/>
          <p:cNvPicPr preferRelativeResize="0"/>
          <p:nvPr/>
        </p:nvPicPr>
        <p:blipFill>
          <a:blip r:embed="rId10">
            <a:alphaModFix/>
          </a:blip>
          <a:stretch>
            <a:fillRect/>
          </a:stretch>
        </p:blipFill>
        <p:spPr>
          <a:xfrm>
            <a:off x="37749350" y="2707950"/>
            <a:ext cx="5703699" cy="1638300"/>
          </a:xfrm>
          <a:prstGeom prst="rect">
            <a:avLst/>
          </a:prstGeom>
          <a:noFill/>
          <a:ln>
            <a:noFill/>
          </a:ln>
        </p:spPr>
      </p:pic>
      <p:pic>
        <p:nvPicPr>
          <p:cNvPr id="112" name="Shape 112"/>
          <p:cNvPicPr preferRelativeResize="0"/>
          <p:nvPr/>
        </p:nvPicPr>
        <p:blipFill>
          <a:blip r:embed="rId11">
            <a:alphaModFix/>
          </a:blip>
          <a:stretch>
            <a:fillRect/>
          </a:stretch>
        </p:blipFill>
        <p:spPr>
          <a:xfrm>
            <a:off x="37749325" y="1585656"/>
            <a:ext cx="5467200" cy="964023"/>
          </a:xfrm>
          <a:prstGeom prst="rect">
            <a:avLst/>
          </a:prstGeom>
          <a:noFill/>
          <a:ln>
            <a:noFill/>
          </a:ln>
        </p:spPr>
      </p:pic>
      <p:pic>
        <p:nvPicPr>
          <p:cNvPr id="113" name="Shape 113"/>
          <p:cNvPicPr preferRelativeResize="0"/>
          <p:nvPr/>
        </p:nvPicPr>
        <p:blipFill>
          <a:blip r:embed="rId12">
            <a:alphaModFix/>
          </a:blip>
          <a:stretch>
            <a:fillRect/>
          </a:stretch>
        </p:blipFill>
        <p:spPr>
          <a:xfrm>
            <a:off x="37749325" y="314050"/>
            <a:ext cx="5467199" cy="1137548"/>
          </a:xfrm>
          <a:prstGeom prst="rect">
            <a:avLst/>
          </a:prstGeom>
          <a:noFill/>
          <a:ln>
            <a:noFill/>
          </a:ln>
        </p:spPr>
      </p:pic>
      <p:pic>
        <p:nvPicPr>
          <p:cNvPr id="114" name="Shape 114"/>
          <p:cNvPicPr preferRelativeResize="0"/>
          <p:nvPr/>
        </p:nvPicPr>
        <p:blipFill>
          <a:blip r:embed="rId13">
            <a:alphaModFix/>
          </a:blip>
          <a:stretch>
            <a:fillRect/>
          </a:stretch>
        </p:blipFill>
        <p:spPr>
          <a:xfrm>
            <a:off x="3638925" y="28678199"/>
            <a:ext cx="3132800" cy="2182799"/>
          </a:xfrm>
          <a:prstGeom prst="rect">
            <a:avLst/>
          </a:prstGeom>
          <a:noFill/>
          <a:ln>
            <a:noFill/>
          </a:ln>
        </p:spPr>
      </p:pic>
      <p:pic>
        <p:nvPicPr>
          <p:cNvPr id="115" name="Shape 115"/>
          <p:cNvPicPr preferRelativeResize="0"/>
          <p:nvPr/>
        </p:nvPicPr>
        <p:blipFill rotWithShape="1">
          <a:blip r:embed="rId6">
            <a:alphaModFix/>
          </a:blip>
          <a:srcRect b="0" l="0" r="0" t="0"/>
          <a:stretch/>
        </p:blipFill>
        <p:spPr>
          <a:xfrm>
            <a:off x="33279711" y="18963851"/>
            <a:ext cx="9083700" cy="1279500"/>
          </a:xfrm>
          <a:prstGeom prst="rect">
            <a:avLst/>
          </a:prstGeom>
          <a:noFill/>
          <a:ln>
            <a:noFill/>
          </a:ln>
        </p:spPr>
      </p:pic>
      <p:pic>
        <p:nvPicPr>
          <p:cNvPr id="116" name="Shape 116"/>
          <p:cNvPicPr preferRelativeResize="0"/>
          <p:nvPr/>
        </p:nvPicPr>
        <p:blipFill>
          <a:blip r:embed="rId14">
            <a:alphaModFix/>
          </a:blip>
          <a:stretch>
            <a:fillRect/>
          </a:stretch>
        </p:blipFill>
        <p:spPr>
          <a:xfrm>
            <a:off x="7006175" y="28678200"/>
            <a:ext cx="3132800" cy="2182799"/>
          </a:xfrm>
          <a:prstGeom prst="rect">
            <a:avLst/>
          </a:prstGeom>
          <a:noFill/>
          <a:ln>
            <a:noFill/>
          </a:ln>
        </p:spPr>
      </p:pic>
      <p:pic>
        <p:nvPicPr>
          <p:cNvPr id="117" name="Shape 117"/>
          <p:cNvPicPr preferRelativeResize="0"/>
          <p:nvPr/>
        </p:nvPicPr>
        <p:blipFill rotWithShape="1">
          <a:blip r:embed="rId6">
            <a:alphaModFix/>
          </a:blip>
          <a:srcRect b="0" l="0" r="0" t="0"/>
          <a:stretch/>
        </p:blipFill>
        <p:spPr>
          <a:xfrm>
            <a:off x="32964498" y="26250575"/>
            <a:ext cx="10172700" cy="1279500"/>
          </a:xfrm>
          <a:prstGeom prst="rect">
            <a:avLst/>
          </a:prstGeom>
          <a:noFill/>
          <a:ln>
            <a:noFill/>
          </a:ln>
        </p:spPr>
      </p:pic>
      <p:sp>
        <p:nvSpPr>
          <p:cNvPr id="118" name="Shape 118"/>
          <p:cNvSpPr txBox="1"/>
          <p:nvPr/>
        </p:nvSpPr>
        <p:spPr>
          <a:xfrm>
            <a:off x="34841775" y="19121650"/>
            <a:ext cx="5703600" cy="963900"/>
          </a:xfrm>
          <a:prstGeom prst="rect">
            <a:avLst/>
          </a:prstGeom>
          <a:noFill/>
          <a:ln>
            <a:noFill/>
          </a:ln>
        </p:spPr>
        <p:txBody>
          <a:bodyPr anchorCtr="0" anchor="t" bIns="91425" lIns="91425" rIns="91425" tIns="91425">
            <a:noAutofit/>
          </a:bodyPr>
          <a:lstStyle/>
          <a:p>
            <a:pPr lvl="0">
              <a:spcBef>
                <a:spcPts val="0"/>
              </a:spcBef>
              <a:buNone/>
            </a:pPr>
            <a:r>
              <a:rPr lang="en-US" sz="6000">
                <a:solidFill>
                  <a:srgbClr val="FFFFFF"/>
                </a:solidFill>
              </a:rPr>
              <a:t>REFERENCES</a:t>
            </a:r>
          </a:p>
        </p:txBody>
      </p:sp>
      <p:sp>
        <p:nvSpPr>
          <p:cNvPr id="119" name="Shape 119"/>
          <p:cNvSpPr txBox="1"/>
          <p:nvPr/>
        </p:nvSpPr>
        <p:spPr>
          <a:xfrm>
            <a:off x="33426375" y="26449025"/>
            <a:ext cx="9601200" cy="1137600"/>
          </a:xfrm>
          <a:prstGeom prst="rect">
            <a:avLst/>
          </a:prstGeom>
          <a:noFill/>
          <a:ln>
            <a:noFill/>
          </a:ln>
        </p:spPr>
        <p:txBody>
          <a:bodyPr anchorCtr="0" anchor="t" bIns="91425" lIns="91425" rIns="91425" tIns="91425">
            <a:noAutofit/>
          </a:bodyPr>
          <a:lstStyle/>
          <a:p>
            <a:pPr lvl="0">
              <a:spcBef>
                <a:spcPts val="0"/>
              </a:spcBef>
              <a:buNone/>
            </a:pPr>
            <a:r>
              <a:rPr lang="en-US" sz="6600">
                <a:solidFill>
                  <a:srgbClr val="FFFFFF"/>
                </a:solidFill>
              </a:rPr>
              <a:t>ACKNOWLEDGMENTS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