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56" r:id="rId2"/>
    <p:sldId id="257" r:id="rId3"/>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p:scale>
          <a:sx n="30" d="100"/>
          <a:sy n="30" d="100"/>
        </p:scale>
        <p:origin x="1140" y="-128"/>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9FD8A-A5E3-6D41-9A75-4881C44CAF51}" type="datetimeFigureOut">
              <a:rPr lang="en-US" smtClean="0"/>
              <a:t>6/5/2017</a:t>
            </a:fld>
            <a:endParaRPr lang="en-US"/>
          </a:p>
        </p:txBody>
      </p:sp>
      <p:sp>
        <p:nvSpPr>
          <p:cNvPr id="4" name="Slide Image Placeholder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56D1B-0E1B-4148-B57C-6C16C1BF816C}" type="slidenum">
              <a:rPr lang="en-US" smtClean="0"/>
              <a:t>‹#›</a:t>
            </a:fld>
            <a:endParaRPr lang="en-US"/>
          </a:p>
        </p:txBody>
      </p:sp>
    </p:spTree>
    <p:extLst>
      <p:ext uri="{BB962C8B-B14F-4D97-AF65-F5344CB8AC3E}">
        <p14:creationId xmlns:p14="http://schemas.microsoft.com/office/powerpoint/2010/main" val="125314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9A041B-3524-4C6D-8279-913C83E3E4C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1373904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A041B-3524-4C6D-8279-913C83E3E4C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277639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A041B-3524-4C6D-8279-913C83E3E4C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100492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A041B-3524-4C6D-8279-913C83E3E4C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311738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9A041B-3524-4C6D-8279-913C83E3E4CF}"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44049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A041B-3524-4C6D-8279-913C83E3E4C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151386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A041B-3524-4C6D-8279-913C83E3E4CF}"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202312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9A041B-3524-4C6D-8279-913C83E3E4CF}"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29625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A041B-3524-4C6D-8279-913C83E3E4CF}"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421578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E19A041B-3524-4C6D-8279-913C83E3E4C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208908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E19A041B-3524-4C6D-8279-913C83E3E4CF}"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882F2-53B9-4263-AFAF-BC64D4D2B03F}" type="slidenum">
              <a:rPr lang="en-US" smtClean="0"/>
              <a:t>‹#›</a:t>
            </a:fld>
            <a:endParaRPr lang="en-US"/>
          </a:p>
        </p:txBody>
      </p:sp>
    </p:spTree>
    <p:extLst>
      <p:ext uri="{BB962C8B-B14F-4D97-AF65-F5344CB8AC3E}">
        <p14:creationId xmlns:p14="http://schemas.microsoft.com/office/powerpoint/2010/main" val="277645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E19A041B-3524-4C6D-8279-913C83E3E4CF}" type="datetimeFigureOut">
              <a:rPr lang="en-US" smtClean="0"/>
              <a:t>6/5/2017</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B1A882F2-53B9-4263-AFAF-BC64D4D2B03F}" type="slidenum">
              <a:rPr lang="en-US" smtClean="0"/>
              <a:t>‹#›</a:t>
            </a:fld>
            <a:endParaRPr lang="en-US"/>
          </a:p>
        </p:txBody>
      </p:sp>
    </p:spTree>
    <p:extLst>
      <p:ext uri="{BB962C8B-B14F-4D97-AF65-F5344CB8AC3E}">
        <p14:creationId xmlns:p14="http://schemas.microsoft.com/office/powerpoint/2010/main" val="10449105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827471" y="654290"/>
            <a:ext cx="18290658" cy="4462760"/>
          </a:xfrm>
          <a:prstGeom prst="rect">
            <a:avLst/>
          </a:prstGeom>
          <a:noFill/>
        </p:spPr>
        <p:txBody>
          <a:bodyPr wrap="square" rtlCol="0">
            <a:spAutoFit/>
          </a:bodyPr>
          <a:lstStyle/>
          <a:p>
            <a:pPr algn="ctr"/>
            <a:r>
              <a:rPr lang="en-US" sz="5400" b="1" dirty="0"/>
              <a:t>Investigating the Effects of Groundwater Plumes OU2 and OU3 on the Biodiversity and Soil Health of Bethpage, NY</a:t>
            </a:r>
          </a:p>
          <a:p>
            <a:pPr algn="ctr"/>
            <a:r>
              <a:rPr lang="en-US" sz="4000" dirty="0"/>
              <a:t>Authors: Kevin Lam</a:t>
            </a:r>
            <a:r>
              <a:rPr lang="en-US" sz="4000" baseline="30000" dirty="0"/>
              <a:t>1</a:t>
            </a:r>
            <a:r>
              <a:rPr lang="en-US" sz="4000" dirty="0"/>
              <a:t> and Jeffrey Yu</a:t>
            </a:r>
            <a:r>
              <a:rPr lang="en-US" sz="4000" baseline="30000" dirty="0"/>
              <a:t>1</a:t>
            </a:r>
            <a:endParaRPr lang="en-US" sz="4000" dirty="0"/>
          </a:p>
          <a:p>
            <a:pPr algn="ctr"/>
            <a:r>
              <a:rPr lang="en-US" sz="3600" dirty="0"/>
              <a:t>Mentor: Lisa Daniels</a:t>
            </a:r>
            <a:r>
              <a:rPr lang="en-US" sz="3600" baseline="30000" dirty="0"/>
              <a:t>1</a:t>
            </a:r>
            <a:endParaRPr lang="en-US" sz="3600" dirty="0"/>
          </a:p>
          <a:p>
            <a:pPr algn="ctr"/>
            <a:r>
              <a:rPr lang="en-US" sz="3200" i="1" dirty="0"/>
              <a:t>Roslyn High School; Cold Spring Harbor Laboratory’s DNA Learning Center</a:t>
            </a:r>
          </a:p>
          <a:p>
            <a:br>
              <a:rPr lang="en-US" sz="3200" dirty="0"/>
            </a:br>
            <a:endParaRPr lang="en-US" sz="3200" dirty="0"/>
          </a:p>
        </p:txBody>
      </p:sp>
      <p:sp>
        <p:nvSpPr>
          <p:cNvPr id="10" name="TextBox 9"/>
          <p:cNvSpPr txBox="1"/>
          <p:nvPr/>
        </p:nvSpPr>
        <p:spPr>
          <a:xfrm>
            <a:off x="830997" y="11760276"/>
            <a:ext cx="9701043"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t>High levels of nutrients in the contaminated  area can indicate the use of fertilizer.</a:t>
            </a:r>
          </a:p>
          <a:p>
            <a:pPr marL="914400" lvl="1" indent="-457200">
              <a:buFont typeface="Arial" panose="020B0604020202020204" pitchFamily="34" charset="0"/>
              <a:buChar char="•"/>
            </a:pPr>
            <a:r>
              <a:rPr lang="en-US" sz="2800" dirty="0"/>
              <a:t>May be attributed to the soil excavation and replacement efforts.</a:t>
            </a:r>
          </a:p>
          <a:p>
            <a:pPr marL="914400" lvl="1" indent="-457200">
              <a:buFont typeface="Arial" panose="020B0604020202020204" pitchFamily="34" charset="0"/>
              <a:buChar char="•"/>
            </a:pPr>
            <a:r>
              <a:rPr lang="en-US" sz="2800" dirty="0"/>
              <a:t>Can be beneficial to the biodiversity as it helps plants grow and should not pose a problem as long as no harmful chemicals were used in the fertilizer that could seep into the soil and runoff.</a:t>
            </a:r>
          </a:p>
          <a:p>
            <a:pPr marL="457200" indent="-457200">
              <a:buFont typeface="Arial" panose="020B0604020202020204" pitchFamily="34" charset="0"/>
              <a:buChar char="•"/>
            </a:pPr>
            <a:r>
              <a:rPr lang="en-US" sz="2800" dirty="0"/>
              <a:t>We unfortunately were unable to test for such chemicals, but could do so in the future.</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04" y="7761809"/>
            <a:ext cx="10487431" cy="3621441"/>
          </a:xfrm>
          <a:prstGeom prst="rect">
            <a:avLst/>
          </a:prstGeom>
        </p:spPr>
      </p:pic>
      <p:sp>
        <p:nvSpPr>
          <p:cNvPr id="14" name="TextBox 13"/>
          <p:cNvSpPr txBox="1"/>
          <p:nvPr/>
        </p:nvSpPr>
        <p:spPr>
          <a:xfrm>
            <a:off x="4187390" y="4574406"/>
            <a:ext cx="13716000" cy="923330"/>
          </a:xfrm>
          <a:prstGeom prst="rect">
            <a:avLst/>
          </a:prstGeom>
          <a:ln w="101600" cap="rnd">
            <a:solidFill>
              <a:schemeClr val="accent1"/>
            </a:solidFill>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Results and Discussion </a:t>
            </a:r>
            <a:endParaRPr lang="en-US" sz="4400" dirty="0"/>
          </a:p>
        </p:txBody>
      </p:sp>
      <p:sp>
        <p:nvSpPr>
          <p:cNvPr id="17" name="TextBox 16"/>
          <p:cNvSpPr txBox="1"/>
          <p:nvPr/>
        </p:nvSpPr>
        <p:spPr>
          <a:xfrm>
            <a:off x="531930" y="18829486"/>
            <a:ext cx="10299173" cy="12157174"/>
          </a:xfrm>
          <a:prstGeom prst="rect">
            <a:avLst/>
          </a:prstGeom>
          <a:noFill/>
        </p:spPr>
        <p:txBody>
          <a:bodyPr wrap="square" rtlCol="0">
            <a:spAutoFit/>
          </a:bodyPr>
          <a:lstStyle/>
          <a:p>
            <a:r>
              <a:rPr lang="en-US" sz="2800" dirty="0"/>
              <a:t>	In 2013, the Town of Oyster Bay excavated approximately 175,000 cubic yards of soil contaminated with the chlorinated solvents, PCBs, metals and Freon compounds </a:t>
            </a:r>
            <a:r>
              <a:rPr lang="en-US" sz="2800" dirty="0" err="1"/>
              <a:t>dichlorodifloromethane</a:t>
            </a:r>
            <a:r>
              <a:rPr lang="en-US" sz="2800" dirty="0"/>
              <a:t> (R-12) and </a:t>
            </a:r>
            <a:r>
              <a:rPr lang="en-US" sz="2800" dirty="0" err="1"/>
              <a:t>chlorodifloromethane</a:t>
            </a:r>
            <a:r>
              <a:rPr lang="en-US" sz="2800" dirty="0"/>
              <a:t> (R-21) and replaced the materials with clean soil. In addition to the excavation, a groundwater extraction, treatment, and containment system has been set up along with a soil vapor extraction and treatment system (“Northrop”). </a:t>
            </a:r>
          </a:p>
          <a:p>
            <a:r>
              <a:rPr lang="en-US" sz="2800" dirty="0"/>
              <a:t>	Four years after the cleanup process, we can now establish that the topsoil biodiversity is normal compared to that of a control area. Knowing this, it gives us reassurance that the health effects on humans have also been lowered. However, without reference data of biodiversity before and during the contamination period, we can not see how biodiversity has changed. </a:t>
            </a:r>
          </a:p>
          <a:p>
            <a:endParaRPr lang="en-US" sz="2800" dirty="0"/>
          </a:p>
          <a:p>
            <a:pPr marL="457200" indent="-457200">
              <a:buFont typeface="Arial" charset="0"/>
              <a:buChar char="•"/>
            </a:pPr>
            <a:r>
              <a:rPr lang="en-US" sz="2800" dirty="0"/>
              <a:t>For further studies, we could test the biodiversity of deeper soil</a:t>
            </a:r>
          </a:p>
          <a:p>
            <a:pPr marL="457200" indent="-457200">
              <a:buFont typeface="Arial" charset="0"/>
              <a:buChar char="•"/>
            </a:pPr>
            <a:r>
              <a:rPr lang="en-US" sz="2800" dirty="0"/>
              <a:t>It is expected that the topsoil to be clean due to replacement efforts; however, soil deeper down may still be contaminated</a:t>
            </a:r>
          </a:p>
          <a:p>
            <a:pPr marL="457200" indent="-457200">
              <a:buFont typeface="Arial" charset="0"/>
              <a:buChar char="•"/>
            </a:pPr>
            <a:r>
              <a:rPr lang="en-US" sz="2800" dirty="0"/>
              <a:t>Monitor plume movements by checking if the plume have moved to the control area</a:t>
            </a:r>
          </a:p>
          <a:p>
            <a:pPr marL="457200" indent="-457200">
              <a:buFont typeface="Arial" charset="0"/>
              <a:buChar char="•"/>
            </a:pPr>
            <a:r>
              <a:rPr lang="en-US" sz="2800" dirty="0"/>
              <a:t>Collect samples from the control site again, allowing for us to compare the biodiversity of the area before and after the contamination.</a:t>
            </a:r>
          </a:p>
          <a:p>
            <a:pPr marL="457200" indent="-457200">
              <a:buFont typeface="Arial" charset="0"/>
              <a:buChar char="•"/>
            </a:pPr>
            <a:r>
              <a:rPr lang="en-US" sz="2800" dirty="0"/>
              <a:t>While this study has shown that cleanup efforts at Bethpage Community Park has worked to maintain a normal level of biodiversity in the topsoil, we must be wary about the other effects the plumes may have had and the future of the plumes</a:t>
            </a:r>
          </a:p>
          <a:p>
            <a:endParaRPr lang="en-US" sz="2800" dirty="0"/>
          </a:p>
        </p:txBody>
      </p:sp>
      <p:sp>
        <p:nvSpPr>
          <p:cNvPr id="21" name="TextBox 20"/>
          <p:cNvSpPr txBox="1"/>
          <p:nvPr/>
        </p:nvSpPr>
        <p:spPr>
          <a:xfrm>
            <a:off x="741632" y="17278367"/>
            <a:ext cx="9879770" cy="92333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Conclusions and Further Studies</a:t>
            </a:r>
            <a:endParaRPr lang="en-US" sz="4400" dirty="0"/>
          </a:p>
        </p:txBody>
      </p:sp>
      <p:sp>
        <p:nvSpPr>
          <p:cNvPr id="20" name="TextBox 19"/>
          <p:cNvSpPr txBox="1"/>
          <p:nvPr/>
        </p:nvSpPr>
        <p:spPr>
          <a:xfrm>
            <a:off x="11709398" y="7133362"/>
            <a:ext cx="9499600" cy="12588061"/>
          </a:xfrm>
          <a:prstGeom prst="rect">
            <a:avLst/>
          </a:prstGeom>
          <a:noFill/>
        </p:spPr>
        <p:txBody>
          <a:bodyPr wrap="square" rtlCol="0">
            <a:spAutoFit/>
          </a:bodyPr>
          <a:lstStyle/>
          <a:p>
            <a:endParaRPr lang="en-US" sz="2800" dirty="0"/>
          </a:p>
          <a:p>
            <a:pPr marL="457200" indent="-457200">
              <a:buFont typeface="Arial" charset="0"/>
              <a:buChar char="•"/>
            </a:pPr>
            <a:r>
              <a:rPr lang="en-US" sz="2800" dirty="0"/>
              <a:t>DNA sequence results were trimmed, the forward and backward sequences paired, and a consensus was met for each sample using the DNA Subway program</a:t>
            </a:r>
          </a:p>
          <a:p>
            <a:pPr marL="457200" indent="-457200">
              <a:buFont typeface="Arial" charset="0"/>
              <a:buChar char="•"/>
            </a:pPr>
            <a:r>
              <a:rPr lang="en-US" sz="2800" dirty="0"/>
              <a:t>Samples PHC-008 and PHC-021 were found to be unreliable, out ruling the potential for them to be novel sequences despite the number of mismatches</a:t>
            </a:r>
          </a:p>
          <a:p>
            <a:pPr marL="457200" indent="-457200">
              <a:buFont typeface="Arial" charset="0"/>
              <a:buChar char="•"/>
            </a:pPr>
            <a:r>
              <a:rPr lang="en-US" sz="2800" dirty="0"/>
              <a:t>Basic Local Alignment Search Tool (BLAST) was used, each sample’s DNA sequence was compared to that of those in the </a:t>
            </a:r>
            <a:r>
              <a:rPr lang="en-US" sz="2800" dirty="0" err="1"/>
              <a:t>CyVerse</a:t>
            </a:r>
            <a:r>
              <a:rPr lang="en-US" sz="2800" dirty="0"/>
              <a:t> database for confidence matches</a:t>
            </a:r>
          </a:p>
          <a:p>
            <a:pPr marL="457200" indent="-457200">
              <a:buFont typeface="Arial" charset="0"/>
              <a:buChar char="•"/>
            </a:pPr>
            <a:r>
              <a:rPr lang="en-US" sz="2800" dirty="0"/>
              <a:t>However, samples PHC-007 and PHC-014 were additionally ran through the Barcode of Life Data (BOLD) System for more precise identification</a:t>
            </a:r>
          </a:p>
          <a:p>
            <a:pPr marL="457200" indent="-457200">
              <a:buFont typeface="Arial" charset="0"/>
              <a:buChar char="•"/>
            </a:pPr>
            <a:r>
              <a:rPr lang="en-US" sz="2800" dirty="0"/>
              <a:t>Although sample PHC-015 had 23 mismatches, this was mainly attributed to the poor PCR performance observed in electrophoresis results.</a:t>
            </a:r>
          </a:p>
          <a:p>
            <a:endParaRPr lang="en-US" sz="2800" dirty="0"/>
          </a:p>
          <a:p>
            <a:pPr marL="457200" indent="-457200">
              <a:buFont typeface="Arial" charset="0"/>
              <a:buChar char="•"/>
            </a:pPr>
            <a:r>
              <a:rPr lang="en-US" sz="2800" dirty="0"/>
              <a:t>Based on BLAST sequence results, there were no samples with much significance</a:t>
            </a:r>
          </a:p>
          <a:p>
            <a:pPr marL="457200" indent="-457200">
              <a:buFont typeface="Arial" charset="0"/>
              <a:buChar char="•"/>
            </a:pPr>
            <a:r>
              <a:rPr lang="en-US" sz="2800" dirty="0"/>
              <a:t>All species identified were native to the east coast and did not indicate any potential hazards</a:t>
            </a:r>
          </a:p>
          <a:p>
            <a:pPr marL="457200" indent="-457200">
              <a:buFont typeface="Arial" charset="0"/>
              <a:buChar char="•"/>
            </a:pPr>
            <a:r>
              <a:rPr lang="en-US" sz="2800" dirty="0"/>
              <a:t>A phylogenetic tree did not show any notable patterns between the areas as samples were evenly spread throughout the tree</a:t>
            </a:r>
          </a:p>
          <a:p>
            <a:pPr marL="457200" indent="-457200">
              <a:buFont typeface="Arial" charset="0"/>
              <a:buChar char="•"/>
            </a:pPr>
            <a:r>
              <a:rPr lang="en-US" sz="2800" dirty="0"/>
              <a:t>These results are promising as they do not show any significant difference from the contaminated and control sites, indicating that cleanup efforts at the contaminated site, Bethpage Community Park, have been successful. </a:t>
            </a:r>
          </a:p>
          <a:p>
            <a:endParaRPr lang="en-US" sz="2800" dirty="0"/>
          </a:p>
        </p:txBody>
      </p:sp>
      <p:sp>
        <p:nvSpPr>
          <p:cNvPr id="24" name="TextBox 23"/>
          <p:cNvSpPr txBox="1"/>
          <p:nvPr/>
        </p:nvSpPr>
        <p:spPr>
          <a:xfrm>
            <a:off x="1134678" y="6218962"/>
            <a:ext cx="9093685" cy="91440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Soil Contamination  </a:t>
            </a:r>
            <a:endParaRPr lang="en-US" sz="4400" dirty="0"/>
          </a:p>
        </p:txBody>
      </p:sp>
      <p:sp>
        <p:nvSpPr>
          <p:cNvPr id="25" name="TextBox 24"/>
          <p:cNvSpPr txBox="1"/>
          <p:nvPr/>
        </p:nvSpPr>
        <p:spPr>
          <a:xfrm>
            <a:off x="11912357" y="6218962"/>
            <a:ext cx="9093685" cy="91440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Biodiversity</a:t>
            </a:r>
            <a:endParaRPr lang="en-US"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73313" y="19468564"/>
            <a:ext cx="9971771" cy="12846069"/>
          </a:xfrm>
          <a:prstGeom prst="rect">
            <a:avLst/>
          </a:prstGeom>
        </p:spPr>
      </p:pic>
    </p:spTree>
    <p:extLst>
      <p:ext uri="{BB962C8B-B14F-4D97-AF65-F5344CB8AC3E}">
        <p14:creationId xmlns:p14="http://schemas.microsoft.com/office/powerpoint/2010/main" val="78773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4"/>
          <p:cNvSpPr txBox="1"/>
          <p:nvPr/>
        </p:nvSpPr>
        <p:spPr>
          <a:xfrm>
            <a:off x="11430001" y="4035418"/>
            <a:ext cx="10058400" cy="23729573"/>
          </a:xfrm>
          <a:prstGeom prst="rect">
            <a:avLst/>
          </a:prstGeom>
          <a:noFill/>
        </p:spPr>
        <p:txBody>
          <a:bodyPr wrap="square" rtlCol="0">
            <a:spAutoFit/>
          </a:bodyPr>
          <a:lstStyle/>
          <a:p>
            <a:r>
              <a:rPr lang="en-US" sz="3600" b="1" dirty="0"/>
              <a:t>Location</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pPr marL="457200" indent="-457200">
              <a:buFont typeface="Arial" charset="0"/>
              <a:buChar char="•"/>
            </a:pPr>
            <a:r>
              <a:rPr lang="en-US" sz="2800" dirty="0"/>
              <a:t>Samples were taken from a contaminated area, Bethpage Community Park, and a control area, Washington Avenue Park. </a:t>
            </a:r>
          </a:p>
          <a:p>
            <a:pPr marL="457200" indent="-457200">
              <a:buFont typeface="Arial" charset="0"/>
              <a:buChar char="•"/>
            </a:pPr>
            <a:r>
              <a:rPr lang="en-US" sz="2800" dirty="0"/>
              <a:t>Currently, Bethpage Park remains at the northern tip of both the OU2 and OU3 plumes</a:t>
            </a:r>
          </a:p>
          <a:p>
            <a:pPr marL="457200" indent="-457200">
              <a:buFont typeface="Arial" charset="0"/>
              <a:buChar char="•"/>
            </a:pPr>
            <a:r>
              <a:rPr lang="en-US" sz="2800" dirty="0"/>
              <a:t>Cleanup efforts have been taken to reverse the effects of the plumes in the park</a:t>
            </a:r>
          </a:p>
          <a:p>
            <a:pPr marL="457200" indent="-457200">
              <a:buFont typeface="Arial" charset="0"/>
              <a:buChar char="•"/>
            </a:pPr>
            <a:r>
              <a:rPr lang="en-US" sz="2800" dirty="0"/>
              <a:t>Site is an ideal location for sampling to see effective cleanup efforts have been and damage done by plume</a:t>
            </a:r>
          </a:p>
          <a:p>
            <a:pPr marL="457200" indent="-457200">
              <a:buFont typeface="Arial" charset="0"/>
              <a:buChar char="•"/>
            </a:pPr>
            <a:r>
              <a:rPr lang="en-US" sz="2800" dirty="0"/>
              <a:t>On the other hand, Washington Avenue Park has not been affected by the plume</a:t>
            </a:r>
          </a:p>
          <a:p>
            <a:pPr marL="457200" indent="-457200">
              <a:buFont typeface="Arial" charset="0"/>
              <a:buChar char="•"/>
            </a:pPr>
            <a:r>
              <a:rPr lang="en-US" sz="2800" dirty="0"/>
              <a:t>However, due to the current southward movement of the plumes, it may be in the future</a:t>
            </a:r>
          </a:p>
          <a:p>
            <a:pPr marL="457200" indent="-457200">
              <a:buFont typeface="Arial" charset="0"/>
              <a:buChar char="•"/>
            </a:pPr>
            <a:r>
              <a:rPr lang="en-US" sz="2800" dirty="0"/>
              <a:t>This allows us to test for biodiversity and soil contamination of the Washington Avenue Park now, and possibly again in the future if the plume moves southward</a:t>
            </a:r>
          </a:p>
          <a:p>
            <a:pPr marL="457200" indent="-457200">
              <a:buFont typeface="Arial" charset="0"/>
              <a:buChar char="•"/>
            </a:pPr>
            <a:endParaRPr lang="en-US" sz="2800" dirty="0"/>
          </a:p>
          <a:p>
            <a:r>
              <a:rPr lang="en-US" sz="3600" b="1" dirty="0"/>
              <a:t>Data Collection</a:t>
            </a:r>
          </a:p>
          <a:p>
            <a:pPr marL="457200" indent="-457200">
              <a:buFont typeface="Arial" charset="0"/>
              <a:buChar char="•"/>
            </a:pPr>
            <a:r>
              <a:rPr lang="en-US" sz="2800" dirty="0"/>
              <a:t>Multiple samples were collected</a:t>
            </a:r>
            <a:r>
              <a:rPr lang="en-US" sz="2800" b="1" dirty="0"/>
              <a:t> </a:t>
            </a:r>
            <a:r>
              <a:rPr lang="en-US" sz="2800" dirty="0"/>
              <a:t>in each park within a six inch radius at the base of a post</a:t>
            </a:r>
          </a:p>
          <a:p>
            <a:pPr marL="457200" indent="-457200">
              <a:buFont typeface="Arial" charset="0"/>
              <a:buChar char="•"/>
            </a:pPr>
            <a:r>
              <a:rPr lang="en-US" sz="2800" dirty="0"/>
              <a:t>Four soil samples were taken using a one foot soil core sampler from each site in which each sample was approximately ninety degrees from each other around the post</a:t>
            </a:r>
          </a:p>
          <a:p>
            <a:pPr marL="457200" indent="-457200">
              <a:buFont typeface="Arial" charset="0"/>
              <a:buChar char="•"/>
            </a:pPr>
            <a:r>
              <a:rPr lang="en-US" sz="2800" dirty="0"/>
              <a:t>Ten insect samples were taken from each site</a:t>
            </a:r>
          </a:p>
          <a:p>
            <a:pPr marL="457200" indent="-457200">
              <a:buFont typeface="Arial" charset="0"/>
              <a:buChar char="•"/>
            </a:pPr>
            <a:r>
              <a:rPr lang="en-US" sz="2800" dirty="0"/>
              <a:t>Insect samples PHC-001 to PHC-011 were collected from the contaminated site and insect samples PHC-012 to PHC-021 were collected from the control site.</a:t>
            </a:r>
          </a:p>
          <a:p>
            <a:endParaRPr lang="en-US" sz="2800" dirty="0"/>
          </a:p>
          <a:p>
            <a:r>
              <a:rPr lang="en-US" sz="3600" b="1" dirty="0"/>
              <a:t>Data Analysis</a:t>
            </a:r>
          </a:p>
          <a:p>
            <a:pPr marL="457200" indent="-457200">
              <a:buFont typeface="Arial" charset="0"/>
              <a:buChar char="•"/>
            </a:pPr>
            <a:r>
              <a:rPr lang="en-US" sz="2800" dirty="0"/>
              <a:t>Samples were documented and frozen for preservation</a:t>
            </a:r>
          </a:p>
          <a:p>
            <a:pPr marL="457200" indent="-457200">
              <a:buFont typeface="Arial" charset="0"/>
              <a:buChar char="•"/>
            </a:pPr>
            <a:r>
              <a:rPr lang="en-US" sz="2800" dirty="0"/>
              <a:t>Portion of soil samples were tested for levels of pH, phosphorus, potassium, and nitrogen</a:t>
            </a:r>
          </a:p>
          <a:p>
            <a:pPr marL="457200" indent="-457200">
              <a:buFont typeface="Arial" charset="0"/>
              <a:buChar char="•"/>
            </a:pPr>
            <a:r>
              <a:rPr lang="en-US" sz="2800" dirty="0"/>
              <a:t>DNA from insects was isolated following procedures outlined on the DNA Barcoding website (“</a:t>
            </a:r>
            <a:r>
              <a:rPr lang="en-US" sz="2800" i="1" dirty="0"/>
              <a:t>DNA Barcoding</a:t>
            </a:r>
            <a:r>
              <a:rPr lang="en-US" sz="2800" dirty="0"/>
              <a:t>”)</a:t>
            </a:r>
          </a:p>
          <a:p>
            <a:pPr marL="457200" indent="-457200">
              <a:buFont typeface="Arial" charset="0"/>
              <a:buChar char="•"/>
            </a:pPr>
            <a:r>
              <a:rPr lang="en-US" sz="2800" dirty="0"/>
              <a:t>DNA was amplified through polymerase chain reaction and analyzed with gel electrophoresis</a:t>
            </a:r>
          </a:p>
          <a:p>
            <a:pPr marL="457200" indent="-457200">
              <a:buFont typeface="Arial" charset="0"/>
              <a:buChar char="•"/>
            </a:pPr>
            <a:r>
              <a:rPr lang="en-US" sz="2800" dirty="0"/>
              <a:t>DNA was then sent to be sequenced in both the forward and backward directions.</a:t>
            </a:r>
          </a:p>
          <a:p>
            <a:endParaRPr lang="en-US" sz="2800" dirty="0"/>
          </a:p>
          <a:p>
            <a:endParaRPr lang="en-US" sz="2800" dirty="0"/>
          </a:p>
        </p:txBody>
      </p:sp>
      <p:sp>
        <p:nvSpPr>
          <p:cNvPr id="3" name="TextBox 2"/>
          <p:cNvSpPr txBox="1"/>
          <p:nvPr/>
        </p:nvSpPr>
        <p:spPr>
          <a:xfrm>
            <a:off x="457200" y="3904193"/>
            <a:ext cx="10058400" cy="6555641"/>
          </a:xfrm>
          <a:prstGeom prst="rect">
            <a:avLst/>
          </a:prstGeom>
          <a:noFill/>
        </p:spPr>
        <p:txBody>
          <a:bodyPr wrap="square" rtlCol="0">
            <a:spAutoFit/>
          </a:bodyPr>
          <a:lstStyle/>
          <a:p>
            <a:r>
              <a:rPr lang="en-US" sz="2800" dirty="0"/>
              <a:t>	In the mid-1900s, military industrial plants were established in Bethpage.  Subsequent years of unsafe chemical handling led to toxins seeping into the ground.  The contaminated soil and water in Bethpage created two major dangerous groundwater plumes.  Clean-up efforts were undertaken, but the hazardous chemicals can still be detected today.  In the present study, we examined the soil health and biodiversity of a contaminated area compared to an unaffected area. We assessed for biodiversity by collecting insect samples and using DNA analysis techniques.  It was found that biodiversity in both areas were similar as shown by phylogenetic trees. This indicates that cleanup efforts have been largely effective at establishing a normal level of biodiversity, despite the area being devastated by industrial waste in the past. </a:t>
            </a:r>
          </a:p>
          <a:p>
            <a:br>
              <a:rPr lang="en-US" sz="2800" dirty="0"/>
            </a:br>
            <a:endParaRPr lang="en-US" sz="2800" dirty="0"/>
          </a:p>
        </p:txBody>
      </p:sp>
      <p:sp>
        <p:nvSpPr>
          <p:cNvPr id="16" name="TextBox 15"/>
          <p:cNvSpPr txBox="1"/>
          <p:nvPr/>
        </p:nvSpPr>
        <p:spPr>
          <a:xfrm>
            <a:off x="11429997" y="28824972"/>
            <a:ext cx="10058400" cy="4093428"/>
          </a:xfrm>
          <a:prstGeom prst="rect">
            <a:avLst/>
          </a:prstGeom>
          <a:noFill/>
        </p:spPr>
        <p:txBody>
          <a:bodyPr wrap="square" rtlCol="0">
            <a:spAutoFit/>
          </a:bodyPr>
          <a:lstStyle/>
          <a:p>
            <a:pPr indent="-457200"/>
            <a:r>
              <a:rPr lang="en-US" sz="2000" dirty="0"/>
              <a:t>"Diversity Indices." Diversity Indices.  </a:t>
            </a:r>
            <a:r>
              <a:rPr lang="en-US" sz="2000" dirty="0" err="1"/>
              <a:t>N.p</a:t>
            </a:r>
            <a:r>
              <a:rPr lang="en-US" sz="2000" dirty="0"/>
              <a:t>., </a:t>
            </a:r>
            <a:r>
              <a:rPr lang="en-US" sz="2000" dirty="0" err="1"/>
              <a:t>n.d.</a:t>
            </a:r>
            <a:r>
              <a:rPr lang="en-US" sz="2000" dirty="0"/>
              <a:t>  Web.  30 Nov.  2016.</a:t>
            </a:r>
          </a:p>
          <a:p>
            <a:pPr indent="-457200"/>
            <a:r>
              <a:rPr lang="en-US" sz="2000" dirty="0"/>
              <a:t>"DNA Barcoding." DNA Barcoding 101.  </a:t>
            </a:r>
            <a:r>
              <a:rPr lang="en-US" sz="2000" dirty="0" err="1"/>
              <a:t>N.p</a:t>
            </a:r>
            <a:r>
              <a:rPr lang="en-US" sz="2000" dirty="0"/>
              <a:t>., </a:t>
            </a:r>
            <a:r>
              <a:rPr lang="en-US" sz="2000" dirty="0" err="1"/>
              <a:t>n.d.</a:t>
            </a:r>
            <a:r>
              <a:rPr lang="en-US" sz="2000" dirty="0"/>
              <a:t>  Web.  30 	Nov.  2016.</a:t>
            </a:r>
          </a:p>
          <a:p>
            <a:pPr indent="-457200"/>
            <a:r>
              <a:rPr lang="en-US" sz="2000" dirty="0"/>
              <a:t>"Environmental Contaminants Encyclopedia" NPS.  </a:t>
            </a:r>
            <a:r>
              <a:rPr lang="en-US" sz="2000" dirty="0" err="1"/>
              <a:t>N.p</a:t>
            </a:r>
            <a:r>
              <a:rPr lang="en-US" sz="2000" dirty="0"/>
              <a:t>., 	</a:t>
            </a:r>
            <a:r>
              <a:rPr lang="en-US" sz="2000" dirty="0" err="1"/>
              <a:t>n.d.</a:t>
            </a:r>
            <a:r>
              <a:rPr lang="en-US" sz="2000" dirty="0"/>
              <a:t>  Web.  30 Nov.  2016.</a:t>
            </a:r>
          </a:p>
          <a:p>
            <a:pPr indent="-457200"/>
            <a:r>
              <a:rPr lang="en-US" sz="2000" dirty="0"/>
              <a:t>"Naval Weapons Industrial Reserve Plant and Northrop Grumman 	Corporation Site." EPA.  Environmental Protection Agency, 	</a:t>
            </a:r>
            <a:r>
              <a:rPr lang="en-US" sz="2000" dirty="0" err="1"/>
              <a:t>n.d.</a:t>
            </a:r>
            <a:r>
              <a:rPr lang="en-US" sz="2000" dirty="0"/>
              <a:t>  Web.  30 Nov.  2016.</a:t>
            </a:r>
          </a:p>
          <a:p>
            <a:pPr indent="-457200"/>
            <a:r>
              <a:rPr lang="en-US" sz="2000" dirty="0"/>
              <a:t>“Northrop Grumman” </a:t>
            </a:r>
            <a:r>
              <a:rPr lang="en-US" sz="2000" dirty="0" err="1"/>
              <a:t>Nysdec</a:t>
            </a:r>
            <a:r>
              <a:rPr lang="en-US" sz="2000" dirty="0"/>
              <a:t>.  Northrop Grumman - Bethpage 	Facility (OU-3)- Record of Decision (</a:t>
            </a:r>
            <a:r>
              <a:rPr lang="en-US" sz="2000" dirty="0" err="1"/>
              <a:t>n.d.</a:t>
            </a:r>
            <a:r>
              <a:rPr lang="en-US" sz="2000" dirty="0"/>
              <a:t>): n.  </a:t>
            </a:r>
            <a:r>
              <a:rPr lang="en-US" sz="2000" dirty="0" err="1"/>
              <a:t>pag</a:t>
            </a:r>
            <a:r>
              <a:rPr lang="en-US" sz="2000" dirty="0"/>
              <a:t>.  Web.</a:t>
            </a:r>
          </a:p>
          <a:p>
            <a:pPr indent="-457200"/>
            <a:r>
              <a:rPr lang="en-US" sz="2000" dirty="0"/>
              <a:t>"Postscript: Tools for Policy-Makers." Complexity, Institutions and 	Public Policy (</a:t>
            </a:r>
            <a:r>
              <a:rPr lang="en-US" sz="2000" dirty="0" err="1"/>
              <a:t>n.d.</a:t>
            </a:r>
            <a:r>
              <a:rPr lang="en-US" sz="2000" dirty="0"/>
              <a:t>): n.  </a:t>
            </a:r>
            <a:r>
              <a:rPr lang="en-US" sz="2000" dirty="0" err="1"/>
              <a:t>pag</a:t>
            </a:r>
            <a:r>
              <a:rPr lang="en-US" sz="2000" dirty="0"/>
              <a:t>.  Web.  30 Nov.  2016.</a:t>
            </a:r>
          </a:p>
          <a:p>
            <a:pPr indent="-457200"/>
            <a:r>
              <a:rPr lang="en-US" sz="2000" dirty="0"/>
              <a:t>"Soil Biodiversity." Europa, </a:t>
            </a:r>
            <a:r>
              <a:rPr lang="en-US" sz="2000" dirty="0" err="1"/>
              <a:t>n.d.</a:t>
            </a:r>
            <a:r>
              <a:rPr lang="en-US" sz="2000" dirty="0"/>
              <a:t>  Web.  30 Nov.  2016.</a:t>
            </a:r>
          </a:p>
          <a:p>
            <a:pPr indent="-457200"/>
            <a:r>
              <a:rPr lang="en-US" sz="2000" dirty="0"/>
              <a:t>"What Are Plumes?" Bethpage Cancer Project.  </a:t>
            </a:r>
            <a:r>
              <a:rPr lang="en-US" sz="2000" dirty="0" err="1"/>
              <a:t>N.p</a:t>
            </a:r>
            <a:r>
              <a:rPr lang="en-US" sz="2000" dirty="0"/>
              <a:t>., </a:t>
            </a:r>
            <a:r>
              <a:rPr lang="en-US" sz="2000" dirty="0" err="1"/>
              <a:t>n.d.</a:t>
            </a:r>
            <a:r>
              <a:rPr lang="en-US" sz="2000" dirty="0"/>
              <a:t>  Web.  30 	Nov.  2016.</a:t>
            </a:r>
          </a:p>
          <a:p>
            <a:pPr indent="-457200"/>
            <a:br>
              <a:rPr lang="en-US" sz="2000" dirty="0"/>
            </a:br>
            <a:endParaRPr lang="en-US" sz="2000" dirty="0"/>
          </a:p>
        </p:txBody>
      </p:sp>
      <p:cxnSp>
        <p:nvCxnSpPr>
          <p:cNvPr id="5" name="Straight Connector 4"/>
          <p:cNvCxnSpPr/>
          <p:nvPr/>
        </p:nvCxnSpPr>
        <p:spPr>
          <a:xfrm>
            <a:off x="10972800" y="0"/>
            <a:ext cx="0" cy="32918400"/>
          </a:xfrm>
          <a:prstGeom prst="line">
            <a:avLst/>
          </a:prstGeom>
          <a:ln w="76200">
            <a:solidFill>
              <a:schemeClr val="tx1">
                <a:alpha val="10000"/>
              </a:schemeClr>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200400" y="2634942"/>
            <a:ext cx="4572000" cy="92333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Abstract  </a:t>
            </a:r>
            <a:endParaRPr lang="en-US" sz="4400" dirty="0"/>
          </a:p>
        </p:txBody>
      </p:sp>
      <p:sp>
        <p:nvSpPr>
          <p:cNvPr id="35" name="TextBox 34"/>
          <p:cNvSpPr txBox="1"/>
          <p:nvPr/>
        </p:nvSpPr>
        <p:spPr>
          <a:xfrm>
            <a:off x="457200" y="10890815"/>
            <a:ext cx="10058400" cy="24652903"/>
          </a:xfrm>
          <a:prstGeom prst="rect">
            <a:avLst/>
          </a:prstGeom>
          <a:noFill/>
        </p:spPr>
        <p:txBody>
          <a:bodyPr wrap="square" rtlCol="0">
            <a:spAutoFit/>
          </a:bodyPr>
          <a:lstStyle/>
          <a:p>
            <a:pPr marL="342900" indent="-342900" fontAlgn="base">
              <a:buFont typeface="Arial" panose="020B0604020202020204" pitchFamily="34" charset="0"/>
              <a:buChar char="•"/>
            </a:pPr>
            <a:endParaRPr lang="en-US" sz="2800" dirty="0"/>
          </a:p>
          <a:p>
            <a:r>
              <a:rPr lang="en-US" sz="2800" dirty="0"/>
              <a:t>	 The soil is home to more than a quarter of all organisms on Earth and as humans and apex predators, we depend on the soil for all of our energy (“Soil Biodiversity”).  However, chemical pollution is a major negative factor in soil biodiversity, where harmful substances such as lead and arsenic kill essential organisms.</a:t>
            </a:r>
          </a:p>
          <a:p>
            <a:r>
              <a:rPr lang="en-US" sz="2800" dirty="0"/>
              <a:t>	</a:t>
            </a:r>
          </a:p>
          <a:p>
            <a:r>
              <a:rPr lang="en-US" sz="2800" dirty="0"/>
              <a:t>	In the 1930s, the Northrop Grumman Corporation Site, and in 1941, the Naval Weapons Industrial Reserve Plant, were established in Bethpage, NY.  The facilities conducted research, testing, and manufacturing operations for the Navy and the National Aeronautics and Space Administration, situated on 605 acres (“Naval”).  These facilities had open seepage basins, a type of drainage system where wastewater is disposed into the ground, and sometimes they even dumped into surrounding grounds.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r>
              <a:rPr lang="en-US" sz="2800" dirty="0"/>
              <a:t>	Over years of these unsafe practices, chemicals seeped into the ground, contaminating the soil and water in Bethpage.  This created groundwater plumes, a shallow one called the OU2 plume was discovered in 1986, and a larger, deeper one called the OU3 plume was discovered in 2009 (“Northrop Grumman”).  Hazardous industrial wastes have been detected in contaminated areas, such as trichloroethylene (TCE), chromium, cadmium, arsenic, and polychlorinated biphenyl (PCB) among various others.  Clean-up efforts have been made, but the hazardous chemicals can still be detected today. Currently, the plumes are traveling south and have split into fingers (“Postscript”).</a:t>
            </a:r>
          </a:p>
          <a:p>
            <a:endParaRPr lang="en-US" sz="2800" dirty="0"/>
          </a:p>
          <a:p>
            <a:r>
              <a:rPr lang="en-US" sz="2800" dirty="0"/>
              <a:t>	This project aimed to examine the effects these groundwater plumes have had on the biodiversity of Bethpage. By surveying areas affected by the plumes to control areas that have not been affected, we used DNA barcoding techniques to examine differences in biodiversity. Furthermore, we surveyed soil contaminant levels; testing for levels of pH, phosphorus, potassium, nitrogen, and mercury. We predicted that in contaminated areas, the biodiversity will be less than those of non contaminated areas.  </a:t>
            </a:r>
          </a:p>
          <a:p>
            <a:br>
              <a:rPr lang="en-US" sz="2800" dirty="0"/>
            </a:br>
            <a:endParaRPr lang="en-US" sz="2800" dirty="0"/>
          </a:p>
          <a:p>
            <a:endParaRPr lang="en-US" sz="2800" dirty="0"/>
          </a:p>
          <a:p>
            <a:endParaRPr lang="en-US" sz="2800" dirty="0"/>
          </a:p>
          <a:p>
            <a:br>
              <a:rPr lang="en-US" sz="2800" dirty="0"/>
            </a:br>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7031" y="302507"/>
            <a:ext cx="8278737" cy="183971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67516" y="377672"/>
            <a:ext cx="4271006" cy="1776260"/>
          </a:xfrm>
          <a:prstGeom prst="rect">
            <a:avLst/>
          </a:prstGeom>
        </p:spPr>
      </p:pic>
      <p:pic>
        <p:nvPicPr>
          <p:cNvPr id="1026" name="Picture 2" descr="ap.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07563" y="4755845"/>
            <a:ext cx="8303276" cy="570398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4056" y="17683768"/>
            <a:ext cx="7839345" cy="5643196"/>
          </a:xfrm>
          <a:prstGeom prst="rect">
            <a:avLst/>
          </a:prstGeom>
        </p:spPr>
      </p:pic>
      <p:sp>
        <p:nvSpPr>
          <p:cNvPr id="23" name="TextBox 22"/>
          <p:cNvSpPr txBox="1"/>
          <p:nvPr/>
        </p:nvSpPr>
        <p:spPr>
          <a:xfrm>
            <a:off x="3200400" y="10144350"/>
            <a:ext cx="4572000" cy="92333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Introduction</a:t>
            </a:r>
            <a:endParaRPr lang="en-US" sz="4400" dirty="0"/>
          </a:p>
        </p:txBody>
      </p:sp>
      <p:sp>
        <p:nvSpPr>
          <p:cNvPr id="24" name="TextBox 23"/>
          <p:cNvSpPr txBox="1"/>
          <p:nvPr/>
        </p:nvSpPr>
        <p:spPr>
          <a:xfrm>
            <a:off x="12698121" y="2633010"/>
            <a:ext cx="7522159" cy="92333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Materials </a:t>
            </a:r>
            <a:r>
              <a:rPr lang="en-US" sz="5400"/>
              <a:t>and Methods</a:t>
            </a:r>
            <a:endParaRPr lang="en-US" sz="4400" dirty="0"/>
          </a:p>
        </p:txBody>
      </p:sp>
      <p:sp>
        <p:nvSpPr>
          <p:cNvPr id="25" name="TextBox 24"/>
          <p:cNvSpPr txBox="1"/>
          <p:nvPr/>
        </p:nvSpPr>
        <p:spPr>
          <a:xfrm>
            <a:off x="14582732" y="27320739"/>
            <a:ext cx="3752929" cy="923330"/>
          </a:xfrm>
          <a:prstGeom prst="rect">
            <a:avLst/>
          </a:prstGeom>
          <a:ln w="101600" cap="rnd">
            <a:beve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5400" dirty="0"/>
              <a:t>References</a:t>
            </a:r>
            <a:endParaRPr lang="en-US" sz="4400" dirty="0"/>
          </a:p>
        </p:txBody>
      </p:sp>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459201" y="702861"/>
            <a:ext cx="4360560" cy="1125882"/>
          </a:xfrm>
          <a:prstGeom prst="rect">
            <a:avLst/>
          </a:prstGeom>
        </p:spPr>
      </p:pic>
    </p:spTree>
    <p:extLst>
      <p:ext uri="{BB962C8B-B14F-4D97-AF65-F5344CB8AC3E}">
        <p14:creationId xmlns:p14="http://schemas.microsoft.com/office/powerpoint/2010/main" val="40119240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TotalTime>
  <Words>637</Words>
  <Application>Microsoft Office PowerPoint</Application>
  <PresentationFormat>Custom</PresentationFormat>
  <Paragraphs>108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Yu</dc:creator>
  <cp:lastModifiedBy>Jeffrey Yu</cp:lastModifiedBy>
  <cp:revision>89</cp:revision>
  <dcterms:created xsi:type="dcterms:W3CDTF">2016-12-22T18:02:13Z</dcterms:created>
  <dcterms:modified xsi:type="dcterms:W3CDTF">2017-06-06T02:00:36Z</dcterms:modified>
</cp:coreProperties>
</file>