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xmlns="">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67CA95-B2B4-4D70-8A57-D2737E99826B}" v="82" dt="2017-06-04T23:51:36.4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0"/>
    <p:restoredTop sz="94640"/>
  </p:normalViewPr>
  <p:slideViewPr>
    <p:cSldViewPr snapToGrid="0">
      <p:cViewPr>
        <p:scale>
          <a:sx n="37" d="100"/>
          <a:sy n="37" d="100"/>
        </p:scale>
        <p:origin x="-544" y="-552"/>
      </p:cViewPr>
      <p:guideLst>
        <p:guide orient="horz" pos="18144"/>
        <p:guide orient="horz" pos="288"/>
        <p:guide orient="horz" pos="13608"/>
        <p:guide orient="horz" pos="216"/>
        <p:guide pos="287"/>
        <p:guide pos="25055"/>
        <p:guide pos="235"/>
        <p:guide pos="2050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0"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EE56AB-756B-4986-A30B-292D62B6B017}" type="datetimeFigureOut">
              <a:rPr lang="en-US"/>
              <a:t>6/14/17</a:t>
            </a:fld>
            <a:endParaRPr lang="en-US"/>
          </a:p>
        </p:txBody>
      </p:sp>
      <p:sp>
        <p:nvSpPr>
          <p:cNvPr id="4" name="Slide Image Placeholder 3"/>
          <p:cNvSpPr>
            <a:spLocks noGrp="1" noRot="1" noChangeAspect="1"/>
          </p:cNvSpPr>
          <p:nvPr>
            <p:ph type="sldImg" idx="2"/>
          </p:nvPr>
        </p:nvSpPr>
        <p:spPr>
          <a:xfrm>
            <a:off x="2835275" y="857250"/>
            <a:ext cx="34734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4069D83-7A67-415C-9B16-D083BB574F23}"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069D83-7A67-415C-9B16-D083BB574F23}" type="slidenum">
              <a:rPr lang="en-US"/>
              <a:t>1</a:t>
            </a:fld>
            <a:endParaRPr lang="en-US"/>
          </a:p>
        </p:txBody>
      </p:sp>
    </p:spTree>
    <p:extLst>
      <p:ext uri="{BB962C8B-B14F-4D97-AF65-F5344CB8AC3E}">
        <p14:creationId xmlns:p14="http://schemas.microsoft.com/office/powerpoint/2010/main" val="3132105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6/14/17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6/14/17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6/14/17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6/14/17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6/14/17</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png"/><Relationship Id="rId12" Type="http://schemas.openxmlformats.org/officeDocument/2006/relationships/image" Target="../media/image9.png"/><Relationship Id="rId13" Type="http://schemas.openxmlformats.org/officeDocument/2006/relationships/image" Target="../media/image10.png"/><Relationship Id="rId14" Type="http://schemas.openxmlformats.org/officeDocument/2006/relationships/image" Target="../media/image11.png"/><Relationship Id="rId15" Type="http://schemas.openxmlformats.org/officeDocument/2006/relationships/image" Target="../media/image12.jpe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dx.doi.org/10.4236/ojmetal.2014.44011" TargetMode="External"/><Relationship Id="rId8" Type="http://schemas.openxmlformats.org/officeDocument/2006/relationships/image" Target="../media/image5.jpeg"/><Relationship Id="rId9" Type="http://schemas.openxmlformats.org/officeDocument/2006/relationships/image" Target="../media/image6.jpeg"/><Relationship Id="rId10"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ree (4)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21572" y="16775389"/>
            <a:ext cx="14362998" cy="4676325"/>
          </a:xfrm>
          <a:prstGeom prst="rect">
            <a:avLst/>
          </a:prstGeom>
        </p:spPr>
      </p:pic>
      <p:pic>
        <p:nvPicPr>
          <p:cNvPr id="15" name="Picture 15" descr="use-of-dna-barcoding-in-insecttaxonomy-10-638.jpg"/>
          <p:cNvPicPr>
            <a:picLocks noChangeAspect="1"/>
          </p:cNvPicPr>
          <p:nvPr/>
        </p:nvPicPr>
        <p:blipFill rotWithShape="1">
          <a:blip r:embed="rId4"/>
          <a:srcRect l="3323" t="11647" r="47736" b="2811"/>
          <a:stretch/>
        </p:blipFill>
        <p:spPr>
          <a:xfrm>
            <a:off x="207690" y="15601715"/>
            <a:ext cx="4523708" cy="5962885"/>
          </a:xfrm>
          <a:prstGeom prst="rect">
            <a:avLst/>
          </a:prstGeom>
        </p:spPr>
      </p:pic>
      <p:pic>
        <p:nvPicPr>
          <p:cNvPr id="2" name="Picture 2" descr="PICTURE.jpg"/>
          <p:cNvPicPr>
            <a:picLocks noChangeAspect="1"/>
          </p:cNvPicPr>
          <p:nvPr/>
        </p:nvPicPr>
        <p:blipFill>
          <a:blip r:embed="rId5"/>
          <a:stretch>
            <a:fillRect/>
          </a:stretch>
        </p:blipFill>
        <p:spPr>
          <a:xfrm>
            <a:off x="6201831" y="15800832"/>
            <a:ext cx="3235183" cy="1787460"/>
          </a:xfrm>
          <a:prstGeom prst="rect">
            <a:avLst/>
          </a:prstGeom>
        </p:spPr>
      </p:pic>
      <p:pic>
        <p:nvPicPr>
          <p:cNvPr id="14" name="Picture 14" descr="asshole bug.jpeg"/>
          <p:cNvPicPr>
            <a:picLocks noChangeAspect="1"/>
          </p:cNvPicPr>
          <p:nvPr/>
        </p:nvPicPr>
        <p:blipFill>
          <a:blip r:embed="rId6"/>
          <a:stretch>
            <a:fillRect/>
          </a:stretch>
        </p:blipFill>
        <p:spPr>
          <a:xfrm>
            <a:off x="20812247" y="18207328"/>
            <a:ext cx="2185427" cy="1201492"/>
          </a:xfrm>
          <a:prstGeom prst="rect">
            <a:avLst/>
          </a:prstGeom>
        </p:spPr>
      </p:pic>
      <p:sp>
        <p:nvSpPr>
          <p:cNvPr id="4" name="TextBox 3"/>
          <p:cNvSpPr txBox="1"/>
          <p:nvPr/>
        </p:nvSpPr>
        <p:spPr>
          <a:xfrm>
            <a:off x="1612900" y="394037"/>
            <a:ext cx="31305500" cy="1734876"/>
          </a:xfrm>
          <a:prstGeom prst="rect">
            <a:avLst/>
          </a:prstGeom>
          <a:noFill/>
        </p:spPr>
        <p:txBody>
          <a:bodyPr wrap="square" lIns="72176" tIns="36089" rIns="72176" bIns="36089" rtlCol="0" anchor="t">
            <a:spAutoFit/>
          </a:bodyPr>
          <a:lstStyle/>
          <a:p>
            <a:pPr algn="ctr"/>
            <a:r>
              <a:rPr lang="en-US" sz="5400" b="1" dirty="0">
                <a:latin typeface="Times New Roman"/>
                <a:cs typeface="Times New Roman"/>
              </a:rPr>
              <a:t>The Effect of Recreational Boating on the Invertebrate Biodiversity of Aquatic Environments in</a:t>
            </a:r>
            <a:r>
              <a:rPr lang="en-US" sz="5400" b="1">
                <a:latin typeface="Times New Roman"/>
                <a:cs typeface="Times New Roman"/>
              </a:rPr>
              <a:t> </a:t>
            </a:r>
            <a:r>
              <a:rPr lang="en-US" sz="5400" b="1" smtClean="0">
                <a:latin typeface="Times New Roman"/>
                <a:cs typeface="Times New Roman"/>
              </a:rPr>
              <a:t>Seaman’s</a:t>
            </a:r>
            <a:r>
              <a:rPr lang="en-US" sz="5400" b="1" dirty="0">
                <a:latin typeface="Times New Roman"/>
                <a:cs typeface="Times New Roman"/>
              </a:rPr>
              <a:t> Neck Park</a:t>
            </a:r>
            <a:endParaRPr lang="en-US" sz="5400" b="1" dirty="0">
              <a:solidFill>
                <a:srgbClr val="000000"/>
              </a:solidFill>
              <a:latin typeface="Times New Roman"/>
              <a:cs typeface="Times New Roman"/>
            </a:endParaRPr>
          </a:p>
        </p:txBody>
      </p:sp>
      <p:sp>
        <p:nvSpPr>
          <p:cNvPr id="5" name="TextBox 4"/>
          <p:cNvSpPr txBox="1"/>
          <p:nvPr/>
        </p:nvSpPr>
        <p:spPr>
          <a:xfrm>
            <a:off x="12810014" y="2078716"/>
            <a:ext cx="9255808" cy="2058042"/>
          </a:xfrm>
          <a:prstGeom prst="rect">
            <a:avLst/>
          </a:prstGeom>
          <a:noFill/>
        </p:spPr>
        <p:txBody>
          <a:bodyPr wrap="none" lIns="72176" tIns="36089" rIns="72176" bIns="36089" rtlCol="0" anchor="t">
            <a:spAutoFit/>
          </a:bodyPr>
          <a:lstStyle/>
          <a:p>
            <a:pPr algn="ctr"/>
            <a:r>
              <a:rPr lang="en-US" sz="4300" i="1" dirty="0">
                <a:solidFill>
                  <a:prstClr val="black"/>
                </a:solidFill>
              </a:rPr>
              <a:t>Eric Schneider &amp; Raj </a:t>
            </a:r>
            <a:r>
              <a:rPr lang="en-US" sz="4300" i="1" dirty="0" err="1">
                <a:solidFill>
                  <a:prstClr val="black"/>
                </a:solidFill>
              </a:rPr>
              <a:t>Mahadan</a:t>
            </a:r>
            <a:r>
              <a:rPr lang="en-US" sz="4300" i="1" dirty="0" smtClean="0">
                <a:solidFill>
                  <a:prstClr val="black"/>
                </a:solidFill>
              </a:rPr>
              <a:t>.</a:t>
            </a:r>
          </a:p>
          <a:p>
            <a:pPr algn="ctr"/>
            <a:r>
              <a:rPr lang="en-US" sz="4300" i="1" dirty="0" smtClean="0">
                <a:solidFill>
                  <a:prstClr val="black"/>
                </a:solidFill>
              </a:rPr>
              <a:t> Mentors: </a:t>
            </a:r>
            <a:r>
              <a:rPr lang="en-US" sz="4300" i="1" dirty="0">
                <a:solidFill>
                  <a:prstClr val="black"/>
                </a:solidFill>
              </a:rPr>
              <a:t>Janine </a:t>
            </a:r>
            <a:r>
              <a:rPr lang="en-US" sz="4300" i="1" dirty="0" err="1" smtClean="0">
                <a:solidFill>
                  <a:prstClr val="black"/>
                </a:solidFill>
              </a:rPr>
              <a:t>Cupo</a:t>
            </a:r>
            <a:r>
              <a:rPr lang="en-US" sz="4300" i="1" dirty="0" smtClean="0">
                <a:solidFill>
                  <a:prstClr val="black"/>
                </a:solidFill>
              </a:rPr>
              <a:t> and Mary </a:t>
            </a:r>
            <a:r>
              <a:rPr lang="en-US" sz="4300" i="1" dirty="0">
                <a:solidFill>
                  <a:prstClr val="black"/>
                </a:solidFill>
              </a:rPr>
              <a:t>S</a:t>
            </a:r>
            <a:r>
              <a:rPr lang="en-US" sz="4300" i="1" dirty="0" smtClean="0">
                <a:solidFill>
                  <a:prstClr val="black"/>
                </a:solidFill>
              </a:rPr>
              <a:t>imons</a:t>
            </a:r>
            <a:endParaRPr lang="en-US" sz="4300" i="1" u="sng" dirty="0">
              <a:solidFill>
                <a:srgbClr val="000000"/>
              </a:solidFill>
              <a:latin typeface="Calibri"/>
            </a:endParaRPr>
          </a:p>
          <a:p>
            <a:pPr algn="ctr"/>
            <a:r>
              <a:rPr lang="en-US" sz="4300" i="1" dirty="0"/>
              <a:t>Seaford High School</a:t>
            </a:r>
          </a:p>
        </p:txBody>
      </p:sp>
      <p:sp>
        <p:nvSpPr>
          <p:cNvPr id="30" name="TextBox 29"/>
          <p:cNvSpPr txBox="1"/>
          <p:nvPr/>
        </p:nvSpPr>
        <p:spPr>
          <a:xfrm>
            <a:off x="17256447" y="5347811"/>
            <a:ext cx="14494746" cy="650719"/>
          </a:xfrm>
          <a:prstGeom prst="rect">
            <a:avLst/>
          </a:prstGeom>
          <a:noFill/>
        </p:spPr>
        <p:txBody>
          <a:bodyPr wrap="square" lIns="65306" tIns="32653" rIns="65306" bIns="32653" rtlCol="0">
            <a:spAutoFit/>
          </a:bodyPr>
          <a:lstStyle/>
          <a:p>
            <a:endParaRPr lang="en-US" sz="3800"/>
          </a:p>
        </p:txBody>
      </p:sp>
      <p:sp>
        <p:nvSpPr>
          <p:cNvPr id="37" name="TextBox 36"/>
          <p:cNvSpPr txBox="1"/>
          <p:nvPr/>
        </p:nvSpPr>
        <p:spPr>
          <a:xfrm>
            <a:off x="614200" y="3241166"/>
            <a:ext cx="11529298" cy="12217735"/>
          </a:xfrm>
          <a:prstGeom prst="rect">
            <a:avLst/>
          </a:prstGeom>
          <a:noFill/>
        </p:spPr>
        <p:txBody>
          <a:bodyPr wrap="square" lIns="65306" tIns="32653" rIns="65306" bIns="32653" rtlCol="0" anchor="t">
            <a:spAutoFit/>
          </a:bodyPr>
          <a:lstStyle/>
          <a:p>
            <a:pPr algn="ctr">
              <a:spcAft>
                <a:spcPts val="429"/>
              </a:spcAft>
            </a:pPr>
            <a:r>
              <a:rPr lang="en-US" sz="3600" b="1" dirty="0"/>
              <a:t>Abstract</a:t>
            </a:r>
          </a:p>
          <a:p>
            <a:pPr>
              <a:spcAft>
                <a:spcPts val="429"/>
              </a:spcAft>
            </a:pPr>
            <a:r>
              <a:rPr lang="en-US" sz="2450" dirty="0" smtClean="0"/>
              <a:t>	In </a:t>
            </a:r>
            <a:r>
              <a:rPr lang="en-US" sz="2450" dirty="0"/>
              <a:t>marine environments certain outside stimuli can affect the water quality and </a:t>
            </a:r>
            <a:r>
              <a:rPr lang="en-US" sz="2450" dirty="0" smtClean="0"/>
              <a:t>biodiversity</a:t>
            </a:r>
            <a:r>
              <a:rPr lang="en-US" sz="2450" dirty="0"/>
              <a:t>. Boating and other pollution could potentially be one of these </a:t>
            </a:r>
            <a:r>
              <a:rPr lang="en-US" sz="2450" dirty="0" smtClean="0"/>
              <a:t>stimuli. </a:t>
            </a:r>
            <a:r>
              <a:rPr lang="en-US" sz="2450" dirty="0"/>
              <a:t>Boating emits many chemicals and pollutants into marine environments. Heavy metal toxicity has been linked to the prevention of oxidative phosphorylation, depletion and inhibition of antioxidant activity, and the damaging of DNA and the inhibition of its repair (1</a:t>
            </a:r>
            <a:r>
              <a:rPr lang="en-US" sz="2450" dirty="0" smtClean="0"/>
              <a:t>). </a:t>
            </a:r>
            <a:r>
              <a:rPr lang="en-US" sz="2450" dirty="0"/>
              <a:t>This can affect the species survivability within its ecosystem. Current research also shows how </a:t>
            </a:r>
            <a:r>
              <a:rPr lang="en-US" sz="2450" dirty="0" smtClean="0"/>
              <a:t>oil contamination</a:t>
            </a:r>
            <a:r>
              <a:rPr lang="en-US" sz="2450" dirty="0"/>
              <a:t> and hydrocarbons, which boating emit, can cause problems to the natural consistency of the basic life source in any given environment (</a:t>
            </a:r>
            <a:r>
              <a:rPr lang="en-US" sz="2450" dirty="0" smtClean="0"/>
              <a:t>2).              	We</a:t>
            </a:r>
            <a:r>
              <a:rPr lang="en-US" sz="2450" dirty="0"/>
              <a:t> hypothesize that boating in Seaman's Neck Park </a:t>
            </a:r>
            <a:r>
              <a:rPr lang="en-US" sz="2450" dirty="0" smtClean="0"/>
              <a:t>negatively impacts aquatic invertebrates and </a:t>
            </a:r>
            <a:r>
              <a:rPr lang="en-US" sz="2450" dirty="0"/>
              <a:t>decreases the number of different species present. In order to </a:t>
            </a:r>
            <a:r>
              <a:rPr lang="en-US" sz="2450" dirty="0" smtClean="0"/>
              <a:t>determine</a:t>
            </a:r>
            <a:r>
              <a:rPr lang="en-US" sz="2450" dirty="0"/>
              <a:t> this we collected water and specimen samples from marina waterways of Seaman's Neck Park and a nearby closed body of water in the park that has no exposure to boating or its pollutants. We </a:t>
            </a:r>
            <a:r>
              <a:rPr lang="en-US" sz="2450" dirty="0" smtClean="0"/>
              <a:t>isolated and sequenced </a:t>
            </a:r>
            <a:r>
              <a:rPr lang="en-US" sz="2450" dirty="0"/>
              <a:t>the species </a:t>
            </a:r>
            <a:r>
              <a:rPr lang="en-US" sz="2450" dirty="0" smtClean="0"/>
              <a:t>DNA then compared using BLAST to known sequences in the database.  We also</a:t>
            </a:r>
            <a:r>
              <a:rPr lang="en-US" sz="2450" dirty="0"/>
              <a:t> tested water </a:t>
            </a:r>
            <a:r>
              <a:rPr lang="en-US" sz="2450" dirty="0" smtClean="0"/>
              <a:t>samples collected from </a:t>
            </a:r>
            <a:r>
              <a:rPr lang="en-US" sz="2450" dirty="0"/>
              <a:t>both </a:t>
            </a:r>
            <a:r>
              <a:rPr lang="en-US" sz="2450" dirty="0" smtClean="0"/>
              <a:t>sites. </a:t>
            </a:r>
            <a:r>
              <a:rPr lang="en-US" sz="2450" dirty="0"/>
              <a:t> There were acceptable levels of heavy metals in both </a:t>
            </a:r>
            <a:r>
              <a:rPr lang="en-US" sz="2450" dirty="0" smtClean="0"/>
              <a:t>areas. </a:t>
            </a:r>
            <a:r>
              <a:rPr lang="en-US" sz="2450" dirty="0"/>
              <a:t>However the testing of the heavy metals yielded results in a range of 20-50 ppm, which is too broad to definitively say that the pollution emitted from boating was enough to increase levels in the marinas water</a:t>
            </a:r>
            <a:r>
              <a:rPr lang="en-US" sz="2450" dirty="0" smtClean="0"/>
              <a:t>. We identified </a:t>
            </a:r>
            <a:r>
              <a:rPr lang="en-US" sz="2450" dirty="0"/>
              <a:t>an invasive species present in the marinas water, </a:t>
            </a:r>
            <a:r>
              <a:rPr lang="en-US" sz="2450" dirty="0" smtClean="0"/>
              <a:t> two </a:t>
            </a:r>
            <a:r>
              <a:rPr lang="en-US" sz="2450" dirty="0"/>
              <a:t>other </a:t>
            </a:r>
            <a:r>
              <a:rPr lang="en-US" sz="2450" dirty="0" smtClean="0"/>
              <a:t>known </a:t>
            </a:r>
            <a:r>
              <a:rPr lang="en-US" sz="2450" dirty="0"/>
              <a:t>species and an unidentified </a:t>
            </a:r>
            <a:r>
              <a:rPr lang="en-US" sz="2450" dirty="0" smtClean="0"/>
              <a:t>species (possible novel sequence but poor sequence quality).</a:t>
            </a:r>
            <a:r>
              <a:rPr lang="en-US" sz="2450" dirty="0"/>
              <a:t>  The invasive species that was found may </a:t>
            </a:r>
            <a:r>
              <a:rPr lang="en-US" sz="2450" dirty="0" smtClean="0"/>
              <a:t>have  </a:t>
            </a:r>
            <a:r>
              <a:rPr lang="en-US" sz="2450" dirty="0"/>
              <a:t>been introduced as a byproduct of boating </a:t>
            </a:r>
            <a:r>
              <a:rPr lang="en-US" sz="2450" dirty="0" smtClean="0"/>
              <a:t>however.</a:t>
            </a:r>
            <a:r>
              <a:rPr lang="en-US" sz="2450" dirty="0"/>
              <a:t> F</a:t>
            </a:r>
            <a:r>
              <a:rPr lang="en-US" sz="2450" dirty="0" smtClean="0"/>
              <a:t>urther </a:t>
            </a:r>
            <a:r>
              <a:rPr lang="en-US" sz="2450" dirty="0"/>
              <a:t>research must be </a:t>
            </a:r>
            <a:r>
              <a:rPr lang="en-US" sz="2450" dirty="0" smtClean="0"/>
              <a:t>done </a:t>
            </a:r>
            <a:r>
              <a:rPr lang="en-US" sz="2450" dirty="0"/>
              <a:t> to </a:t>
            </a:r>
            <a:r>
              <a:rPr lang="en-US" sz="2450" dirty="0" smtClean="0"/>
              <a:t>determine if </a:t>
            </a:r>
            <a:r>
              <a:rPr lang="en-US" sz="2450" dirty="0"/>
              <a:t>boating has a definitive effect on </a:t>
            </a:r>
            <a:r>
              <a:rPr lang="en-US" sz="2450" dirty="0" smtClean="0"/>
              <a:t>invertebrate biodiversity in marinas.</a:t>
            </a:r>
            <a:endParaRPr lang="en-US" sz="2450" b="1" dirty="0"/>
          </a:p>
          <a:p>
            <a:pPr algn="ctr"/>
            <a:r>
              <a:rPr lang="en-US" sz="3600" b="1" dirty="0" smtClean="0">
                <a:solidFill>
                  <a:srgbClr val="000000"/>
                </a:solidFill>
                <a:latin typeface="Calibri"/>
              </a:rPr>
              <a:t>Materials </a:t>
            </a:r>
            <a:r>
              <a:rPr lang="en-US" sz="3600" b="1" dirty="0">
                <a:solidFill>
                  <a:srgbClr val="000000"/>
                </a:solidFill>
                <a:latin typeface="Calibri"/>
              </a:rPr>
              <a:t>&amp; Methods</a:t>
            </a:r>
            <a:r>
              <a:rPr lang="en-US" sz="3600" dirty="0">
                <a:solidFill>
                  <a:srgbClr val="000000"/>
                </a:solidFill>
                <a:latin typeface="Calibri"/>
              </a:rPr>
              <a:t> </a:t>
            </a:r>
            <a:endParaRPr lang="en-US" sz="2800" dirty="0"/>
          </a:p>
          <a:p>
            <a:pPr>
              <a:spcAft>
                <a:spcPts val="429"/>
              </a:spcAft>
            </a:pPr>
            <a:r>
              <a:rPr lang="en-US" sz="2450" dirty="0"/>
              <a:t> </a:t>
            </a:r>
            <a:r>
              <a:rPr lang="en-US" sz="2450" dirty="0" smtClean="0"/>
              <a:t>    	We </a:t>
            </a:r>
            <a:r>
              <a:rPr lang="en-US" sz="2450" dirty="0"/>
              <a:t>obtained water samples at Seaman’s Neck Park using plankton nets made for microscopic organisms. We then extracted the organisms from the </a:t>
            </a:r>
            <a:r>
              <a:rPr lang="en-US" sz="2450" dirty="0" smtClean="0"/>
              <a:t>samples </a:t>
            </a:r>
            <a:r>
              <a:rPr lang="en-US" sz="2450" dirty="0"/>
              <a:t>and </a:t>
            </a:r>
            <a:r>
              <a:rPr lang="en-US" sz="2450" dirty="0" smtClean="0"/>
              <a:t>isolated </a:t>
            </a:r>
            <a:r>
              <a:rPr lang="en-US" sz="2450" dirty="0"/>
              <a:t>the DNA. Once the DNA was isolated, we used the CO1 </a:t>
            </a:r>
            <a:r>
              <a:rPr lang="en-US" sz="2450" dirty="0" smtClean="0"/>
              <a:t>primer to create many copies of the CO1 </a:t>
            </a:r>
            <a:r>
              <a:rPr lang="en-US" sz="2450" dirty="0"/>
              <a:t>o</a:t>
            </a:r>
            <a:r>
              <a:rPr lang="en-US" sz="2450" dirty="0" smtClean="0"/>
              <a:t>xidase gene through </a:t>
            </a:r>
            <a:r>
              <a:rPr lang="en-US" sz="2450" dirty="0"/>
              <a:t>PCR. </a:t>
            </a:r>
            <a:r>
              <a:rPr lang="en-US" sz="2450" dirty="0" smtClean="0"/>
              <a:t>We then performed </a:t>
            </a:r>
            <a:r>
              <a:rPr lang="en-US" sz="2450" dirty="0"/>
              <a:t>a gel electrophoresis to ensure we had enough DNA to send out for a sequence. </a:t>
            </a:r>
            <a:r>
              <a:rPr lang="en-US" sz="2450" dirty="0" smtClean="0"/>
              <a:t>Our </a:t>
            </a:r>
            <a:r>
              <a:rPr lang="en-US" sz="2450" dirty="0"/>
              <a:t>sequences </a:t>
            </a:r>
            <a:r>
              <a:rPr lang="en-US" sz="2450" dirty="0" smtClean="0"/>
              <a:t>were uploaded to </a:t>
            </a:r>
            <a:r>
              <a:rPr lang="en-US" sz="2450" dirty="0"/>
              <a:t>DNA </a:t>
            </a:r>
            <a:r>
              <a:rPr lang="en-US" sz="2450" dirty="0" smtClean="0"/>
              <a:t>Subway where the sequence was compared to the known species sequences. We then confirmed </a:t>
            </a:r>
            <a:r>
              <a:rPr lang="en-US" sz="2450" dirty="0"/>
              <a:t>the identification with BLAST and BOLD systems.</a:t>
            </a:r>
          </a:p>
        </p:txBody>
      </p:sp>
      <p:sp>
        <p:nvSpPr>
          <p:cNvPr id="38" name="TextBox 37"/>
          <p:cNvSpPr txBox="1"/>
          <p:nvPr/>
        </p:nvSpPr>
        <p:spPr>
          <a:xfrm>
            <a:off x="26429963" y="2931905"/>
            <a:ext cx="5913010" cy="13865495"/>
          </a:xfrm>
          <a:prstGeom prst="rect">
            <a:avLst/>
          </a:prstGeom>
          <a:noFill/>
        </p:spPr>
        <p:txBody>
          <a:bodyPr wrap="square" lIns="65306" tIns="32653" rIns="65306" bIns="32653" rtlCol="0" anchor="t">
            <a:spAutoFit/>
          </a:bodyPr>
          <a:lstStyle/>
          <a:p>
            <a:pPr algn="ctr">
              <a:spcAft>
                <a:spcPts val="429"/>
              </a:spcAft>
            </a:pPr>
            <a:r>
              <a:rPr lang="en-US" sz="3600" b="1" dirty="0"/>
              <a:t>Discussion</a:t>
            </a:r>
            <a:r>
              <a:rPr lang="en-US" sz="3400" b="1" dirty="0"/>
              <a:t> </a:t>
            </a:r>
            <a:endParaRPr lang="en-US" sz="3400" b="1" dirty="0">
              <a:solidFill>
                <a:srgbClr val="000000"/>
              </a:solidFill>
              <a:latin typeface="Calibri"/>
            </a:endParaRPr>
          </a:p>
          <a:p>
            <a:r>
              <a:rPr lang="en-US" sz="2450" dirty="0" smtClean="0"/>
              <a:t>	According </a:t>
            </a:r>
            <a:r>
              <a:rPr lang="en-US" sz="2450" dirty="0"/>
              <a:t>to our results, the data did not support our hypothesis that boating affects biodiversity. We couldn’t confirm that boating decreased biodiversity due to the increase in pollutants. Further research would be needed to confirm that it was boating that introduced the invasive species. They all fell in the range of 20-50 PPM making it impossible to definitively say the difference without better equipment. Sample PFY-002 could potentially be a novel sequence due to it having 81/82 mismatches but that could also be due to the poor quality of the sequence after two attempts.  </a:t>
            </a:r>
          </a:p>
          <a:p>
            <a:endParaRPr lang="en-US" sz="2450" dirty="0"/>
          </a:p>
          <a:p>
            <a:pPr algn="ctr">
              <a:spcAft>
                <a:spcPts val="429"/>
              </a:spcAft>
            </a:pPr>
            <a:r>
              <a:rPr lang="en-US" sz="3600" b="1" dirty="0"/>
              <a:t>References</a:t>
            </a:r>
          </a:p>
          <a:p>
            <a:r>
              <a:rPr lang="en-US" sz="2450" dirty="0">
                <a:latin typeface="Calibri"/>
                <a:cs typeface="Times New Roman"/>
              </a:rPr>
              <a:t>1. </a:t>
            </a:r>
            <a:r>
              <a:rPr lang="en-US" sz="2450" dirty="0" err="1">
                <a:latin typeface="Calibri"/>
                <a:cs typeface="Times New Roman"/>
              </a:rPr>
              <a:t>Chiarelli</a:t>
            </a:r>
            <a:r>
              <a:rPr lang="en-US" sz="2450" dirty="0">
                <a:latin typeface="Calibri"/>
                <a:cs typeface="Times New Roman"/>
              </a:rPr>
              <a:t>, R. and </a:t>
            </a:r>
            <a:r>
              <a:rPr lang="en-US" sz="2450" dirty="0" err="1">
                <a:latin typeface="Calibri"/>
                <a:cs typeface="Times New Roman"/>
              </a:rPr>
              <a:t>Roccheri</a:t>
            </a:r>
            <a:r>
              <a:rPr lang="en-US" sz="2450" dirty="0">
                <a:latin typeface="Calibri"/>
                <a:cs typeface="Times New Roman"/>
              </a:rPr>
              <a:t>, M.C. (2014) Marine Invertebrates as </a:t>
            </a:r>
            <a:r>
              <a:rPr lang="en-US" sz="2450" dirty="0" err="1">
                <a:latin typeface="Calibri"/>
                <a:cs typeface="Times New Roman"/>
              </a:rPr>
              <a:t>Bioindicators</a:t>
            </a:r>
            <a:r>
              <a:rPr lang="en-US" sz="2450" dirty="0">
                <a:latin typeface="Calibri"/>
                <a:cs typeface="Times New Roman"/>
              </a:rPr>
              <a:t> of Heavy Metal Pollution. </a:t>
            </a:r>
            <a:r>
              <a:rPr lang="en-US" sz="2450" i="1" dirty="0">
                <a:latin typeface="Calibri"/>
                <a:cs typeface="Times New Roman"/>
              </a:rPr>
              <a:t>Open Journal of Metal</a:t>
            </a:r>
            <a:r>
              <a:rPr lang="en-US" sz="2450" dirty="0">
                <a:latin typeface="Calibri"/>
                <a:cs typeface="Times New Roman"/>
              </a:rPr>
              <a:t>, </a:t>
            </a:r>
            <a:r>
              <a:rPr lang="en-US" sz="2450" b="1" dirty="0">
                <a:latin typeface="Calibri"/>
                <a:cs typeface="Times New Roman"/>
              </a:rPr>
              <a:t>4</a:t>
            </a:r>
            <a:r>
              <a:rPr lang="en-US" sz="2450" dirty="0">
                <a:latin typeface="Calibri"/>
                <a:cs typeface="Times New Roman"/>
              </a:rPr>
              <a:t>, 93-106. </a:t>
            </a:r>
            <a:r>
              <a:rPr lang="en-US" sz="2450" u="sng" dirty="0">
                <a:solidFill>
                  <a:srgbClr val="000000"/>
                </a:solidFill>
                <a:latin typeface="Calibri"/>
                <a:cs typeface="Times New Roman"/>
                <a:hlinkClick r:id="rId7"/>
              </a:rPr>
              <a:t>http://dx.doi.org/10.4236/ojmetal.2014.44011</a:t>
            </a:r>
            <a:r>
              <a:rPr lang="en-US" sz="2450" dirty="0">
                <a:solidFill>
                  <a:srgbClr val="000000"/>
                </a:solidFill>
                <a:latin typeface="Calibri"/>
                <a:cs typeface="Times New Roman"/>
              </a:rPr>
              <a:t> </a:t>
            </a:r>
            <a:r>
              <a:rPr lang="en-US" sz="2450" dirty="0">
                <a:latin typeface="Calibri"/>
                <a:cs typeface="Times New Roman"/>
              </a:rPr>
              <a:t> </a:t>
            </a:r>
          </a:p>
          <a:p>
            <a:r>
              <a:rPr lang="en-US" sz="2450" dirty="0">
                <a:latin typeface="Calibri"/>
                <a:cs typeface="Times New Roman"/>
              </a:rPr>
              <a:t>2. S, </a:t>
            </a:r>
            <a:r>
              <a:rPr lang="en-US" sz="2450" dirty="0" err="1">
                <a:latin typeface="Calibri"/>
                <a:cs typeface="Times New Roman"/>
              </a:rPr>
              <a:t>Jadoon</a:t>
            </a:r>
            <a:r>
              <a:rPr lang="en-US" sz="2450" dirty="0">
                <a:latin typeface="Calibri"/>
                <a:cs typeface="Times New Roman"/>
              </a:rPr>
              <a:t>, Et Al. "Effects Of Crude Oil Contamination Under The Controlled Conditions On The Physiochemical Properties Of Water In </a:t>
            </a:r>
            <a:r>
              <a:rPr lang="en-US" sz="2450" dirty="0" err="1">
                <a:latin typeface="Calibri"/>
                <a:cs typeface="Times New Roman"/>
              </a:rPr>
              <a:t>Khurmala</a:t>
            </a:r>
            <a:r>
              <a:rPr lang="en-US" sz="2450" dirty="0">
                <a:latin typeface="Calibri"/>
                <a:cs typeface="Times New Roman"/>
              </a:rPr>
              <a:t> And </a:t>
            </a:r>
            <a:r>
              <a:rPr lang="en-US" sz="2450" dirty="0" err="1">
                <a:latin typeface="Calibri"/>
                <a:cs typeface="Times New Roman"/>
              </a:rPr>
              <a:t>Guwayar</a:t>
            </a:r>
            <a:r>
              <a:rPr lang="en-US" sz="2450" dirty="0">
                <a:latin typeface="Calibri"/>
                <a:cs typeface="Times New Roman"/>
              </a:rPr>
              <a:t>, Kurdistan Region, Iraq." </a:t>
            </a:r>
            <a:r>
              <a:rPr lang="en-US" sz="2450" i="1" dirty="0">
                <a:latin typeface="Calibri"/>
                <a:cs typeface="Times New Roman"/>
              </a:rPr>
              <a:t>Journal Of Pollution Effects &amp; Control</a:t>
            </a:r>
            <a:r>
              <a:rPr lang="en-US" sz="2450" dirty="0">
                <a:latin typeface="Calibri"/>
                <a:cs typeface="Times New Roman"/>
              </a:rPr>
              <a:t> 4.3 (2016): 1-5. Web. </a:t>
            </a:r>
          </a:p>
          <a:p>
            <a:endParaRPr lang="en-US" sz="2450" dirty="0">
              <a:latin typeface="Calibri"/>
              <a:cs typeface="Times New Roman"/>
            </a:endParaRPr>
          </a:p>
          <a:p>
            <a:pPr>
              <a:spcAft>
                <a:spcPts val="429"/>
              </a:spcAft>
            </a:pPr>
            <a:r>
              <a:rPr lang="en-US" sz="3400" b="1" dirty="0"/>
              <a:t>Acknowledgements</a:t>
            </a:r>
          </a:p>
          <a:p>
            <a:r>
              <a:rPr lang="en-US" sz="2450" dirty="0"/>
              <a:t>A special thanks to our mentors, Mrs. </a:t>
            </a:r>
            <a:r>
              <a:rPr lang="en-US" sz="2450" dirty="0" err="1"/>
              <a:t>Cupo</a:t>
            </a:r>
            <a:r>
              <a:rPr lang="en-US" sz="2450" dirty="0"/>
              <a:t> and Mrs. Simons, </a:t>
            </a:r>
            <a:r>
              <a:rPr lang="en-US" sz="2450" dirty="0" smtClean="0"/>
              <a:t>DNALC</a:t>
            </a:r>
            <a:r>
              <a:rPr lang="en-US" sz="2450" dirty="0"/>
              <a:t> and Mrs. </a:t>
            </a:r>
            <a:r>
              <a:rPr lang="en-US" sz="2450" dirty="0" err="1"/>
              <a:t>Degnan</a:t>
            </a:r>
            <a:r>
              <a:rPr lang="en-US" sz="2450" dirty="0"/>
              <a:t> for materials </a:t>
            </a:r>
            <a:r>
              <a:rPr lang="en-US" sz="2450" dirty="0" smtClean="0"/>
              <a:t>throughout the year.</a:t>
            </a:r>
            <a:endParaRPr lang="en-US" sz="2450" dirty="0"/>
          </a:p>
        </p:txBody>
      </p:sp>
      <p:graphicFrame>
        <p:nvGraphicFramePr>
          <p:cNvPr id="7" name="Table 6"/>
          <p:cNvGraphicFramePr>
            <a:graphicFrameLocks noGrp="1"/>
          </p:cNvGraphicFramePr>
          <p:nvPr>
            <p:extLst>
              <p:ext uri="{D42A27DB-BD31-4B8C-83A1-F6EECF244321}">
                <p14:modId xmlns:p14="http://schemas.microsoft.com/office/powerpoint/2010/main" val="392452487"/>
              </p:ext>
            </p:extLst>
          </p:nvPr>
        </p:nvGraphicFramePr>
        <p:xfrm>
          <a:off x="16820237" y="-5038725"/>
          <a:ext cx="12115798" cy="2398395"/>
        </p:xfrm>
        <a:graphic>
          <a:graphicData uri="http://schemas.openxmlformats.org/drawingml/2006/table">
            <a:tbl>
              <a:tblPr firstRow="1" firstCol="1" bandRow="1">
                <a:tableStyleId>{5C22544A-7EE6-4342-B048-85BDC9FD1C3A}</a:tableStyleId>
              </a:tblPr>
              <a:tblGrid>
                <a:gridCol w="2686050">
                  <a:extLst>
                    <a:ext uri="{9D8B030D-6E8A-4147-A177-3AD203B41FA5}">
                      <a16:colId xmlns:a16="http://schemas.microsoft.com/office/drawing/2014/main" xmlns="" val="857036296"/>
                    </a:ext>
                  </a:extLst>
                </a:gridCol>
                <a:gridCol w="3219449">
                  <a:extLst>
                    <a:ext uri="{9D8B030D-6E8A-4147-A177-3AD203B41FA5}">
                      <a16:colId xmlns:a16="http://schemas.microsoft.com/office/drawing/2014/main" xmlns="" val="1008787768"/>
                    </a:ext>
                  </a:extLst>
                </a:gridCol>
                <a:gridCol w="3981449">
                  <a:extLst>
                    <a:ext uri="{9D8B030D-6E8A-4147-A177-3AD203B41FA5}">
                      <a16:colId xmlns:a16="http://schemas.microsoft.com/office/drawing/2014/main" xmlns="" val="2521995325"/>
                    </a:ext>
                  </a:extLst>
                </a:gridCol>
                <a:gridCol w="2228850">
                  <a:extLst>
                    <a:ext uri="{9D8B030D-6E8A-4147-A177-3AD203B41FA5}">
                      <a16:colId xmlns:a16="http://schemas.microsoft.com/office/drawing/2014/main" xmlns="" val="514541764"/>
                    </a:ext>
                  </a:extLst>
                </a:gridCol>
              </a:tblGrid>
              <a:tr h="457200">
                <a:tc>
                  <a:txBody>
                    <a:bodyPr/>
                    <a:lstStyle/>
                    <a:p>
                      <a:r>
                        <a:rPr lang="en-US" sz="2000">
                          <a:effectLst/>
                        </a:rPr>
                        <a:t>Sample ID</a:t>
                      </a:r>
                    </a:p>
                  </a:txBody>
                  <a:tcPr marL="68580" marR="68580" marT="0" marB="0"/>
                </a:tc>
                <a:tc>
                  <a:txBody>
                    <a:bodyPr/>
                    <a:lstStyle/>
                    <a:p>
                      <a:pPr marL="0" marR="0">
                        <a:spcBef>
                          <a:spcPts val="0"/>
                        </a:spcBef>
                        <a:spcAft>
                          <a:spcPts val="0"/>
                        </a:spcAft>
                      </a:pPr>
                      <a:r>
                        <a:rPr lang="en-US" sz="2000">
                          <a:effectLst/>
                        </a:rPr>
                        <a:t>Location Found</a:t>
                      </a:r>
                    </a:p>
                  </a:txBody>
                  <a:tcPr marL="68580" marR="68580" marT="0" marB="0"/>
                </a:tc>
                <a:tc>
                  <a:txBody>
                    <a:bodyPr/>
                    <a:lstStyle/>
                    <a:p>
                      <a:pPr marL="0" marR="0">
                        <a:spcBef>
                          <a:spcPts val="0"/>
                        </a:spcBef>
                        <a:spcAft>
                          <a:spcPts val="0"/>
                        </a:spcAft>
                      </a:pPr>
                      <a:r>
                        <a:rPr lang="en-US" sz="2000">
                          <a:effectLst/>
                        </a:rPr>
                        <a:t>Genus/Species</a:t>
                      </a:r>
                    </a:p>
                  </a:txBody>
                  <a:tcPr marL="68580" marR="68580" marT="0" marB="0"/>
                </a:tc>
                <a:tc>
                  <a:txBody>
                    <a:bodyPr/>
                    <a:lstStyle/>
                    <a:p>
                      <a:pPr marL="0" marR="0">
                        <a:spcBef>
                          <a:spcPts val="0"/>
                        </a:spcBef>
                        <a:spcAft>
                          <a:spcPts val="0"/>
                        </a:spcAft>
                      </a:pPr>
                      <a:r>
                        <a:rPr lang="en-US" sz="2000">
                          <a:effectLst/>
                        </a:rPr>
                        <a:t>Common name</a:t>
                      </a:r>
                    </a:p>
                  </a:txBody>
                  <a:tcPr marL="68580" marR="68580" marT="0" marB="0"/>
                </a:tc>
                <a:extLst>
                  <a:ext uri="{0D108BD9-81ED-4DB2-BD59-A6C34878D82A}">
                    <a16:rowId xmlns:a16="http://schemas.microsoft.com/office/drawing/2014/main" xmlns="" val="3001637975"/>
                  </a:ext>
                </a:extLst>
              </a:tr>
              <a:tr h="168275">
                <a:tc>
                  <a:txBody>
                    <a:bodyPr/>
                    <a:lstStyle/>
                    <a:p>
                      <a:pPr marL="0" marR="0">
                        <a:spcBef>
                          <a:spcPts val="0"/>
                        </a:spcBef>
                        <a:spcAft>
                          <a:spcPts val="0"/>
                        </a:spcAft>
                      </a:pPr>
                      <a:r>
                        <a:rPr lang="en-US" sz="2000">
                          <a:effectLst/>
                        </a:rPr>
                        <a:t>PFY002</a:t>
                      </a:r>
                    </a:p>
                  </a:txBody>
                  <a:tcPr marL="68580" marR="68580" marT="0" marB="0"/>
                </a:tc>
                <a:tc>
                  <a:txBody>
                    <a:bodyPr/>
                    <a:lstStyle/>
                    <a:p>
                      <a:pPr marL="0" marR="0">
                        <a:spcBef>
                          <a:spcPts val="0"/>
                        </a:spcBef>
                        <a:spcAft>
                          <a:spcPts val="0"/>
                        </a:spcAft>
                      </a:pPr>
                      <a:r>
                        <a:rPr lang="en-US" sz="2000">
                          <a:effectLst/>
                        </a:rPr>
                        <a:t>Open</a:t>
                      </a:r>
                    </a:p>
                  </a:txBody>
                  <a:tcPr marL="68580" marR="68580" marT="0" marB="0"/>
                </a:tc>
                <a:tc>
                  <a:txBody>
                    <a:bodyPr/>
                    <a:lstStyle/>
                    <a:p>
                      <a:pPr marL="0" marR="0">
                        <a:spcBef>
                          <a:spcPts val="0"/>
                        </a:spcBef>
                        <a:spcAft>
                          <a:spcPts val="0"/>
                        </a:spcAft>
                      </a:pPr>
                      <a:r>
                        <a:rPr lang="en-US" sz="2000">
                          <a:effectLst/>
                        </a:rPr>
                        <a:t>uncultured organism*</a:t>
                      </a:r>
                    </a:p>
                  </a:txBody>
                  <a:tcPr marL="68580" marR="68580" marT="0" marB="0"/>
                </a:tc>
                <a:tc>
                  <a:txBody>
                    <a:bodyPr/>
                    <a:lstStyle/>
                    <a:p>
                      <a:pPr marL="0" marR="0">
                        <a:spcBef>
                          <a:spcPts val="0"/>
                        </a:spcBef>
                        <a:spcAft>
                          <a:spcPts val="0"/>
                        </a:spcAft>
                      </a:pPr>
                      <a:r>
                        <a:rPr lang="en-US" sz="2000">
                          <a:effectLst/>
                        </a:rPr>
                        <a:t>*unclassified</a:t>
                      </a:r>
                    </a:p>
                  </a:txBody>
                  <a:tcPr marL="68580" marR="68580" marT="0" marB="0"/>
                </a:tc>
                <a:extLst>
                  <a:ext uri="{0D108BD9-81ED-4DB2-BD59-A6C34878D82A}">
                    <a16:rowId xmlns:a16="http://schemas.microsoft.com/office/drawing/2014/main" xmlns="" val="3620248860"/>
                  </a:ext>
                </a:extLst>
              </a:tr>
              <a:tr h="168275">
                <a:tc>
                  <a:txBody>
                    <a:bodyPr/>
                    <a:lstStyle/>
                    <a:p>
                      <a:pPr marL="0" marR="0">
                        <a:spcBef>
                          <a:spcPts val="0"/>
                        </a:spcBef>
                        <a:spcAft>
                          <a:spcPts val="0"/>
                        </a:spcAft>
                      </a:pPr>
                      <a:r>
                        <a:rPr lang="en-US" sz="2000">
                          <a:effectLst/>
                        </a:rPr>
                        <a:t>PFY003</a:t>
                      </a:r>
                    </a:p>
                  </a:txBody>
                  <a:tcPr marL="68580" marR="68580" marT="0" marB="0"/>
                </a:tc>
                <a:tc>
                  <a:txBody>
                    <a:bodyPr/>
                    <a:lstStyle/>
                    <a:p>
                      <a:pPr marL="0" marR="0">
                        <a:spcBef>
                          <a:spcPts val="0"/>
                        </a:spcBef>
                        <a:spcAft>
                          <a:spcPts val="0"/>
                        </a:spcAft>
                      </a:pPr>
                      <a:r>
                        <a:rPr lang="en-US" sz="2000">
                          <a:effectLst/>
                        </a:rPr>
                        <a:t>Open</a:t>
                      </a:r>
                    </a:p>
                  </a:txBody>
                  <a:tcPr marL="68580" marR="68580" marT="0" marB="0"/>
                </a:tc>
                <a:tc>
                  <a:txBody>
                    <a:bodyPr/>
                    <a:lstStyle/>
                    <a:p>
                      <a:pPr marL="0" marR="0">
                        <a:spcBef>
                          <a:spcPts val="0"/>
                        </a:spcBef>
                        <a:spcAft>
                          <a:spcPts val="0"/>
                        </a:spcAft>
                      </a:pPr>
                      <a:r>
                        <a:rPr lang="en-US" sz="2000" err="1">
                          <a:effectLst/>
                        </a:rPr>
                        <a:t>Grandidierella</a:t>
                      </a:r>
                      <a:r>
                        <a:rPr lang="en-US" sz="2000">
                          <a:effectLst/>
                        </a:rPr>
                        <a:t> Japonica</a:t>
                      </a:r>
                    </a:p>
                  </a:txBody>
                  <a:tcPr marL="68580" marR="68580" marT="0" marB="0"/>
                </a:tc>
                <a:tc>
                  <a:txBody>
                    <a:bodyPr/>
                    <a:lstStyle/>
                    <a:p>
                      <a:pPr marL="0" marR="0">
                        <a:spcBef>
                          <a:spcPts val="0"/>
                        </a:spcBef>
                        <a:spcAft>
                          <a:spcPts val="0"/>
                        </a:spcAft>
                      </a:pPr>
                      <a:r>
                        <a:rPr lang="en-US" sz="2000">
                          <a:effectLst/>
                        </a:rPr>
                        <a:t>Amphipod</a:t>
                      </a:r>
                    </a:p>
                  </a:txBody>
                  <a:tcPr marL="68580" marR="68580" marT="0" marB="0"/>
                </a:tc>
                <a:extLst>
                  <a:ext uri="{0D108BD9-81ED-4DB2-BD59-A6C34878D82A}">
                    <a16:rowId xmlns:a16="http://schemas.microsoft.com/office/drawing/2014/main" xmlns="" val="156335861"/>
                  </a:ext>
                </a:extLst>
              </a:tr>
              <a:tr h="337185">
                <a:tc>
                  <a:txBody>
                    <a:bodyPr/>
                    <a:lstStyle/>
                    <a:p>
                      <a:pPr marL="0" marR="0">
                        <a:spcBef>
                          <a:spcPts val="0"/>
                        </a:spcBef>
                        <a:spcAft>
                          <a:spcPts val="0"/>
                        </a:spcAft>
                      </a:pPr>
                      <a:r>
                        <a:rPr lang="en-US" sz="2000">
                          <a:effectLst/>
                        </a:rPr>
                        <a:t>PFY006</a:t>
                      </a:r>
                    </a:p>
                  </a:txBody>
                  <a:tcPr marL="68580" marR="68580" marT="0" marB="0"/>
                </a:tc>
                <a:tc>
                  <a:txBody>
                    <a:bodyPr/>
                    <a:lstStyle/>
                    <a:p>
                      <a:pPr marL="0" marR="0">
                        <a:spcBef>
                          <a:spcPts val="0"/>
                        </a:spcBef>
                        <a:spcAft>
                          <a:spcPts val="0"/>
                        </a:spcAft>
                      </a:pPr>
                      <a:r>
                        <a:rPr lang="en-US" sz="2000">
                          <a:effectLst/>
                        </a:rPr>
                        <a:t>Open</a:t>
                      </a:r>
                    </a:p>
                  </a:txBody>
                  <a:tcPr marL="68580" marR="68580" marT="0" marB="0"/>
                </a:tc>
                <a:tc>
                  <a:txBody>
                    <a:bodyPr/>
                    <a:lstStyle/>
                    <a:p>
                      <a:pPr marL="0" marR="0">
                        <a:spcBef>
                          <a:spcPts val="0"/>
                        </a:spcBef>
                        <a:spcAft>
                          <a:spcPts val="0"/>
                        </a:spcAft>
                      </a:pPr>
                      <a:r>
                        <a:rPr lang="en-US" sz="2000" err="1">
                          <a:effectLst/>
                        </a:rPr>
                        <a:t>Hypereteone</a:t>
                      </a:r>
                      <a:r>
                        <a:rPr lang="en-US" sz="2000">
                          <a:effectLst/>
                        </a:rPr>
                        <a:t> </a:t>
                      </a:r>
                      <a:r>
                        <a:rPr lang="en-US" sz="2000" err="1">
                          <a:effectLst/>
                        </a:rPr>
                        <a:t>Heteropoda</a:t>
                      </a:r>
                      <a:endParaRPr lang="en-US" sz="2000">
                        <a:effectLst/>
                      </a:endParaRPr>
                    </a:p>
                  </a:txBody>
                  <a:tcPr marL="68580" marR="68580" marT="0" marB="0"/>
                </a:tc>
                <a:tc>
                  <a:txBody>
                    <a:bodyPr/>
                    <a:lstStyle/>
                    <a:p>
                      <a:pPr marL="0" marR="0">
                        <a:spcBef>
                          <a:spcPts val="0"/>
                        </a:spcBef>
                        <a:spcAft>
                          <a:spcPts val="0"/>
                        </a:spcAft>
                      </a:pPr>
                      <a:r>
                        <a:rPr lang="en-US" sz="2000">
                          <a:effectLst/>
                        </a:rPr>
                        <a:t>Segmented worm</a:t>
                      </a:r>
                    </a:p>
                  </a:txBody>
                  <a:tcPr marL="68580" marR="68580" marT="0" marB="0"/>
                </a:tc>
                <a:extLst>
                  <a:ext uri="{0D108BD9-81ED-4DB2-BD59-A6C34878D82A}">
                    <a16:rowId xmlns:a16="http://schemas.microsoft.com/office/drawing/2014/main" xmlns="" val="351063049"/>
                  </a:ext>
                </a:extLst>
              </a:tr>
              <a:tr h="337185">
                <a:tc>
                  <a:txBody>
                    <a:bodyPr/>
                    <a:lstStyle/>
                    <a:p>
                      <a:pPr marL="0" marR="0">
                        <a:spcBef>
                          <a:spcPts val="0"/>
                        </a:spcBef>
                        <a:spcAft>
                          <a:spcPts val="0"/>
                        </a:spcAft>
                      </a:pPr>
                      <a:r>
                        <a:rPr lang="en-US" sz="2000">
                          <a:effectLst/>
                        </a:rPr>
                        <a:t>PFY013</a:t>
                      </a:r>
                    </a:p>
                  </a:txBody>
                  <a:tcPr marL="68580" marR="68580" marT="0" marB="0"/>
                </a:tc>
                <a:tc>
                  <a:txBody>
                    <a:bodyPr/>
                    <a:lstStyle/>
                    <a:p>
                      <a:pPr marL="0" marR="0">
                        <a:spcBef>
                          <a:spcPts val="0"/>
                        </a:spcBef>
                        <a:spcAft>
                          <a:spcPts val="0"/>
                        </a:spcAft>
                      </a:pPr>
                      <a:r>
                        <a:rPr lang="en-US" sz="2000">
                          <a:effectLst/>
                        </a:rPr>
                        <a:t>Closed</a:t>
                      </a:r>
                    </a:p>
                  </a:txBody>
                  <a:tcPr marL="68580" marR="68580" marT="0" marB="0"/>
                </a:tc>
                <a:tc>
                  <a:txBody>
                    <a:bodyPr/>
                    <a:lstStyle/>
                    <a:p>
                      <a:pPr marL="0" marR="0">
                        <a:spcBef>
                          <a:spcPts val="0"/>
                        </a:spcBef>
                        <a:spcAft>
                          <a:spcPts val="0"/>
                        </a:spcAft>
                      </a:pPr>
                      <a:r>
                        <a:rPr lang="en-US" sz="2000" err="1">
                          <a:effectLst/>
                        </a:rPr>
                        <a:t>Monocorophium</a:t>
                      </a:r>
                      <a:r>
                        <a:rPr lang="en-US" sz="2000">
                          <a:effectLst/>
                        </a:rPr>
                        <a:t> </a:t>
                      </a:r>
                      <a:r>
                        <a:rPr lang="en-US" sz="2000" err="1">
                          <a:effectLst/>
                        </a:rPr>
                        <a:t>insidiosum</a:t>
                      </a:r>
                      <a:endParaRPr lang="en-US" sz="2000">
                        <a:effectLst/>
                      </a:endParaRPr>
                    </a:p>
                  </a:txBody>
                  <a:tcPr marL="68580" marR="68580" marT="0" marB="0"/>
                </a:tc>
                <a:tc>
                  <a:txBody>
                    <a:bodyPr/>
                    <a:lstStyle/>
                    <a:p>
                      <a:pPr marL="0" marR="0">
                        <a:spcBef>
                          <a:spcPts val="0"/>
                        </a:spcBef>
                        <a:spcAft>
                          <a:spcPts val="0"/>
                        </a:spcAft>
                      </a:pPr>
                      <a:r>
                        <a:rPr lang="en-US" sz="2000">
                          <a:effectLst/>
                        </a:rPr>
                        <a:t>Amphipod</a:t>
                      </a:r>
                    </a:p>
                  </a:txBody>
                  <a:tcPr marL="68580" marR="68580" marT="0" marB="0"/>
                </a:tc>
                <a:extLst>
                  <a:ext uri="{0D108BD9-81ED-4DB2-BD59-A6C34878D82A}">
                    <a16:rowId xmlns:a16="http://schemas.microsoft.com/office/drawing/2014/main" xmlns="" val="3282338306"/>
                  </a:ext>
                </a:extLst>
              </a:tr>
              <a:tr h="657225">
                <a:tc>
                  <a:txBody>
                    <a:bodyPr/>
                    <a:lstStyle/>
                    <a:p>
                      <a:pPr marL="0" marR="0">
                        <a:spcBef>
                          <a:spcPts val="0"/>
                        </a:spcBef>
                        <a:spcAft>
                          <a:spcPts val="0"/>
                        </a:spcAft>
                      </a:pPr>
                      <a:r>
                        <a:rPr lang="en-US" sz="2000">
                          <a:effectLst/>
                        </a:rPr>
                        <a:t>PFY016</a:t>
                      </a:r>
                    </a:p>
                  </a:txBody>
                  <a:tcPr marL="68580" marR="68580" marT="0" marB="0"/>
                </a:tc>
                <a:tc>
                  <a:txBody>
                    <a:bodyPr/>
                    <a:lstStyle/>
                    <a:p>
                      <a:pPr marL="0" marR="0">
                        <a:spcBef>
                          <a:spcPts val="0"/>
                        </a:spcBef>
                        <a:spcAft>
                          <a:spcPts val="0"/>
                        </a:spcAft>
                      </a:pPr>
                      <a:r>
                        <a:rPr lang="en-US" sz="2000">
                          <a:effectLst/>
                        </a:rPr>
                        <a:t>Closed</a:t>
                      </a:r>
                    </a:p>
                  </a:txBody>
                  <a:tcPr marL="68580" marR="68580" marT="0" marB="0"/>
                </a:tc>
                <a:tc>
                  <a:txBody>
                    <a:bodyPr/>
                    <a:lstStyle/>
                    <a:p>
                      <a:pPr marL="0" marR="0">
                        <a:spcBef>
                          <a:spcPts val="0"/>
                        </a:spcBef>
                        <a:spcAft>
                          <a:spcPts val="0"/>
                        </a:spcAft>
                      </a:pPr>
                      <a:r>
                        <a:rPr lang="en-US" sz="2000" err="1">
                          <a:effectLst/>
                        </a:rPr>
                        <a:t>Monocorophium</a:t>
                      </a:r>
                      <a:r>
                        <a:rPr lang="en-US" sz="2000">
                          <a:effectLst/>
                        </a:rPr>
                        <a:t> </a:t>
                      </a:r>
                      <a:r>
                        <a:rPr lang="en-US" sz="2000" err="1">
                          <a:effectLst/>
                        </a:rPr>
                        <a:t>insidiosum</a:t>
                      </a:r>
                      <a:endParaRPr lang="en-US" sz="2000">
                        <a:effectLst/>
                      </a:endParaRPr>
                    </a:p>
                  </a:txBody>
                  <a:tcPr marL="68580" marR="68580" marT="0" marB="0"/>
                </a:tc>
                <a:tc>
                  <a:txBody>
                    <a:bodyPr/>
                    <a:lstStyle/>
                    <a:p>
                      <a:pPr marL="0" marR="0">
                        <a:spcBef>
                          <a:spcPts val="0"/>
                        </a:spcBef>
                        <a:spcAft>
                          <a:spcPts val="0"/>
                        </a:spcAft>
                      </a:pPr>
                      <a:r>
                        <a:rPr lang="en-US" sz="2000">
                          <a:effectLst/>
                        </a:rPr>
                        <a:t>Amphipod</a:t>
                      </a:r>
                    </a:p>
                  </a:txBody>
                  <a:tcPr marL="68580" marR="68580" marT="0" marB="0"/>
                </a:tc>
                <a:extLst>
                  <a:ext uri="{0D108BD9-81ED-4DB2-BD59-A6C34878D82A}">
                    <a16:rowId xmlns:a16="http://schemas.microsoft.com/office/drawing/2014/main" xmlns="" val="22908115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555866981"/>
              </p:ext>
            </p:extLst>
          </p:nvPr>
        </p:nvGraphicFramePr>
        <p:xfrm>
          <a:off x="12320175" y="7483467"/>
          <a:ext cx="13633574" cy="3715727"/>
        </p:xfrm>
        <a:graphic>
          <a:graphicData uri="http://schemas.openxmlformats.org/drawingml/2006/table">
            <a:tbl>
              <a:tblPr firstRow="1" firstCol="1" bandRow="1">
                <a:tableStyleId>{5C22544A-7EE6-4342-B048-85BDC9FD1C3A}</a:tableStyleId>
              </a:tblPr>
              <a:tblGrid>
                <a:gridCol w="1978664">
                  <a:extLst>
                    <a:ext uri="{9D8B030D-6E8A-4147-A177-3AD203B41FA5}">
                      <a16:colId xmlns:a16="http://schemas.microsoft.com/office/drawing/2014/main" xmlns="" val="1524226389"/>
                    </a:ext>
                  </a:extLst>
                </a:gridCol>
                <a:gridCol w="1718002">
                  <a:extLst>
                    <a:ext uri="{9D8B030D-6E8A-4147-A177-3AD203B41FA5}">
                      <a16:colId xmlns:a16="http://schemas.microsoft.com/office/drawing/2014/main" xmlns="" val="2489653933"/>
                    </a:ext>
                  </a:extLst>
                </a:gridCol>
                <a:gridCol w="3317520">
                  <a:extLst>
                    <a:ext uri="{9D8B030D-6E8A-4147-A177-3AD203B41FA5}">
                      <a16:colId xmlns:a16="http://schemas.microsoft.com/office/drawing/2014/main" xmlns="" val="2073401923"/>
                    </a:ext>
                  </a:extLst>
                </a:gridCol>
                <a:gridCol w="1895726">
                  <a:extLst>
                    <a:ext uri="{9D8B030D-6E8A-4147-A177-3AD203B41FA5}">
                      <a16:colId xmlns:a16="http://schemas.microsoft.com/office/drawing/2014/main" xmlns="" val="3652446923"/>
                    </a:ext>
                  </a:extLst>
                </a:gridCol>
                <a:gridCol w="1943117">
                  <a:extLst>
                    <a:ext uri="{9D8B030D-6E8A-4147-A177-3AD203B41FA5}">
                      <a16:colId xmlns:a16="http://schemas.microsoft.com/office/drawing/2014/main" xmlns="" val="2481297606"/>
                    </a:ext>
                  </a:extLst>
                </a:gridCol>
                <a:gridCol w="2780545">
                  <a:extLst>
                    <a:ext uri="{9D8B030D-6E8A-4147-A177-3AD203B41FA5}">
                      <a16:colId xmlns:a16="http://schemas.microsoft.com/office/drawing/2014/main" xmlns="" val="1048081654"/>
                    </a:ext>
                  </a:extLst>
                </a:gridCol>
              </a:tblGrid>
              <a:tr h="546323">
                <a:tc>
                  <a:txBody>
                    <a:bodyPr/>
                    <a:lstStyle/>
                    <a:p>
                      <a:pPr>
                        <a:spcAft>
                          <a:spcPts val="0"/>
                        </a:spcAft>
                      </a:pPr>
                      <a:r>
                        <a:rPr lang="en-US" sz="2000">
                          <a:effectLst/>
                        </a:rPr>
                        <a:t>Sample ID</a:t>
                      </a:r>
                    </a:p>
                  </a:txBody>
                  <a:tcPr marL="68580" marR="68580" marT="0" marB="0"/>
                </a:tc>
                <a:tc>
                  <a:txBody>
                    <a:bodyPr/>
                    <a:lstStyle/>
                    <a:p>
                      <a:pPr>
                        <a:spcAft>
                          <a:spcPts val="0"/>
                        </a:spcAft>
                      </a:pPr>
                      <a:r>
                        <a:rPr lang="en-US" sz="2000" dirty="0">
                          <a:effectLst/>
                        </a:rPr>
                        <a:t>Location Found</a:t>
                      </a:r>
                    </a:p>
                  </a:txBody>
                  <a:tcPr marL="68580" marR="68580" marT="0" marB="0"/>
                </a:tc>
                <a:tc>
                  <a:txBody>
                    <a:bodyPr/>
                    <a:lstStyle/>
                    <a:p>
                      <a:pPr>
                        <a:spcAft>
                          <a:spcPts val="0"/>
                        </a:spcAft>
                      </a:pPr>
                      <a:r>
                        <a:rPr lang="en-US" sz="2000">
                          <a:effectLst/>
                        </a:rPr>
                        <a:t>Genus/Species</a:t>
                      </a:r>
                    </a:p>
                  </a:txBody>
                  <a:tcPr marL="68580" marR="68580" marT="0" marB="0"/>
                </a:tc>
                <a:tc>
                  <a:txBody>
                    <a:bodyPr/>
                    <a:lstStyle/>
                    <a:p>
                      <a:pPr>
                        <a:spcAft>
                          <a:spcPts val="0"/>
                        </a:spcAft>
                      </a:pPr>
                      <a:r>
                        <a:rPr lang="en-US" sz="2000">
                          <a:effectLst/>
                        </a:rPr>
                        <a:t>Common name</a:t>
                      </a:r>
                    </a:p>
                  </a:txBody>
                  <a:tcPr marL="68580" marR="68580" marT="0" marB="0"/>
                </a:tc>
                <a:tc>
                  <a:txBody>
                    <a:bodyPr/>
                    <a:lstStyle/>
                    <a:p>
                      <a:pPr>
                        <a:spcAft>
                          <a:spcPts val="0"/>
                        </a:spcAft>
                      </a:pPr>
                      <a:r>
                        <a:rPr lang="en-US" sz="2000">
                          <a:effectLst/>
                        </a:rPr>
                        <a:t>Blast mismatches</a:t>
                      </a:r>
                    </a:p>
                  </a:txBody>
                  <a:tcPr marL="68580" marR="68580" marT="0" marB="0"/>
                </a:tc>
                <a:tc>
                  <a:txBody>
                    <a:bodyPr/>
                    <a:lstStyle/>
                    <a:p>
                      <a:pPr>
                        <a:spcAft>
                          <a:spcPts val="0"/>
                        </a:spcAft>
                      </a:pPr>
                      <a:r>
                        <a:rPr lang="en-US" sz="2000" dirty="0">
                          <a:effectLst/>
                        </a:rPr>
                        <a:t>Bold percentages</a:t>
                      </a:r>
                    </a:p>
                  </a:txBody>
                  <a:tcPr marL="68580" marR="68580" marT="0" marB="0"/>
                </a:tc>
                <a:extLst>
                  <a:ext uri="{0D108BD9-81ED-4DB2-BD59-A6C34878D82A}">
                    <a16:rowId xmlns:a16="http://schemas.microsoft.com/office/drawing/2014/main" xmlns="" val="2918090607"/>
                  </a:ext>
                </a:extLst>
              </a:tr>
              <a:tr h="605321">
                <a:tc>
                  <a:txBody>
                    <a:bodyPr/>
                    <a:lstStyle/>
                    <a:p>
                      <a:pPr>
                        <a:spcAft>
                          <a:spcPts val="0"/>
                        </a:spcAft>
                      </a:pPr>
                      <a:r>
                        <a:rPr lang="en-US" sz="2000">
                          <a:effectLst/>
                        </a:rPr>
                        <a:t>PFY002</a:t>
                      </a:r>
                    </a:p>
                  </a:txBody>
                  <a:tcPr marL="68580" marR="68580" marT="0" marB="0"/>
                </a:tc>
                <a:tc>
                  <a:txBody>
                    <a:bodyPr/>
                    <a:lstStyle/>
                    <a:p>
                      <a:pPr>
                        <a:spcAft>
                          <a:spcPts val="0"/>
                        </a:spcAft>
                      </a:pPr>
                      <a:r>
                        <a:rPr lang="en-US" sz="2000">
                          <a:effectLst/>
                        </a:rPr>
                        <a:t>Open 2</a:t>
                      </a:r>
                    </a:p>
                  </a:txBody>
                  <a:tcPr marL="68580" marR="68580" marT="0" marB="0"/>
                </a:tc>
                <a:tc>
                  <a:txBody>
                    <a:bodyPr/>
                    <a:lstStyle/>
                    <a:p>
                      <a:pPr>
                        <a:spcAft>
                          <a:spcPts val="0"/>
                        </a:spcAft>
                      </a:pPr>
                      <a:r>
                        <a:rPr lang="en-US" sz="2000">
                          <a:effectLst/>
                        </a:rPr>
                        <a:t>uncultured organism*</a:t>
                      </a:r>
                    </a:p>
                  </a:txBody>
                  <a:tcPr marL="68580" marR="68580" marT="0" marB="0"/>
                </a:tc>
                <a:tc>
                  <a:txBody>
                    <a:bodyPr/>
                    <a:lstStyle/>
                    <a:p>
                      <a:pPr>
                        <a:spcAft>
                          <a:spcPts val="0"/>
                        </a:spcAft>
                      </a:pPr>
                      <a:r>
                        <a:rPr lang="en-US" sz="2000">
                          <a:effectLst/>
                        </a:rPr>
                        <a:t>*unclassified</a:t>
                      </a:r>
                    </a:p>
                  </a:txBody>
                  <a:tcPr marL="68580" marR="68580" marT="0" marB="0"/>
                </a:tc>
                <a:tc>
                  <a:txBody>
                    <a:bodyPr/>
                    <a:lstStyle/>
                    <a:p>
                      <a:pPr>
                        <a:spcAft>
                          <a:spcPts val="0"/>
                        </a:spcAft>
                      </a:pPr>
                      <a:r>
                        <a:rPr lang="en-US" sz="2000">
                          <a:effectLst/>
                        </a:rPr>
                        <a:t>81</a:t>
                      </a:r>
                    </a:p>
                  </a:txBody>
                  <a:tcPr marL="68580" marR="68580" marT="0" marB="0"/>
                </a:tc>
                <a:tc>
                  <a:txBody>
                    <a:bodyPr/>
                    <a:lstStyle/>
                    <a:p>
                      <a:pPr>
                        <a:spcAft>
                          <a:spcPts val="0"/>
                        </a:spcAft>
                      </a:pPr>
                      <a:r>
                        <a:rPr lang="en-US" sz="2000">
                          <a:effectLst/>
                        </a:rPr>
                        <a:t>73.43 </a:t>
                      </a:r>
                    </a:p>
                    <a:p>
                      <a:pPr>
                        <a:spcAft>
                          <a:spcPts val="0"/>
                        </a:spcAft>
                      </a:pPr>
                      <a:r>
                        <a:rPr lang="en-US" sz="2000">
                          <a:effectLst/>
                        </a:rPr>
                        <a:t>Published</a:t>
                      </a:r>
                    </a:p>
                  </a:txBody>
                  <a:tcPr marL="68580" marR="68580" marT="0" marB="0"/>
                </a:tc>
                <a:extLst>
                  <a:ext uri="{0D108BD9-81ED-4DB2-BD59-A6C34878D82A}">
                    <a16:rowId xmlns:a16="http://schemas.microsoft.com/office/drawing/2014/main" xmlns="" val="1378499341"/>
                  </a:ext>
                </a:extLst>
              </a:tr>
              <a:tr h="554995">
                <a:tc>
                  <a:txBody>
                    <a:bodyPr/>
                    <a:lstStyle/>
                    <a:p>
                      <a:pPr>
                        <a:spcAft>
                          <a:spcPts val="0"/>
                        </a:spcAft>
                      </a:pPr>
                      <a:r>
                        <a:rPr lang="en-US" sz="2000">
                          <a:effectLst/>
                        </a:rPr>
                        <a:t>PFY003</a:t>
                      </a:r>
                    </a:p>
                  </a:txBody>
                  <a:tcPr marL="68580" marR="68580" marT="0" marB="0"/>
                </a:tc>
                <a:tc>
                  <a:txBody>
                    <a:bodyPr/>
                    <a:lstStyle/>
                    <a:p>
                      <a:pPr>
                        <a:spcAft>
                          <a:spcPts val="0"/>
                        </a:spcAft>
                      </a:pPr>
                      <a:r>
                        <a:rPr lang="en-US" sz="2000">
                          <a:effectLst/>
                        </a:rPr>
                        <a:t>Open 3</a:t>
                      </a:r>
                    </a:p>
                  </a:txBody>
                  <a:tcPr marL="68580" marR="68580" marT="0" marB="0"/>
                </a:tc>
                <a:tc>
                  <a:txBody>
                    <a:bodyPr/>
                    <a:lstStyle/>
                    <a:p>
                      <a:pPr>
                        <a:spcAft>
                          <a:spcPts val="0"/>
                        </a:spcAft>
                      </a:pPr>
                      <a:r>
                        <a:rPr lang="en-US" sz="2000" dirty="0" err="1">
                          <a:effectLst/>
                        </a:rPr>
                        <a:t>Grandidierella</a:t>
                      </a:r>
                      <a:r>
                        <a:rPr lang="en-US" sz="2000" dirty="0">
                          <a:effectLst/>
                        </a:rPr>
                        <a:t> Japonica</a:t>
                      </a:r>
                    </a:p>
                  </a:txBody>
                  <a:tcPr marL="68580" marR="68580" marT="0" marB="0"/>
                </a:tc>
                <a:tc>
                  <a:txBody>
                    <a:bodyPr/>
                    <a:lstStyle/>
                    <a:p>
                      <a:pPr>
                        <a:spcAft>
                          <a:spcPts val="0"/>
                        </a:spcAft>
                      </a:pPr>
                      <a:r>
                        <a:rPr lang="en-US" sz="2000" dirty="0">
                          <a:effectLst/>
                        </a:rPr>
                        <a:t>Amphipod</a:t>
                      </a:r>
                    </a:p>
                  </a:txBody>
                  <a:tcPr marL="68580" marR="68580" marT="0" marB="0"/>
                </a:tc>
                <a:tc>
                  <a:txBody>
                    <a:bodyPr/>
                    <a:lstStyle/>
                    <a:p>
                      <a:pPr>
                        <a:spcAft>
                          <a:spcPts val="0"/>
                        </a:spcAft>
                      </a:pPr>
                      <a:r>
                        <a:rPr lang="en-US" sz="2000">
                          <a:effectLst/>
                        </a:rPr>
                        <a:t>1</a:t>
                      </a:r>
                    </a:p>
                  </a:txBody>
                  <a:tcPr marL="68580" marR="68580" marT="0" marB="0"/>
                </a:tc>
                <a:tc>
                  <a:txBody>
                    <a:bodyPr/>
                    <a:lstStyle/>
                    <a:p>
                      <a:pPr>
                        <a:spcAft>
                          <a:spcPts val="0"/>
                        </a:spcAft>
                      </a:pPr>
                      <a:r>
                        <a:rPr lang="en-US" sz="2000">
                          <a:effectLst/>
                        </a:rPr>
                        <a:t>99.83</a:t>
                      </a:r>
                    </a:p>
                    <a:p>
                      <a:pPr>
                        <a:spcAft>
                          <a:spcPts val="0"/>
                        </a:spcAft>
                      </a:pPr>
                      <a:r>
                        <a:rPr lang="en-US" sz="2000">
                          <a:effectLst/>
                        </a:rPr>
                        <a:t>Published</a:t>
                      </a:r>
                    </a:p>
                  </a:txBody>
                  <a:tcPr marL="68580" marR="68580" marT="0" marB="0"/>
                </a:tc>
                <a:extLst>
                  <a:ext uri="{0D108BD9-81ED-4DB2-BD59-A6C34878D82A}">
                    <a16:rowId xmlns:a16="http://schemas.microsoft.com/office/drawing/2014/main" xmlns="" val="383079476"/>
                  </a:ext>
                </a:extLst>
              </a:tr>
              <a:tr h="607026">
                <a:tc>
                  <a:txBody>
                    <a:bodyPr/>
                    <a:lstStyle/>
                    <a:p>
                      <a:pPr>
                        <a:spcAft>
                          <a:spcPts val="0"/>
                        </a:spcAft>
                      </a:pPr>
                      <a:r>
                        <a:rPr lang="en-US" sz="2000">
                          <a:effectLst/>
                        </a:rPr>
                        <a:t>PFY006</a:t>
                      </a:r>
                    </a:p>
                  </a:txBody>
                  <a:tcPr marL="68580" marR="68580" marT="0" marB="0"/>
                </a:tc>
                <a:tc>
                  <a:txBody>
                    <a:bodyPr/>
                    <a:lstStyle/>
                    <a:p>
                      <a:pPr>
                        <a:spcAft>
                          <a:spcPts val="0"/>
                        </a:spcAft>
                      </a:pPr>
                      <a:r>
                        <a:rPr lang="en-US" sz="2000">
                          <a:effectLst/>
                        </a:rPr>
                        <a:t>Open 3</a:t>
                      </a:r>
                    </a:p>
                  </a:txBody>
                  <a:tcPr marL="68580" marR="68580" marT="0" marB="0"/>
                </a:tc>
                <a:tc>
                  <a:txBody>
                    <a:bodyPr/>
                    <a:lstStyle/>
                    <a:p>
                      <a:pPr>
                        <a:spcAft>
                          <a:spcPts val="0"/>
                        </a:spcAft>
                      </a:pPr>
                      <a:r>
                        <a:rPr lang="en-US" sz="2000" err="1">
                          <a:effectLst/>
                        </a:rPr>
                        <a:t>Hypereteone</a:t>
                      </a:r>
                      <a:r>
                        <a:rPr lang="en-US" sz="2000">
                          <a:effectLst/>
                        </a:rPr>
                        <a:t> </a:t>
                      </a:r>
                      <a:r>
                        <a:rPr lang="en-US" sz="2000" err="1">
                          <a:effectLst/>
                        </a:rPr>
                        <a:t>Heteropoda</a:t>
                      </a:r>
                      <a:endParaRPr lang="en-US" sz="2000">
                        <a:effectLst/>
                      </a:endParaRPr>
                    </a:p>
                  </a:txBody>
                  <a:tcPr marL="68580" marR="68580" marT="0" marB="0"/>
                </a:tc>
                <a:tc>
                  <a:txBody>
                    <a:bodyPr/>
                    <a:lstStyle/>
                    <a:p>
                      <a:pPr>
                        <a:spcAft>
                          <a:spcPts val="0"/>
                        </a:spcAft>
                      </a:pPr>
                      <a:r>
                        <a:rPr lang="en-US" sz="2000" dirty="0">
                          <a:effectLst/>
                        </a:rPr>
                        <a:t>Segmented worm</a:t>
                      </a:r>
                    </a:p>
                  </a:txBody>
                  <a:tcPr marL="68580" marR="68580" marT="0" marB="0"/>
                </a:tc>
                <a:tc>
                  <a:txBody>
                    <a:bodyPr/>
                    <a:lstStyle/>
                    <a:p>
                      <a:pPr>
                        <a:spcAft>
                          <a:spcPts val="0"/>
                        </a:spcAft>
                      </a:pPr>
                      <a:r>
                        <a:rPr lang="en-US" sz="2000">
                          <a:effectLst/>
                        </a:rPr>
                        <a:t>2</a:t>
                      </a:r>
                    </a:p>
                  </a:txBody>
                  <a:tcPr marL="68580" marR="68580" marT="0" marB="0"/>
                </a:tc>
                <a:tc>
                  <a:txBody>
                    <a:bodyPr/>
                    <a:lstStyle/>
                    <a:p>
                      <a:pPr>
                        <a:spcAft>
                          <a:spcPts val="0"/>
                        </a:spcAft>
                      </a:pPr>
                      <a:r>
                        <a:rPr lang="en-US" sz="2000">
                          <a:effectLst/>
                        </a:rPr>
                        <a:t>99.69</a:t>
                      </a:r>
                    </a:p>
                    <a:p>
                      <a:pPr>
                        <a:spcAft>
                          <a:spcPts val="0"/>
                        </a:spcAft>
                      </a:pPr>
                      <a:r>
                        <a:rPr lang="en-US" sz="2000">
                          <a:effectLst/>
                        </a:rPr>
                        <a:t>Private</a:t>
                      </a:r>
                    </a:p>
                  </a:txBody>
                  <a:tcPr marL="68580" marR="68580" marT="0" marB="0"/>
                </a:tc>
                <a:extLst>
                  <a:ext uri="{0D108BD9-81ED-4DB2-BD59-A6C34878D82A}">
                    <a16:rowId xmlns:a16="http://schemas.microsoft.com/office/drawing/2014/main" xmlns="" val="2608273577"/>
                  </a:ext>
                </a:extLst>
              </a:tr>
              <a:tr h="667727">
                <a:tc>
                  <a:txBody>
                    <a:bodyPr/>
                    <a:lstStyle/>
                    <a:p>
                      <a:pPr>
                        <a:spcAft>
                          <a:spcPts val="0"/>
                        </a:spcAft>
                      </a:pPr>
                      <a:r>
                        <a:rPr lang="en-US" sz="2000">
                          <a:effectLst/>
                        </a:rPr>
                        <a:t>PFY013</a:t>
                      </a:r>
                    </a:p>
                  </a:txBody>
                  <a:tcPr marL="68580" marR="68580" marT="0" marB="0"/>
                </a:tc>
                <a:tc>
                  <a:txBody>
                    <a:bodyPr/>
                    <a:lstStyle/>
                    <a:p>
                      <a:pPr>
                        <a:spcAft>
                          <a:spcPts val="0"/>
                        </a:spcAft>
                      </a:pPr>
                      <a:r>
                        <a:rPr lang="en-US" sz="2000">
                          <a:effectLst/>
                        </a:rPr>
                        <a:t>Closed 1</a:t>
                      </a:r>
                    </a:p>
                  </a:txBody>
                  <a:tcPr marL="68580" marR="68580" marT="0" marB="0"/>
                </a:tc>
                <a:tc>
                  <a:txBody>
                    <a:bodyPr/>
                    <a:lstStyle/>
                    <a:p>
                      <a:pPr>
                        <a:spcAft>
                          <a:spcPts val="0"/>
                        </a:spcAft>
                      </a:pPr>
                      <a:r>
                        <a:rPr lang="en-US" sz="2000" dirty="0" err="1">
                          <a:effectLst/>
                        </a:rPr>
                        <a:t>Monocorophium</a:t>
                      </a:r>
                      <a:r>
                        <a:rPr lang="en-US" sz="2000" dirty="0">
                          <a:effectLst/>
                        </a:rPr>
                        <a:t> </a:t>
                      </a:r>
                      <a:r>
                        <a:rPr lang="en-US" sz="2000" dirty="0" err="1">
                          <a:effectLst/>
                        </a:rPr>
                        <a:t>insidiosum</a:t>
                      </a:r>
                      <a:endParaRPr lang="en-US" sz="2000" dirty="0">
                        <a:effectLst/>
                      </a:endParaRPr>
                    </a:p>
                  </a:txBody>
                  <a:tcPr marL="68580" marR="68580" marT="0" marB="0"/>
                </a:tc>
                <a:tc>
                  <a:txBody>
                    <a:bodyPr/>
                    <a:lstStyle/>
                    <a:p>
                      <a:pPr>
                        <a:spcAft>
                          <a:spcPts val="0"/>
                        </a:spcAft>
                      </a:pPr>
                      <a:r>
                        <a:rPr lang="en-US" sz="2000" dirty="0">
                          <a:effectLst/>
                        </a:rPr>
                        <a:t>Amphipod</a:t>
                      </a:r>
                    </a:p>
                  </a:txBody>
                  <a:tcPr marL="68580" marR="68580" marT="0" marB="0"/>
                </a:tc>
                <a:tc>
                  <a:txBody>
                    <a:bodyPr/>
                    <a:lstStyle/>
                    <a:p>
                      <a:pPr>
                        <a:spcAft>
                          <a:spcPts val="0"/>
                        </a:spcAft>
                      </a:pPr>
                      <a:r>
                        <a:rPr lang="en-US" sz="2000">
                          <a:effectLst/>
                        </a:rPr>
                        <a:t>1</a:t>
                      </a:r>
                    </a:p>
                  </a:txBody>
                  <a:tcPr marL="68580" marR="68580" marT="0" marB="0"/>
                </a:tc>
                <a:tc>
                  <a:txBody>
                    <a:bodyPr/>
                    <a:lstStyle/>
                    <a:p>
                      <a:pPr>
                        <a:spcAft>
                          <a:spcPts val="0"/>
                        </a:spcAft>
                      </a:pPr>
                      <a:r>
                        <a:rPr lang="en-US" sz="2000">
                          <a:effectLst/>
                        </a:rPr>
                        <a:t>100.00</a:t>
                      </a:r>
                    </a:p>
                    <a:p>
                      <a:pPr>
                        <a:spcAft>
                          <a:spcPts val="0"/>
                        </a:spcAft>
                      </a:pPr>
                      <a:r>
                        <a:rPr lang="en-US" sz="2000">
                          <a:effectLst/>
                        </a:rPr>
                        <a:t>Early Release</a:t>
                      </a:r>
                    </a:p>
                  </a:txBody>
                  <a:tcPr marL="68580" marR="68580" marT="0" marB="0"/>
                </a:tc>
                <a:extLst>
                  <a:ext uri="{0D108BD9-81ED-4DB2-BD59-A6C34878D82A}">
                    <a16:rowId xmlns:a16="http://schemas.microsoft.com/office/drawing/2014/main" xmlns="" val="2258731513"/>
                  </a:ext>
                </a:extLst>
              </a:tr>
              <a:tr h="598354">
                <a:tc>
                  <a:txBody>
                    <a:bodyPr/>
                    <a:lstStyle/>
                    <a:p>
                      <a:pPr>
                        <a:spcAft>
                          <a:spcPts val="0"/>
                        </a:spcAft>
                      </a:pPr>
                      <a:r>
                        <a:rPr lang="en-US" sz="2000" dirty="0">
                          <a:effectLst/>
                        </a:rPr>
                        <a:t>PFY016</a:t>
                      </a:r>
                    </a:p>
                  </a:txBody>
                  <a:tcPr marL="68580" marR="68580" marT="0" marB="0"/>
                </a:tc>
                <a:tc>
                  <a:txBody>
                    <a:bodyPr/>
                    <a:lstStyle/>
                    <a:p>
                      <a:pPr>
                        <a:spcAft>
                          <a:spcPts val="0"/>
                        </a:spcAft>
                      </a:pPr>
                      <a:r>
                        <a:rPr lang="en-US" sz="2000">
                          <a:effectLst/>
                        </a:rPr>
                        <a:t>Closed 1</a:t>
                      </a:r>
                    </a:p>
                  </a:txBody>
                  <a:tcPr marL="68580" marR="68580" marT="0" marB="0"/>
                </a:tc>
                <a:tc>
                  <a:txBody>
                    <a:bodyPr/>
                    <a:lstStyle/>
                    <a:p>
                      <a:pPr>
                        <a:spcAft>
                          <a:spcPts val="0"/>
                        </a:spcAft>
                      </a:pPr>
                      <a:r>
                        <a:rPr lang="en-US" sz="2000" err="1">
                          <a:effectLst/>
                        </a:rPr>
                        <a:t>Monocorophium</a:t>
                      </a:r>
                      <a:r>
                        <a:rPr lang="en-US" sz="2000">
                          <a:effectLst/>
                        </a:rPr>
                        <a:t> </a:t>
                      </a:r>
                      <a:r>
                        <a:rPr lang="en-US" sz="2000" err="1">
                          <a:effectLst/>
                        </a:rPr>
                        <a:t>insidiosum</a:t>
                      </a:r>
                      <a:endParaRPr lang="en-US" sz="2000">
                        <a:effectLst/>
                      </a:endParaRPr>
                    </a:p>
                  </a:txBody>
                  <a:tcPr marL="68580" marR="68580" marT="0" marB="0"/>
                </a:tc>
                <a:tc>
                  <a:txBody>
                    <a:bodyPr/>
                    <a:lstStyle/>
                    <a:p>
                      <a:pPr>
                        <a:spcAft>
                          <a:spcPts val="0"/>
                        </a:spcAft>
                      </a:pPr>
                      <a:r>
                        <a:rPr lang="en-US" sz="2000">
                          <a:effectLst/>
                        </a:rPr>
                        <a:t>Amphipod</a:t>
                      </a:r>
                    </a:p>
                  </a:txBody>
                  <a:tcPr marL="68580" marR="68580" marT="0" marB="0"/>
                </a:tc>
                <a:tc>
                  <a:txBody>
                    <a:bodyPr/>
                    <a:lstStyle/>
                    <a:p>
                      <a:pPr>
                        <a:spcAft>
                          <a:spcPts val="0"/>
                        </a:spcAft>
                      </a:pPr>
                      <a:r>
                        <a:rPr lang="en-US" sz="2000">
                          <a:effectLst/>
                        </a:rPr>
                        <a:t>0</a:t>
                      </a:r>
                    </a:p>
                  </a:txBody>
                  <a:tcPr marL="68580" marR="68580" marT="0" marB="0"/>
                </a:tc>
                <a:tc>
                  <a:txBody>
                    <a:bodyPr/>
                    <a:lstStyle/>
                    <a:p>
                      <a:pPr>
                        <a:spcAft>
                          <a:spcPts val="0"/>
                        </a:spcAft>
                      </a:pPr>
                      <a:r>
                        <a:rPr lang="en-US" sz="2000" dirty="0">
                          <a:effectLst/>
                        </a:rPr>
                        <a:t>100.00</a:t>
                      </a:r>
                    </a:p>
                    <a:p>
                      <a:pPr>
                        <a:spcAft>
                          <a:spcPts val="0"/>
                        </a:spcAft>
                      </a:pPr>
                      <a:r>
                        <a:rPr lang="en-US" sz="2000" dirty="0">
                          <a:effectLst/>
                        </a:rPr>
                        <a:t>Early Release</a:t>
                      </a:r>
                    </a:p>
                  </a:txBody>
                  <a:tcPr marL="68580" marR="68580" marT="0" marB="0"/>
                </a:tc>
                <a:extLst>
                  <a:ext uri="{0D108BD9-81ED-4DB2-BD59-A6C34878D82A}">
                    <a16:rowId xmlns:a16="http://schemas.microsoft.com/office/drawing/2014/main" xmlns="" val="4189003150"/>
                  </a:ext>
                </a:extLst>
              </a:tr>
            </a:tbl>
          </a:graphicData>
        </a:graphic>
      </p:graphicFrame>
      <p:sp>
        <p:nvSpPr>
          <p:cNvPr id="12" name="TextBox 11"/>
          <p:cNvSpPr txBox="1"/>
          <p:nvPr/>
        </p:nvSpPr>
        <p:spPr>
          <a:xfrm>
            <a:off x="12339043" y="11202067"/>
            <a:ext cx="15049499" cy="338554"/>
          </a:xfrm>
          <a:prstGeom prst="rect">
            <a:avLst/>
          </a:prstGeom>
        </p:spPr>
        <p:txBody>
          <a:bodyPr rtlCol="0">
            <a:spAutoFit/>
          </a:bodyPr>
          <a:lstStyle/>
          <a:p>
            <a:r>
              <a:rPr lang="en-US" sz="1600" dirty="0"/>
              <a:t>*Due to the poor quality of the sequence, further taxonomic review would be needed to determine whether this is a novel sequence or the species identification</a:t>
            </a:r>
          </a:p>
        </p:txBody>
      </p:sp>
      <p:sp>
        <p:nvSpPr>
          <p:cNvPr id="17" name="TextBox 16"/>
          <p:cNvSpPr txBox="1"/>
          <p:nvPr/>
        </p:nvSpPr>
        <p:spPr>
          <a:xfrm>
            <a:off x="5838680" y="18898613"/>
            <a:ext cx="4683920" cy="304698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Calibri"/>
              </a:rPr>
              <a:t>&gt;PFY-003</a:t>
            </a:r>
            <a:endParaRPr lang="en-US" sz="1200" dirty="0">
              <a:solidFill>
                <a:srgbClr val="000000"/>
              </a:solidFill>
              <a:latin typeface="Calibri"/>
            </a:endParaRPr>
          </a:p>
          <a:p>
            <a:r>
              <a:rPr lang="en-US" sz="1200" dirty="0">
                <a:latin typeface="Calibri"/>
              </a:rPr>
              <a:t>CGGCCAGTGGTCAACAAATCATAAAGATATTGGAACGTTATACTTCGTTTTAGGTGCTTGGGCCAGTTTAGTCGGCACCTCACTAAGAATAATTATTCGAACCGAATTAAGAGGACCAGGAAACTTAATTGGAAACGATCAAATCTATAATGTCTCAGTAACAGCGCATGCTTTTGTAATAATTTTTTTTATAGTTATACCTATTATAATCGGAGGGTTTGGTAACTGACTAGTACCCCTAATACTAGGAAGACCGGATATAGCATTCCCCCGAATAAATAACATAAGATTTTGACTTTTACCTCCTTCTTTGACCCTGCTTTTAGTAAGAGGCTTAGTAGAAAGAGGAGTAGGAACAGGATGAACAGTGTACCCCCCATTAAGAGCAACCATCGCACACTCAGGGGGCTCAGTAGATTTAGCCATTTTTTCCCTTCATTTAGCAGGGGCCTCCTCAATTTTAGGAGCCATTAATTTTATCTCAACAGTCCTTAATATACGAGCCCCTGGAATAACCATAGACCGTGTTCCACTTTTTGTGTGGTCTGTTTTTATCACTGCAATCCTCTTATTATTGTCTTTACCAGTCCTTGCAGGAGCTATTACAATATTGTTAACAGACCGCAACTTAAACACCTCTTTCTTTGACCCTTTAGGAGGGGGAGACCCAATTCTTTACCAACACCTATTTTGATTTTTTGGTCACCCTGAAGTTTAGTCATAG</a:t>
            </a:r>
          </a:p>
          <a:p>
            <a:pPr algn="ctr"/>
            <a:endParaRPr lang="en-US" sz="1200" dirty="0">
              <a:solidFill>
                <a:srgbClr val="000000"/>
              </a:solidFill>
              <a:latin typeface="Calibri"/>
            </a:endParaRPr>
          </a:p>
        </p:txBody>
      </p:sp>
      <p:sp>
        <p:nvSpPr>
          <p:cNvPr id="18" name="Arrow: Right 17"/>
          <p:cNvSpPr/>
          <p:nvPr/>
        </p:nvSpPr>
        <p:spPr>
          <a:xfrm>
            <a:off x="4939280" y="16739129"/>
            <a:ext cx="709804" cy="38300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2344400" y="10744200"/>
            <a:ext cx="8229600" cy="1031051"/>
          </a:xfrm>
          <a:prstGeom prst="rect">
            <a:avLst/>
          </a:prstGeom>
        </p:spPr>
        <p:txBody>
          <a:bodyPr rtlCol="0">
            <a:spAutoFit/>
          </a:bodyPr>
          <a:lstStyle/>
          <a:p>
            <a:endParaRPr lang="en-US"/>
          </a:p>
        </p:txBody>
      </p:sp>
      <p:sp>
        <p:nvSpPr>
          <p:cNvPr id="3" name="TextBox 2"/>
          <p:cNvSpPr txBox="1"/>
          <p:nvPr/>
        </p:nvSpPr>
        <p:spPr>
          <a:xfrm>
            <a:off x="6385959" y="17762467"/>
            <a:ext cx="2743200" cy="46166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dirty="0">
                <a:solidFill>
                  <a:srgbClr val="FFFFFF"/>
                </a:solidFill>
                <a:latin typeface="Calibri"/>
              </a:rPr>
              <a:t>P</a:t>
            </a:r>
            <a:r>
              <a:rPr lang="en-US" sz="1200" dirty="0">
                <a:solidFill>
                  <a:srgbClr val="000000"/>
                </a:solidFill>
                <a:latin typeface="Calibri"/>
              </a:rPr>
              <a:t>FY003, a picture of </a:t>
            </a:r>
            <a:r>
              <a:rPr lang="en-US" sz="1200" dirty="0" err="1">
                <a:solidFill>
                  <a:srgbClr val="000000"/>
                </a:solidFill>
                <a:latin typeface="Calibri"/>
              </a:rPr>
              <a:t>Grandidierella</a:t>
            </a:r>
            <a:r>
              <a:rPr lang="en-US" sz="1200" dirty="0">
                <a:solidFill>
                  <a:srgbClr val="000000"/>
                </a:solidFill>
                <a:latin typeface="Calibri"/>
              </a:rPr>
              <a:t> Japonica, from Bold Systems database</a:t>
            </a:r>
          </a:p>
        </p:txBody>
      </p:sp>
      <p:sp>
        <p:nvSpPr>
          <p:cNvPr id="21" name="TextBox 20"/>
          <p:cNvSpPr txBox="1"/>
          <p:nvPr/>
        </p:nvSpPr>
        <p:spPr>
          <a:xfrm>
            <a:off x="13418354" y="4310946"/>
            <a:ext cx="12120007" cy="290848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600" b="1" dirty="0">
                <a:latin typeface="Calibri"/>
              </a:rPr>
              <a:t>Results</a:t>
            </a:r>
            <a:r>
              <a:rPr lang="en-US" sz="3600" dirty="0">
                <a:latin typeface="Calibri"/>
              </a:rPr>
              <a:t> </a:t>
            </a:r>
            <a:endParaRPr lang="en-US" sz="3600" dirty="0">
              <a:solidFill>
                <a:srgbClr val="000000"/>
              </a:solidFill>
              <a:latin typeface="Calibri"/>
            </a:endParaRPr>
          </a:p>
          <a:p>
            <a:r>
              <a:rPr lang="en-US" sz="2450" dirty="0">
                <a:latin typeface="Calibri"/>
              </a:rPr>
              <a:t>We found a total of 16 species in the open and closed bodies of water.  After isolation and amplification we found that only 5 samples, a total of 3 different species and 1 unidentifiable species (possible novel sequence) were able to be sequenced.  PFY002's sequence quality was too poor for us to confirm that it was a novel sequence. Further taxonomic review would be needed. </a:t>
            </a:r>
          </a:p>
          <a:p>
            <a:endParaRPr lang="en-US" sz="2450" dirty="0">
              <a:solidFill>
                <a:srgbClr val="000000"/>
              </a:solidFill>
              <a:latin typeface="Calibri"/>
            </a:endParaRPr>
          </a:p>
        </p:txBody>
      </p:sp>
      <p:sp>
        <p:nvSpPr>
          <p:cNvPr id="22" name="TextBox 21"/>
          <p:cNvSpPr txBox="1"/>
          <p:nvPr/>
        </p:nvSpPr>
        <p:spPr>
          <a:xfrm>
            <a:off x="14088146" y="-1975545"/>
            <a:ext cx="184666" cy="1031051"/>
          </a:xfrm>
          <a:prstGeom prst="rect">
            <a:avLst/>
          </a:prstGeom>
          <a:noFill/>
        </p:spPr>
        <p:txBody>
          <a:bodyPr wrap="none" rtlCol="0">
            <a:spAutoFit/>
          </a:bodyPr>
          <a:lstStyle/>
          <a:p>
            <a:endParaRPr lang="en-US" dirty="0"/>
          </a:p>
        </p:txBody>
      </p:sp>
      <p:pic>
        <p:nvPicPr>
          <p:cNvPr id="23" name="Picture 22" descr="dragonfly.jpe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159757" y="20545703"/>
            <a:ext cx="1359603" cy="1019702"/>
          </a:xfrm>
          <a:prstGeom prst="rect">
            <a:avLst/>
          </a:prstGeom>
        </p:spPr>
      </p:pic>
      <p:pic>
        <p:nvPicPr>
          <p:cNvPr id="27" name="Picture 26" descr="BLI-logo-sm.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150626" y="1546125"/>
            <a:ext cx="4047036"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Shape 243"/>
          <p:cNvPicPr preferRelativeResize="0"/>
          <p:nvPr/>
        </p:nvPicPr>
        <p:blipFill rotWithShape="1">
          <a:blip r:embed="rId10">
            <a:alphaModFix/>
          </a:blip>
          <a:srcRect/>
          <a:stretch/>
        </p:blipFill>
        <p:spPr>
          <a:xfrm>
            <a:off x="28039714" y="1582127"/>
            <a:ext cx="3945194" cy="695695"/>
          </a:xfrm>
          <a:prstGeom prst="rect">
            <a:avLst/>
          </a:prstGeom>
          <a:noFill/>
          <a:ln>
            <a:noFill/>
          </a:ln>
        </p:spPr>
      </p:pic>
      <p:pic>
        <p:nvPicPr>
          <p:cNvPr id="29" name="picture"/>
          <p:cNvPicPr/>
          <p:nvPr/>
        </p:nvPicPr>
        <p:blipFill>
          <a:blip r:embed="rId11">
            <a:extLst>
              <a:ext uri="{28A0092B-C50C-407E-A947-70E740481C1C}">
                <a14:useLocalDpi xmlns:a14="http://schemas.microsoft.com/office/drawing/2010/main" val="0"/>
              </a:ext>
            </a:extLst>
          </a:blip>
          <a:stretch>
            <a:fillRect/>
          </a:stretch>
        </p:blipFill>
        <p:spPr>
          <a:xfrm>
            <a:off x="16683639" y="19502111"/>
            <a:ext cx="2325687" cy="1127125"/>
          </a:xfrm>
          <a:prstGeom prst="rect">
            <a:avLst/>
          </a:prstGeom>
        </p:spPr>
      </p:pic>
      <p:pic>
        <p:nvPicPr>
          <p:cNvPr id="31" name="picture"/>
          <p:cNvPicPr/>
          <p:nvPr/>
        </p:nvPicPr>
        <p:blipFill>
          <a:blip r:embed="rId12">
            <a:extLst>
              <a:ext uri="{28A0092B-C50C-407E-A947-70E740481C1C}">
                <a14:useLocalDpi xmlns:a14="http://schemas.microsoft.com/office/drawing/2010/main" val="0"/>
              </a:ext>
            </a:extLst>
          </a:blip>
          <a:stretch>
            <a:fillRect/>
          </a:stretch>
        </p:blipFill>
        <p:spPr>
          <a:xfrm>
            <a:off x="17017342" y="17941424"/>
            <a:ext cx="2647950" cy="1127125"/>
          </a:xfrm>
          <a:prstGeom prst="rect">
            <a:avLst/>
          </a:prstGeom>
        </p:spPr>
      </p:pic>
      <p:pic>
        <p:nvPicPr>
          <p:cNvPr id="32" name="Picture 2" descr="PICTURE.jpg"/>
          <p:cNvPicPr>
            <a:picLocks noChangeAspect="1"/>
          </p:cNvPicPr>
          <p:nvPr/>
        </p:nvPicPr>
        <p:blipFill>
          <a:blip r:embed="rId5"/>
          <a:stretch>
            <a:fillRect/>
          </a:stretch>
        </p:blipFill>
        <p:spPr>
          <a:xfrm>
            <a:off x="17063845" y="16649874"/>
            <a:ext cx="2167113" cy="1197344"/>
          </a:xfrm>
          <a:prstGeom prst="rect">
            <a:avLst/>
          </a:prstGeom>
        </p:spPr>
      </p:pic>
      <p:sp>
        <p:nvSpPr>
          <p:cNvPr id="24" name="TextBox 23"/>
          <p:cNvSpPr txBox="1"/>
          <p:nvPr/>
        </p:nvSpPr>
        <p:spPr>
          <a:xfrm>
            <a:off x="14626697" y="16965051"/>
            <a:ext cx="1882898" cy="469359"/>
          </a:xfrm>
          <a:prstGeom prst="rect">
            <a:avLst/>
          </a:prstGeom>
          <a:noFill/>
        </p:spPr>
        <p:txBody>
          <a:bodyPr wrap="square" rtlCol="0">
            <a:spAutoFit/>
          </a:bodyPr>
          <a:lstStyle/>
          <a:p>
            <a:pPr>
              <a:spcAft>
                <a:spcPts val="0"/>
              </a:spcAft>
            </a:pPr>
            <a:r>
              <a:rPr lang="en-US" sz="2450" dirty="0" smtClean="0"/>
              <a:t>amphipod</a:t>
            </a:r>
            <a:endParaRPr lang="en-US" sz="2450" dirty="0"/>
          </a:p>
        </p:txBody>
      </p:sp>
      <p:sp>
        <p:nvSpPr>
          <p:cNvPr id="26" name="TextBox 25"/>
          <p:cNvSpPr txBox="1"/>
          <p:nvPr/>
        </p:nvSpPr>
        <p:spPr>
          <a:xfrm>
            <a:off x="14087568" y="18025352"/>
            <a:ext cx="1484222" cy="469359"/>
          </a:xfrm>
          <a:prstGeom prst="rect">
            <a:avLst/>
          </a:prstGeom>
          <a:noFill/>
        </p:spPr>
        <p:txBody>
          <a:bodyPr wrap="none" rtlCol="0">
            <a:spAutoFit/>
          </a:bodyPr>
          <a:lstStyle/>
          <a:p>
            <a:r>
              <a:rPr lang="en-US" sz="2450" dirty="0" smtClean="0"/>
              <a:t>amphipod</a:t>
            </a:r>
            <a:endParaRPr lang="en-US" sz="2450" dirty="0"/>
          </a:p>
        </p:txBody>
      </p:sp>
      <p:sp>
        <p:nvSpPr>
          <p:cNvPr id="33" name="TextBox 32"/>
          <p:cNvSpPr txBox="1"/>
          <p:nvPr/>
        </p:nvSpPr>
        <p:spPr>
          <a:xfrm>
            <a:off x="13519079" y="19642016"/>
            <a:ext cx="2454095" cy="469359"/>
          </a:xfrm>
          <a:prstGeom prst="rect">
            <a:avLst/>
          </a:prstGeom>
          <a:noFill/>
        </p:spPr>
        <p:txBody>
          <a:bodyPr wrap="none" rtlCol="0">
            <a:spAutoFit/>
          </a:bodyPr>
          <a:lstStyle/>
          <a:p>
            <a:r>
              <a:rPr lang="en-US" sz="2450" dirty="0" smtClean="0"/>
              <a:t>Segmented worm</a:t>
            </a:r>
            <a:endParaRPr lang="en-US" sz="2450" dirty="0"/>
          </a:p>
        </p:txBody>
      </p:sp>
      <p:sp>
        <p:nvSpPr>
          <p:cNvPr id="34" name="TextBox 33"/>
          <p:cNvSpPr txBox="1"/>
          <p:nvPr/>
        </p:nvSpPr>
        <p:spPr>
          <a:xfrm rot="10800000" flipV="1">
            <a:off x="24732092" y="17881985"/>
            <a:ext cx="7075813" cy="3485569"/>
          </a:xfrm>
          <a:prstGeom prst="rect">
            <a:avLst/>
          </a:prstGeom>
          <a:noFill/>
        </p:spPr>
        <p:txBody>
          <a:bodyPr wrap="square" rtlCol="0">
            <a:spAutoFit/>
          </a:bodyPr>
          <a:lstStyle/>
          <a:p>
            <a:r>
              <a:rPr lang="en-US" sz="2450" dirty="0" smtClean="0"/>
              <a:t>This tree shows evolutionary relationships between our collected samples and a dragonfly which is also an arthropod but within a different taxon.  It illustrates that the invasive species </a:t>
            </a:r>
            <a:r>
              <a:rPr lang="en-US" sz="2450" dirty="0" err="1" smtClean="0"/>
              <a:t>Grandidierella</a:t>
            </a:r>
            <a:r>
              <a:rPr lang="en-US" sz="2450" dirty="0" smtClean="0"/>
              <a:t> Japonica, sample  PFY-003, is more closely related to native amphipods rather than to the segmented worm and that the yet unidentified species is most closely related to the segmented worm sample PFY-006 than to the other samples.</a:t>
            </a:r>
            <a:endParaRPr lang="en-US" sz="2450" dirty="0"/>
          </a:p>
        </p:txBody>
      </p:sp>
      <p:pic>
        <p:nvPicPr>
          <p:cNvPr id="35" name="Picture 34" descr="Screen Shot 2017-06-05 at 3.26.54 PM.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2782222" y="11945994"/>
            <a:ext cx="12776200" cy="4419600"/>
          </a:xfrm>
          <a:prstGeom prst="rect">
            <a:avLst/>
          </a:prstGeom>
        </p:spPr>
      </p:pic>
      <p:sp>
        <p:nvSpPr>
          <p:cNvPr id="39" name="Arrow: Right 17"/>
          <p:cNvSpPr/>
          <p:nvPr/>
        </p:nvSpPr>
        <p:spPr>
          <a:xfrm>
            <a:off x="4923586" y="20832398"/>
            <a:ext cx="709804" cy="38300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TextBox 35"/>
          <p:cNvSpPr txBox="1"/>
          <p:nvPr/>
        </p:nvSpPr>
        <p:spPr>
          <a:xfrm>
            <a:off x="2446701" y="18396950"/>
            <a:ext cx="2950983" cy="707886"/>
          </a:xfrm>
          <a:prstGeom prst="rect">
            <a:avLst/>
          </a:prstGeom>
          <a:noFill/>
        </p:spPr>
        <p:txBody>
          <a:bodyPr wrap="square" rtlCol="0">
            <a:spAutoFit/>
          </a:bodyPr>
          <a:lstStyle/>
          <a:p>
            <a:pPr algn="ctr"/>
            <a:r>
              <a:rPr lang="en-US" sz="2000" b="1" dirty="0" smtClean="0"/>
              <a:t>FIGURE 1:  STEPS OF DNA BARCODING </a:t>
            </a:r>
            <a:endParaRPr lang="en-US" sz="2000" b="1" dirty="0"/>
          </a:p>
        </p:txBody>
      </p:sp>
      <p:sp>
        <p:nvSpPr>
          <p:cNvPr id="41" name="TextBox 40"/>
          <p:cNvSpPr txBox="1"/>
          <p:nvPr/>
        </p:nvSpPr>
        <p:spPr>
          <a:xfrm>
            <a:off x="12236487" y="7044253"/>
            <a:ext cx="6160463" cy="400110"/>
          </a:xfrm>
          <a:prstGeom prst="rect">
            <a:avLst/>
          </a:prstGeom>
          <a:noFill/>
        </p:spPr>
        <p:txBody>
          <a:bodyPr wrap="square" rtlCol="0">
            <a:spAutoFit/>
          </a:bodyPr>
          <a:lstStyle/>
          <a:p>
            <a:pPr algn="ctr"/>
            <a:r>
              <a:rPr lang="en-US" sz="2000" b="1" dirty="0" smtClean="0"/>
              <a:t>FIGURE 2:  SAMPLES COLLECTED</a:t>
            </a:r>
            <a:endParaRPr lang="en-US" sz="2000" b="1" dirty="0"/>
          </a:p>
        </p:txBody>
      </p:sp>
      <p:sp>
        <p:nvSpPr>
          <p:cNvPr id="43" name="TextBox 42"/>
          <p:cNvSpPr txBox="1"/>
          <p:nvPr/>
        </p:nvSpPr>
        <p:spPr>
          <a:xfrm>
            <a:off x="15315227" y="12028057"/>
            <a:ext cx="9828332" cy="461665"/>
          </a:xfrm>
          <a:prstGeom prst="rect">
            <a:avLst/>
          </a:prstGeom>
          <a:noFill/>
        </p:spPr>
        <p:txBody>
          <a:bodyPr wrap="none" rtlCol="0">
            <a:spAutoFit/>
          </a:bodyPr>
          <a:lstStyle/>
          <a:p>
            <a:r>
              <a:rPr lang="en-US" sz="2000" b="1" dirty="0" smtClean="0"/>
              <a:t>FIGURE 3: SEQUENCE ALIGNMENT OF AQUATIC INVERTEBRATES WITH OUTGROUP SPECIES </a:t>
            </a:r>
            <a:r>
              <a:rPr lang="en-US" sz="2400" dirty="0" smtClean="0"/>
              <a:t> </a:t>
            </a:r>
            <a:endParaRPr lang="en-US" sz="2400" dirty="0"/>
          </a:p>
        </p:txBody>
      </p:sp>
      <p:sp>
        <p:nvSpPr>
          <p:cNvPr id="44" name="TextBox 43"/>
          <p:cNvSpPr txBox="1"/>
          <p:nvPr/>
        </p:nvSpPr>
        <p:spPr>
          <a:xfrm>
            <a:off x="20722667" y="16996497"/>
            <a:ext cx="2248856" cy="1223412"/>
          </a:xfrm>
          <a:prstGeom prst="rect">
            <a:avLst/>
          </a:prstGeom>
          <a:noFill/>
        </p:spPr>
        <p:txBody>
          <a:bodyPr wrap="square" rtlCol="0">
            <a:spAutoFit/>
          </a:bodyPr>
          <a:lstStyle/>
          <a:p>
            <a:pPr algn="ctr">
              <a:spcAft>
                <a:spcPts val="0"/>
              </a:spcAft>
            </a:pPr>
            <a:r>
              <a:rPr lang="en-US" sz="2450" dirty="0" smtClean="0"/>
              <a:t>*Uncultured organism/novel sequence</a:t>
            </a:r>
            <a:endParaRPr lang="en-US" sz="2450" dirty="0"/>
          </a:p>
        </p:txBody>
      </p:sp>
      <p:sp>
        <p:nvSpPr>
          <p:cNvPr id="45" name="TextBox 44"/>
          <p:cNvSpPr txBox="1"/>
          <p:nvPr/>
        </p:nvSpPr>
        <p:spPr>
          <a:xfrm>
            <a:off x="25009181" y="17164226"/>
            <a:ext cx="5845890" cy="707886"/>
          </a:xfrm>
          <a:prstGeom prst="rect">
            <a:avLst/>
          </a:prstGeom>
          <a:noFill/>
        </p:spPr>
        <p:txBody>
          <a:bodyPr wrap="square" rtlCol="0">
            <a:spAutoFit/>
          </a:bodyPr>
          <a:lstStyle/>
          <a:p>
            <a:pPr algn="ctr"/>
            <a:r>
              <a:rPr lang="en-US" sz="2000" b="1" dirty="0" smtClean="0"/>
              <a:t>FIGURE 4: PHLYOGENETIC TREE OF AQUATIC INVERTEBRATES WITH OUTGROUP SPECIES </a:t>
            </a:r>
            <a:endParaRPr lang="en-US" sz="2400" dirty="0"/>
          </a:p>
        </p:txBody>
      </p:sp>
      <p:pic>
        <p:nvPicPr>
          <p:cNvPr id="40" name="Picture 5" descr="nih-logo.gif"/>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972041" y="1803300"/>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2" descr="http://www.seplessons.org/files/SEPA_Signage.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029651" y="1748265"/>
            <a:ext cx="3428768" cy="798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024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290</Words>
  <Application>Microsoft Macintosh PowerPoint</Application>
  <PresentationFormat>Custom</PresentationFormat>
  <Paragraphs>98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janine</cp:lastModifiedBy>
  <cp:revision>17</cp:revision>
  <dcterms:modified xsi:type="dcterms:W3CDTF">2017-06-14T14:20:36Z</dcterms:modified>
</cp:coreProperties>
</file>