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Untitled Section" id="{6C13F227-5178-4617-9917-2394799F21DB}">
          <p14:sldIdLst>
            <p14:sldId id="256"/>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21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126CC654-10F9-46C3-8B32-B9EB9B910E4B}">
  <a:tblStyle styleId="{126CC654-10F9-46C3-8B32-B9EB9B910E4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4" d="100"/>
          <a:sy n="14" d="100"/>
        </p:scale>
        <p:origin x="1540" y="12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6113849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581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292475" y="10226675"/>
            <a:ext cx="37306248" cy="7054849"/>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13" name="Shape 13"/>
          <p:cNvSpPr txBox="1">
            <a:spLocks noGrp="1"/>
          </p:cNvSpPr>
          <p:nvPr>
            <p:ph type="subTitle" idx="1"/>
          </p:nvPr>
        </p:nvSpPr>
        <p:spPr>
          <a:xfrm>
            <a:off x="6583363" y="18653125"/>
            <a:ext cx="30724473" cy="8413749"/>
          </a:xfrm>
          <a:prstGeom prst="rect">
            <a:avLst/>
          </a:prstGeom>
          <a:noFill/>
          <a:ln>
            <a:noFill/>
          </a:ln>
        </p:spPr>
        <p:txBody>
          <a:bodyPr lIns="91425" tIns="91425" rIns="91425" bIns="91425" anchor="t" anchorCtr="0"/>
          <a:lstStyle>
            <a:lvl1pPr marL="0" marR="0" lvl="0" indent="0" algn="ctr" rtl="0">
              <a:spcBef>
                <a:spcPts val="3280"/>
              </a:spcBef>
              <a:spcAft>
                <a:spcPts val="0"/>
              </a:spcAft>
              <a:buClr>
                <a:schemeClr val="dk1"/>
              </a:buClr>
              <a:buFont typeface="Arial"/>
              <a:buNone/>
              <a:defRPr/>
            </a:lvl1pPr>
            <a:lvl2pPr marL="457200" marR="0" lvl="1" indent="0" algn="ctr" rtl="0">
              <a:spcBef>
                <a:spcPts val="2880"/>
              </a:spcBef>
              <a:spcAft>
                <a:spcPts val="0"/>
              </a:spcAft>
              <a:buClr>
                <a:schemeClr val="dk1"/>
              </a:buClr>
              <a:buFont typeface="Arial"/>
              <a:buNone/>
              <a:defRPr/>
            </a:lvl2pPr>
            <a:lvl3pPr marL="914400" marR="0" lvl="2" indent="0" algn="ctr" rtl="0">
              <a:spcBef>
                <a:spcPts val="2480"/>
              </a:spcBef>
              <a:spcAft>
                <a:spcPts val="0"/>
              </a:spcAft>
              <a:buClr>
                <a:schemeClr val="dk1"/>
              </a:buClr>
              <a:buFont typeface="Arial"/>
              <a:buNone/>
              <a:defRPr/>
            </a:lvl3pPr>
            <a:lvl4pPr marL="1371600" marR="0" lvl="3" indent="0" algn="ctr" rtl="0">
              <a:spcBef>
                <a:spcPts val="2080"/>
              </a:spcBef>
              <a:spcAft>
                <a:spcPts val="0"/>
              </a:spcAft>
              <a:buClr>
                <a:schemeClr val="dk1"/>
              </a:buClr>
              <a:buFont typeface="Arial"/>
              <a:buNone/>
              <a:defRPr/>
            </a:lvl4pPr>
            <a:lvl5pPr marL="1828800" marR="0" lvl="4" indent="0" algn="ctr" rtl="0">
              <a:spcBef>
                <a:spcPts val="2080"/>
              </a:spcBef>
              <a:spcAft>
                <a:spcPts val="0"/>
              </a:spcAft>
              <a:buClr>
                <a:schemeClr val="dk1"/>
              </a:buClr>
              <a:buFont typeface="Arial"/>
              <a:buNone/>
              <a:defRPr/>
            </a:lvl5pPr>
            <a:lvl6pPr marL="2286000" marR="0" lvl="5" indent="0" algn="ctr" rtl="0">
              <a:spcBef>
                <a:spcPts val="2080"/>
              </a:spcBef>
              <a:spcAft>
                <a:spcPts val="0"/>
              </a:spcAft>
              <a:buClr>
                <a:schemeClr val="dk1"/>
              </a:buClr>
              <a:buFont typeface="Arial"/>
              <a:buNone/>
              <a:defRPr/>
            </a:lvl6pPr>
            <a:lvl7pPr marL="2743200" marR="0" lvl="6" indent="0" algn="ctr" rtl="0">
              <a:spcBef>
                <a:spcPts val="2080"/>
              </a:spcBef>
              <a:spcAft>
                <a:spcPts val="0"/>
              </a:spcAft>
              <a:buClr>
                <a:schemeClr val="dk1"/>
              </a:buClr>
              <a:buFont typeface="Arial"/>
              <a:buNone/>
              <a:defRPr/>
            </a:lvl7pPr>
            <a:lvl8pPr marL="3200400" marR="0" lvl="7" indent="0" algn="ctr" rtl="0">
              <a:spcBef>
                <a:spcPts val="2080"/>
              </a:spcBef>
              <a:spcAft>
                <a:spcPts val="0"/>
              </a:spcAft>
              <a:buClr>
                <a:schemeClr val="dk1"/>
              </a:buClr>
              <a:buFont typeface="Arial"/>
              <a:buNone/>
              <a:defRPr/>
            </a:lvl8pPr>
            <a:lvl9pPr marL="3657600" marR="0" lvl="8" indent="0" algn="ctr" rtl="0">
              <a:spcBef>
                <a:spcPts val="2080"/>
              </a:spcBef>
              <a:spcAft>
                <a:spcPts val="0"/>
              </a:spcAft>
              <a:buClr>
                <a:schemeClr val="dk1"/>
              </a:buClr>
              <a:buFont typeface="Arial"/>
              <a:buNone/>
              <a:defRPr/>
            </a:lvl9pPr>
          </a:lstStyle>
          <a:p>
            <a:endParaRPr/>
          </a:p>
        </p:txBody>
      </p:sp>
      <p:sp>
        <p:nvSpPr>
          <p:cNvPr id="14" name="Shape 14"/>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 name="Shape 15"/>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 name="Shape 16"/>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70" name="Shape 70"/>
          <p:cNvSpPr txBox="1">
            <a:spLocks noGrp="1"/>
          </p:cNvSpPr>
          <p:nvPr>
            <p:ph type="body" idx="1"/>
          </p:nvPr>
        </p:nvSpPr>
        <p:spPr>
          <a:xfrm rot="5400000">
            <a:off x="11082336" y="-1208087"/>
            <a:ext cx="21726525" cy="39503351"/>
          </a:xfrm>
          <a:prstGeom prst="rect">
            <a:avLst/>
          </a:prstGeom>
          <a:noFill/>
          <a:ln>
            <a:noFill/>
          </a:ln>
        </p:spPr>
        <p:txBody>
          <a:bodyPr lIns="91425" tIns="91425" rIns="91425" bIns="91425" anchor="t" anchorCtr="0"/>
          <a:lstStyle>
            <a:lvl1pPr marL="1766888" lvl="0" indent="-725488" algn="l" rtl="0">
              <a:spcBef>
                <a:spcPts val="3280"/>
              </a:spcBef>
              <a:spcAft>
                <a:spcPts val="0"/>
              </a:spcAft>
              <a:buClr>
                <a:schemeClr val="dk1"/>
              </a:buClr>
              <a:buFont typeface="Arial"/>
              <a:buChar char="•"/>
              <a:defRPr/>
            </a:lvl1pPr>
            <a:lvl2pPr marL="3822700" lvl="1" indent="-558800" algn="l" rtl="0">
              <a:spcBef>
                <a:spcPts val="2880"/>
              </a:spcBef>
              <a:spcAft>
                <a:spcPts val="0"/>
              </a:spcAft>
              <a:buClr>
                <a:schemeClr val="dk1"/>
              </a:buClr>
              <a:buFont typeface="Arial"/>
              <a:buChar char="–"/>
              <a:defRPr/>
            </a:lvl2pPr>
            <a:lvl3pPr marL="5880100" lvl="2" indent="-393700" algn="l" rtl="0">
              <a:spcBef>
                <a:spcPts val="2480"/>
              </a:spcBef>
              <a:spcAft>
                <a:spcPts val="0"/>
              </a:spcAft>
              <a:buClr>
                <a:schemeClr val="dk1"/>
              </a:buClr>
              <a:buFont typeface="Arial"/>
              <a:buChar char="•"/>
              <a:defRPr/>
            </a:lvl3pPr>
            <a:lvl4pPr marL="8229600" lvl="3" indent="-520700" algn="l" rtl="0">
              <a:spcBef>
                <a:spcPts val="2080"/>
              </a:spcBef>
              <a:spcAft>
                <a:spcPts val="0"/>
              </a:spcAft>
              <a:buClr>
                <a:schemeClr val="dk1"/>
              </a:buClr>
              <a:buFont typeface="Arial"/>
              <a:buChar char="–"/>
              <a:defRPr/>
            </a:lvl4pPr>
            <a:lvl5pPr marL="10580688" lvl="4" indent="-522288" algn="l" rtl="0">
              <a:spcBef>
                <a:spcPts val="2080"/>
              </a:spcBef>
              <a:spcAft>
                <a:spcPts val="0"/>
              </a:spcAft>
              <a:buClr>
                <a:schemeClr val="dk1"/>
              </a:buClr>
              <a:buFont typeface="Arial"/>
              <a:buChar char="»"/>
              <a:defRPr/>
            </a:lvl5pPr>
            <a:lvl6pPr marL="11037888" lvl="5" indent="-522288" algn="l" rtl="0">
              <a:spcBef>
                <a:spcPts val="2080"/>
              </a:spcBef>
              <a:spcAft>
                <a:spcPts val="0"/>
              </a:spcAft>
              <a:buClr>
                <a:schemeClr val="dk1"/>
              </a:buClr>
              <a:buFont typeface="Arial"/>
              <a:buChar char="»"/>
              <a:defRPr/>
            </a:lvl6pPr>
            <a:lvl7pPr marL="11495088" lvl="6" indent="-522288" algn="l" rtl="0">
              <a:spcBef>
                <a:spcPts val="2080"/>
              </a:spcBef>
              <a:spcAft>
                <a:spcPts val="0"/>
              </a:spcAft>
              <a:buClr>
                <a:schemeClr val="dk1"/>
              </a:buClr>
              <a:buFont typeface="Arial"/>
              <a:buChar char="»"/>
              <a:defRPr/>
            </a:lvl7pPr>
            <a:lvl8pPr marL="11952288" lvl="7" indent="-522288" algn="l" rtl="0">
              <a:spcBef>
                <a:spcPts val="2080"/>
              </a:spcBef>
              <a:spcAft>
                <a:spcPts val="0"/>
              </a:spcAft>
              <a:buClr>
                <a:schemeClr val="dk1"/>
              </a:buClr>
              <a:buFont typeface="Arial"/>
              <a:buChar char="»"/>
              <a:defRPr/>
            </a:lvl8pPr>
            <a:lvl9pPr marL="12409488" lvl="8" indent="-522288" algn="l" rtl="0">
              <a:spcBef>
                <a:spcPts val="2080"/>
              </a:spcBef>
              <a:spcAft>
                <a:spcPts val="0"/>
              </a:spcAft>
              <a:buClr>
                <a:schemeClr val="dk1"/>
              </a:buClr>
              <a:buFont typeface="Arial"/>
              <a:buChar char="»"/>
              <a:defRPr/>
            </a:lvl9pPr>
          </a:lstStyle>
          <a:p>
            <a:endParaRPr/>
          </a:p>
        </p:txBody>
      </p:sp>
      <p:sp>
        <p:nvSpPr>
          <p:cNvPr id="71" name="Shape 71"/>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2" name="Shape 72"/>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3" name="Shape 73"/>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22714743" y="10424319"/>
            <a:ext cx="28089225" cy="9875837"/>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76" name="Shape 76"/>
          <p:cNvSpPr txBox="1">
            <a:spLocks noGrp="1"/>
          </p:cNvSpPr>
          <p:nvPr>
            <p:ph type="body" idx="1"/>
          </p:nvPr>
        </p:nvSpPr>
        <p:spPr>
          <a:xfrm rot="5400000">
            <a:off x="2886867" y="624680"/>
            <a:ext cx="28089225" cy="29475113"/>
          </a:xfrm>
          <a:prstGeom prst="rect">
            <a:avLst/>
          </a:prstGeom>
          <a:noFill/>
          <a:ln>
            <a:noFill/>
          </a:ln>
        </p:spPr>
        <p:txBody>
          <a:bodyPr lIns="91425" tIns="91425" rIns="91425" bIns="91425" anchor="t" anchorCtr="0"/>
          <a:lstStyle>
            <a:lvl1pPr marL="1766888" lvl="0" indent="-725488" algn="l" rtl="0">
              <a:spcBef>
                <a:spcPts val="3280"/>
              </a:spcBef>
              <a:spcAft>
                <a:spcPts val="0"/>
              </a:spcAft>
              <a:buClr>
                <a:schemeClr val="dk1"/>
              </a:buClr>
              <a:buFont typeface="Arial"/>
              <a:buChar char="•"/>
              <a:defRPr/>
            </a:lvl1pPr>
            <a:lvl2pPr marL="3822700" lvl="1" indent="-558800" algn="l" rtl="0">
              <a:spcBef>
                <a:spcPts val="2880"/>
              </a:spcBef>
              <a:spcAft>
                <a:spcPts val="0"/>
              </a:spcAft>
              <a:buClr>
                <a:schemeClr val="dk1"/>
              </a:buClr>
              <a:buFont typeface="Arial"/>
              <a:buChar char="–"/>
              <a:defRPr/>
            </a:lvl2pPr>
            <a:lvl3pPr marL="5880100" lvl="2" indent="-393700" algn="l" rtl="0">
              <a:spcBef>
                <a:spcPts val="2480"/>
              </a:spcBef>
              <a:spcAft>
                <a:spcPts val="0"/>
              </a:spcAft>
              <a:buClr>
                <a:schemeClr val="dk1"/>
              </a:buClr>
              <a:buFont typeface="Arial"/>
              <a:buChar char="•"/>
              <a:defRPr/>
            </a:lvl3pPr>
            <a:lvl4pPr marL="8229600" lvl="3" indent="-520700" algn="l" rtl="0">
              <a:spcBef>
                <a:spcPts val="2080"/>
              </a:spcBef>
              <a:spcAft>
                <a:spcPts val="0"/>
              </a:spcAft>
              <a:buClr>
                <a:schemeClr val="dk1"/>
              </a:buClr>
              <a:buFont typeface="Arial"/>
              <a:buChar char="–"/>
              <a:defRPr/>
            </a:lvl4pPr>
            <a:lvl5pPr marL="10580688" lvl="4" indent="-522288" algn="l" rtl="0">
              <a:spcBef>
                <a:spcPts val="2080"/>
              </a:spcBef>
              <a:spcAft>
                <a:spcPts val="0"/>
              </a:spcAft>
              <a:buClr>
                <a:schemeClr val="dk1"/>
              </a:buClr>
              <a:buFont typeface="Arial"/>
              <a:buChar char="»"/>
              <a:defRPr/>
            </a:lvl5pPr>
            <a:lvl6pPr marL="11037888" lvl="5" indent="-522288" algn="l" rtl="0">
              <a:spcBef>
                <a:spcPts val="2080"/>
              </a:spcBef>
              <a:spcAft>
                <a:spcPts val="0"/>
              </a:spcAft>
              <a:buClr>
                <a:schemeClr val="dk1"/>
              </a:buClr>
              <a:buFont typeface="Arial"/>
              <a:buChar char="»"/>
              <a:defRPr/>
            </a:lvl6pPr>
            <a:lvl7pPr marL="11495088" lvl="6" indent="-522288" algn="l" rtl="0">
              <a:spcBef>
                <a:spcPts val="2080"/>
              </a:spcBef>
              <a:spcAft>
                <a:spcPts val="0"/>
              </a:spcAft>
              <a:buClr>
                <a:schemeClr val="dk1"/>
              </a:buClr>
              <a:buFont typeface="Arial"/>
              <a:buChar char="»"/>
              <a:defRPr/>
            </a:lvl7pPr>
            <a:lvl8pPr marL="11952288" lvl="7" indent="-522288" algn="l" rtl="0">
              <a:spcBef>
                <a:spcPts val="2080"/>
              </a:spcBef>
              <a:spcAft>
                <a:spcPts val="0"/>
              </a:spcAft>
              <a:buClr>
                <a:schemeClr val="dk1"/>
              </a:buClr>
              <a:buFont typeface="Arial"/>
              <a:buChar char="»"/>
              <a:defRPr/>
            </a:lvl8pPr>
            <a:lvl9pPr marL="12409488" lvl="8" indent="-522288" algn="l" rtl="0">
              <a:spcBef>
                <a:spcPts val="2080"/>
              </a:spcBef>
              <a:spcAft>
                <a:spcPts val="0"/>
              </a:spcAft>
              <a:buClr>
                <a:schemeClr val="dk1"/>
              </a:buClr>
              <a:buFont typeface="Arial"/>
              <a:buChar char="»"/>
              <a:defRPr/>
            </a:lvl9pPr>
          </a:lstStyle>
          <a:p>
            <a:endParaRPr/>
          </a:p>
        </p:txBody>
      </p:sp>
      <p:sp>
        <p:nvSpPr>
          <p:cNvPr id="77" name="Shape 77"/>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8" name="Shape 78"/>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9" name="Shape 79"/>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19" name="Shape 19"/>
          <p:cNvSpPr txBox="1">
            <a:spLocks noGrp="1"/>
          </p:cNvSpPr>
          <p:nvPr>
            <p:ph type="body" idx="1"/>
          </p:nvPr>
        </p:nvSpPr>
        <p:spPr>
          <a:xfrm>
            <a:off x="2193925" y="7680325"/>
            <a:ext cx="39503351" cy="21726525"/>
          </a:xfrm>
          <a:prstGeom prst="rect">
            <a:avLst/>
          </a:prstGeom>
          <a:noFill/>
          <a:ln>
            <a:noFill/>
          </a:ln>
        </p:spPr>
        <p:txBody>
          <a:bodyPr lIns="91425" tIns="91425" rIns="91425" bIns="91425" anchor="t" anchorCtr="0"/>
          <a:lstStyle>
            <a:lvl1pPr marL="1766888" lvl="0" indent="-725488" algn="l" rtl="0">
              <a:spcBef>
                <a:spcPts val="3280"/>
              </a:spcBef>
              <a:spcAft>
                <a:spcPts val="0"/>
              </a:spcAft>
              <a:buClr>
                <a:schemeClr val="dk1"/>
              </a:buClr>
              <a:buFont typeface="Arial"/>
              <a:buChar char="•"/>
              <a:defRPr/>
            </a:lvl1pPr>
            <a:lvl2pPr marL="3822700" lvl="1" indent="-558800" algn="l" rtl="0">
              <a:spcBef>
                <a:spcPts val="2880"/>
              </a:spcBef>
              <a:spcAft>
                <a:spcPts val="0"/>
              </a:spcAft>
              <a:buClr>
                <a:schemeClr val="dk1"/>
              </a:buClr>
              <a:buFont typeface="Arial"/>
              <a:buChar char="–"/>
              <a:defRPr/>
            </a:lvl2pPr>
            <a:lvl3pPr marL="5880100" lvl="2" indent="-393700" algn="l" rtl="0">
              <a:spcBef>
                <a:spcPts val="2480"/>
              </a:spcBef>
              <a:spcAft>
                <a:spcPts val="0"/>
              </a:spcAft>
              <a:buClr>
                <a:schemeClr val="dk1"/>
              </a:buClr>
              <a:buFont typeface="Arial"/>
              <a:buChar char="•"/>
              <a:defRPr/>
            </a:lvl3pPr>
            <a:lvl4pPr marL="8229600" lvl="3" indent="-520700" algn="l" rtl="0">
              <a:spcBef>
                <a:spcPts val="2080"/>
              </a:spcBef>
              <a:spcAft>
                <a:spcPts val="0"/>
              </a:spcAft>
              <a:buClr>
                <a:schemeClr val="dk1"/>
              </a:buClr>
              <a:buFont typeface="Arial"/>
              <a:buChar char="–"/>
              <a:defRPr/>
            </a:lvl4pPr>
            <a:lvl5pPr marL="10580688" lvl="4" indent="-522288" algn="l" rtl="0">
              <a:spcBef>
                <a:spcPts val="2080"/>
              </a:spcBef>
              <a:spcAft>
                <a:spcPts val="0"/>
              </a:spcAft>
              <a:buClr>
                <a:schemeClr val="dk1"/>
              </a:buClr>
              <a:buFont typeface="Arial"/>
              <a:buChar char="»"/>
              <a:defRPr/>
            </a:lvl5pPr>
            <a:lvl6pPr marL="11037888" lvl="5" indent="-522288" algn="l" rtl="0">
              <a:spcBef>
                <a:spcPts val="2080"/>
              </a:spcBef>
              <a:spcAft>
                <a:spcPts val="0"/>
              </a:spcAft>
              <a:buClr>
                <a:schemeClr val="dk1"/>
              </a:buClr>
              <a:buFont typeface="Arial"/>
              <a:buChar char="»"/>
              <a:defRPr/>
            </a:lvl6pPr>
            <a:lvl7pPr marL="11495088" lvl="6" indent="-522288" algn="l" rtl="0">
              <a:spcBef>
                <a:spcPts val="2080"/>
              </a:spcBef>
              <a:spcAft>
                <a:spcPts val="0"/>
              </a:spcAft>
              <a:buClr>
                <a:schemeClr val="dk1"/>
              </a:buClr>
              <a:buFont typeface="Arial"/>
              <a:buChar char="»"/>
              <a:defRPr/>
            </a:lvl7pPr>
            <a:lvl8pPr marL="11952288" lvl="7" indent="-522288" algn="l" rtl="0">
              <a:spcBef>
                <a:spcPts val="2080"/>
              </a:spcBef>
              <a:spcAft>
                <a:spcPts val="0"/>
              </a:spcAft>
              <a:buClr>
                <a:schemeClr val="dk1"/>
              </a:buClr>
              <a:buFont typeface="Arial"/>
              <a:buChar char="»"/>
              <a:defRPr/>
            </a:lvl8pPr>
            <a:lvl9pPr marL="12409488" lvl="8" indent="-522288" algn="l" rtl="0">
              <a:spcBef>
                <a:spcPts val="2080"/>
              </a:spcBef>
              <a:spcAft>
                <a:spcPts val="0"/>
              </a:spcAft>
              <a:buClr>
                <a:schemeClr val="dk1"/>
              </a:buClr>
              <a:buFont typeface="Arial"/>
              <a:buChar char="»"/>
              <a:defRPr/>
            </a:lvl9pPr>
          </a:lstStyle>
          <a:p>
            <a:endParaRPr/>
          </a:p>
        </p:txBody>
      </p:sp>
      <p:sp>
        <p:nvSpPr>
          <p:cNvPr id="20" name="Shape 20"/>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1" name="Shape 21"/>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 name="Shape 22"/>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467100" y="21153437"/>
            <a:ext cx="37307839" cy="653732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1"/>
          </p:nvPr>
        </p:nvSpPr>
        <p:spPr>
          <a:xfrm>
            <a:off x="3467100" y="13952537"/>
            <a:ext cx="37307839" cy="7200900"/>
          </a:xfrm>
          <a:prstGeom prst="rect">
            <a:avLst/>
          </a:prstGeom>
          <a:noFill/>
          <a:ln>
            <a:noFill/>
          </a:ln>
        </p:spPr>
        <p:txBody>
          <a:bodyPr lIns="91425" tIns="91425" rIns="91425" bIns="91425" anchor="b" anchorCtr="0"/>
          <a:lstStyle>
            <a:lvl1pPr marL="0" lvl="0" indent="0" rtl="0">
              <a:spcBef>
                <a:spcPts val="0"/>
              </a:spcBef>
              <a:buFont typeface="Arial"/>
              <a:buNone/>
              <a:defRPr/>
            </a:lvl1pPr>
            <a:lvl2pPr marL="457200" lvl="1" indent="0" rtl="0">
              <a:spcBef>
                <a:spcPts val="0"/>
              </a:spcBef>
              <a:buFont typeface="Arial"/>
              <a:buNone/>
              <a:defRPr/>
            </a:lvl2pPr>
            <a:lvl3pPr marL="914400" lvl="2" indent="0" rtl="0">
              <a:spcBef>
                <a:spcPts val="0"/>
              </a:spcBef>
              <a:buFont typeface="Arial"/>
              <a:buNone/>
              <a:defRPr/>
            </a:lvl3pPr>
            <a:lvl4pPr marL="1371600" lvl="3" indent="0" rtl="0">
              <a:spcBef>
                <a:spcPts val="0"/>
              </a:spcBef>
              <a:buFont typeface="Arial"/>
              <a:buNone/>
              <a:defRPr/>
            </a:lvl4pPr>
            <a:lvl5pPr marL="1828800" lvl="4" indent="0" rtl="0">
              <a:spcBef>
                <a:spcPts val="0"/>
              </a:spcBef>
              <a:buFont typeface="Arial"/>
              <a:buNone/>
              <a:defRPr/>
            </a:lvl5pPr>
            <a:lvl6pPr marL="2286000" lvl="5" indent="0" rtl="0">
              <a:spcBef>
                <a:spcPts val="0"/>
              </a:spcBef>
              <a:buFont typeface="Arial"/>
              <a:buNone/>
              <a:defRPr/>
            </a:lvl6pPr>
            <a:lvl7pPr marL="2743200" lvl="6" indent="0" rtl="0">
              <a:spcBef>
                <a:spcPts val="0"/>
              </a:spcBef>
              <a:buFont typeface="Arial"/>
              <a:buNone/>
              <a:defRPr/>
            </a:lvl7pPr>
            <a:lvl8pPr marL="3200400" lvl="7" indent="0" rtl="0">
              <a:spcBef>
                <a:spcPts val="0"/>
              </a:spcBef>
              <a:buFont typeface="Arial"/>
              <a:buNone/>
              <a:defRPr/>
            </a:lvl8pPr>
            <a:lvl9pPr marL="3657600" lvl="8" indent="0" rtl="0">
              <a:spcBef>
                <a:spcPts val="0"/>
              </a:spcBef>
              <a:buFont typeface="Arial"/>
              <a:buNone/>
              <a:defRPr/>
            </a:lvl9pPr>
          </a:lstStyle>
          <a:p>
            <a:endParaRPr/>
          </a:p>
        </p:txBody>
      </p:sp>
      <p:sp>
        <p:nvSpPr>
          <p:cNvPr id="26" name="Shape 26"/>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7" name="Shape 27"/>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8" name="Shape 28"/>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31" name="Shape 31"/>
          <p:cNvSpPr txBox="1">
            <a:spLocks noGrp="1"/>
          </p:cNvSpPr>
          <p:nvPr>
            <p:ph type="body" idx="1"/>
          </p:nvPr>
        </p:nvSpPr>
        <p:spPr>
          <a:xfrm>
            <a:off x="2193925" y="7680325"/>
            <a:ext cx="19675475" cy="21726525"/>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2"/>
          </p:nvPr>
        </p:nvSpPr>
        <p:spPr>
          <a:xfrm>
            <a:off x="22021800" y="7680325"/>
            <a:ext cx="19675475" cy="21726525"/>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4" name="Shape 34"/>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5" name="Shape 35"/>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8" name="Shape 38"/>
          <p:cNvSpPr txBox="1">
            <a:spLocks noGrp="1"/>
          </p:cNvSpPr>
          <p:nvPr>
            <p:ph type="body" idx="1"/>
          </p:nvPr>
        </p:nvSpPr>
        <p:spPr>
          <a:xfrm>
            <a:off x="2193925" y="7369175"/>
            <a:ext cx="19392900" cy="3070224"/>
          </a:xfrm>
          <a:prstGeom prst="rect">
            <a:avLst/>
          </a:prstGeom>
          <a:noFill/>
          <a:ln>
            <a:noFill/>
          </a:ln>
        </p:spPr>
        <p:txBody>
          <a:bodyPr lIns="91425" tIns="91425" rIns="91425" bIns="91425" anchor="b" anchorCtr="0"/>
          <a:lstStyle>
            <a:lvl1pPr marL="0" lvl="0" indent="0" rtl="0">
              <a:spcBef>
                <a:spcPts val="0"/>
              </a:spcBef>
              <a:buFont typeface="Arial"/>
              <a:buNone/>
              <a:defRPr/>
            </a:lvl1pPr>
            <a:lvl2pPr marL="457200" lvl="1" indent="0" rtl="0">
              <a:spcBef>
                <a:spcPts val="0"/>
              </a:spcBef>
              <a:buFont typeface="Arial"/>
              <a:buNone/>
              <a:defRPr/>
            </a:lvl2pPr>
            <a:lvl3pPr marL="914400" lvl="2" indent="0" rtl="0">
              <a:spcBef>
                <a:spcPts val="0"/>
              </a:spcBef>
              <a:buFont typeface="Arial"/>
              <a:buNone/>
              <a:defRPr/>
            </a:lvl3pPr>
            <a:lvl4pPr marL="1371600" lvl="3" indent="0" rtl="0">
              <a:spcBef>
                <a:spcPts val="0"/>
              </a:spcBef>
              <a:buFont typeface="Arial"/>
              <a:buNone/>
              <a:defRPr/>
            </a:lvl4pPr>
            <a:lvl5pPr marL="1828800" lvl="4" indent="0" rtl="0">
              <a:spcBef>
                <a:spcPts val="0"/>
              </a:spcBef>
              <a:buFont typeface="Arial"/>
              <a:buNone/>
              <a:defRPr/>
            </a:lvl5pPr>
            <a:lvl6pPr marL="2286000" lvl="5" indent="0" rtl="0">
              <a:spcBef>
                <a:spcPts val="0"/>
              </a:spcBef>
              <a:buFont typeface="Arial"/>
              <a:buNone/>
              <a:defRPr/>
            </a:lvl6pPr>
            <a:lvl7pPr marL="2743200" lvl="6" indent="0" rtl="0">
              <a:spcBef>
                <a:spcPts val="0"/>
              </a:spcBef>
              <a:buFont typeface="Arial"/>
              <a:buNone/>
              <a:defRPr/>
            </a:lvl7pPr>
            <a:lvl8pPr marL="3200400" lvl="7" indent="0" rtl="0">
              <a:spcBef>
                <a:spcPts val="0"/>
              </a:spcBef>
              <a:buFont typeface="Arial"/>
              <a:buNone/>
              <a:defRPr/>
            </a:lvl8pPr>
            <a:lvl9pPr marL="3657600" lvl="8" indent="0" rtl="0">
              <a:spcBef>
                <a:spcPts val="0"/>
              </a:spcBef>
              <a:buFont typeface="Arial"/>
              <a:buNone/>
              <a:defRPr/>
            </a:lvl9pPr>
          </a:lstStyle>
          <a:p>
            <a:endParaRPr/>
          </a:p>
        </p:txBody>
      </p:sp>
      <p:sp>
        <p:nvSpPr>
          <p:cNvPr id="39" name="Shape 39"/>
          <p:cNvSpPr txBox="1">
            <a:spLocks noGrp="1"/>
          </p:cNvSpPr>
          <p:nvPr>
            <p:ph type="body" idx="2"/>
          </p:nvPr>
        </p:nvSpPr>
        <p:spPr>
          <a:xfrm>
            <a:off x="2193925" y="10439400"/>
            <a:ext cx="19392900" cy="1896586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3"/>
          </p:nvPr>
        </p:nvSpPr>
        <p:spPr>
          <a:xfrm>
            <a:off x="22296437" y="7369175"/>
            <a:ext cx="19400836" cy="3070224"/>
          </a:xfrm>
          <a:prstGeom prst="rect">
            <a:avLst/>
          </a:prstGeom>
          <a:noFill/>
          <a:ln>
            <a:noFill/>
          </a:ln>
        </p:spPr>
        <p:txBody>
          <a:bodyPr lIns="91425" tIns="91425" rIns="91425" bIns="91425" anchor="b" anchorCtr="0"/>
          <a:lstStyle>
            <a:lvl1pPr marL="0" lvl="0" indent="0" rtl="0">
              <a:spcBef>
                <a:spcPts val="0"/>
              </a:spcBef>
              <a:buFont typeface="Arial"/>
              <a:buNone/>
              <a:defRPr/>
            </a:lvl1pPr>
            <a:lvl2pPr marL="457200" lvl="1" indent="0" rtl="0">
              <a:spcBef>
                <a:spcPts val="0"/>
              </a:spcBef>
              <a:buFont typeface="Arial"/>
              <a:buNone/>
              <a:defRPr/>
            </a:lvl2pPr>
            <a:lvl3pPr marL="914400" lvl="2" indent="0" rtl="0">
              <a:spcBef>
                <a:spcPts val="0"/>
              </a:spcBef>
              <a:buFont typeface="Arial"/>
              <a:buNone/>
              <a:defRPr/>
            </a:lvl3pPr>
            <a:lvl4pPr marL="1371600" lvl="3" indent="0" rtl="0">
              <a:spcBef>
                <a:spcPts val="0"/>
              </a:spcBef>
              <a:buFont typeface="Arial"/>
              <a:buNone/>
              <a:defRPr/>
            </a:lvl4pPr>
            <a:lvl5pPr marL="1828800" lvl="4" indent="0" rtl="0">
              <a:spcBef>
                <a:spcPts val="0"/>
              </a:spcBef>
              <a:buFont typeface="Arial"/>
              <a:buNone/>
              <a:defRPr/>
            </a:lvl5pPr>
            <a:lvl6pPr marL="2286000" lvl="5" indent="0" rtl="0">
              <a:spcBef>
                <a:spcPts val="0"/>
              </a:spcBef>
              <a:buFont typeface="Arial"/>
              <a:buNone/>
              <a:defRPr/>
            </a:lvl6pPr>
            <a:lvl7pPr marL="2743200" lvl="6" indent="0" rtl="0">
              <a:spcBef>
                <a:spcPts val="0"/>
              </a:spcBef>
              <a:buFont typeface="Arial"/>
              <a:buNone/>
              <a:defRPr/>
            </a:lvl7pPr>
            <a:lvl8pPr marL="3200400" lvl="7" indent="0" rtl="0">
              <a:spcBef>
                <a:spcPts val="0"/>
              </a:spcBef>
              <a:buFont typeface="Arial"/>
              <a:buNone/>
              <a:defRPr/>
            </a:lvl8pPr>
            <a:lvl9pPr marL="3657600" lvl="8" indent="0" rtl="0">
              <a:spcBef>
                <a:spcPts val="0"/>
              </a:spcBef>
              <a:buFont typeface="Arial"/>
              <a:buNone/>
              <a:defRPr/>
            </a:lvl9pPr>
          </a:lstStyle>
          <a:p>
            <a:endParaRPr/>
          </a:p>
        </p:txBody>
      </p:sp>
      <p:sp>
        <p:nvSpPr>
          <p:cNvPr id="41" name="Shape 41"/>
          <p:cNvSpPr txBox="1">
            <a:spLocks noGrp="1"/>
          </p:cNvSpPr>
          <p:nvPr>
            <p:ph type="body" idx="4"/>
          </p:nvPr>
        </p:nvSpPr>
        <p:spPr>
          <a:xfrm>
            <a:off x="22296437" y="10439400"/>
            <a:ext cx="19400836" cy="1896586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2" name="Shape 42"/>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3" name="Shape 43"/>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4" name="Shape 44"/>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7" name="Shape 47"/>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8" name="Shape 48"/>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9" name="Shape 49"/>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2" name="Shape 52"/>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3" name="Shape 53"/>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193925" y="1311275"/>
            <a:ext cx="14439900" cy="557688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17160875" y="1311275"/>
            <a:ext cx="24536398" cy="2809398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7" name="Shape 57"/>
          <p:cNvSpPr txBox="1">
            <a:spLocks noGrp="1"/>
          </p:cNvSpPr>
          <p:nvPr>
            <p:ph type="body" idx="2"/>
          </p:nvPr>
        </p:nvSpPr>
        <p:spPr>
          <a:xfrm>
            <a:off x="2193925" y="6888163"/>
            <a:ext cx="14439900" cy="22517100"/>
          </a:xfrm>
          <a:prstGeom prst="rect">
            <a:avLst/>
          </a:prstGeom>
          <a:noFill/>
          <a:ln>
            <a:noFill/>
          </a:ln>
        </p:spPr>
        <p:txBody>
          <a:bodyPr lIns="91425" tIns="91425" rIns="91425" bIns="91425" anchor="t" anchorCtr="0"/>
          <a:lstStyle>
            <a:lvl1pPr marL="0" lvl="0" indent="0" rtl="0">
              <a:spcBef>
                <a:spcPts val="0"/>
              </a:spcBef>
              <a:buFont typeface="Arial"/>
              <a:buNone/>
              <a:defRPr/>
            </a:lvl1pPr>
            <a:lvl2pPr marL="457200" lvl="1" indent="0" rtl="0">
              <a:spcBef>
                <a:spcPts val="0"/>
              </a:spcBef>
              <a:buFont typeface="Arial"/>
              <a:buNone/>
              <a:defRPr/>
            </a:lvl2pPr>
            <a:lvl3pPr marL="914400" lvl="2" indent="0" rtl="0">
              <a:spcBef>
                <a:spcPts val="0"/>
              </a:spcBef>
              <a:buFont typeface="Arial"/>
              <a:buNone/>
              <a:defRPr/>
            </a:lvl3pPr>
            <a:lvl4pPr marL="1371600" lvl="3" indent="0" rtl="0">
              <a:spcBef>
                <a:spcPts val="0"/>
              </a:spcBef>
              <a:buFont typeface="Arial"/>
              <a:buNone/>
              <a:defRPr/>
            </a:lvl4pPr>
            <a:lvl5pPr marL="1828800" lvl="4" indent="0" rtl="0">
              <a:spcBef>
                <a:spcPts val="0"/>
              </a:spcBef>
              <a:buFont typeface="Arial"/>
              <a:buNone/>
              <a:defRPr/>
            </a:lvl5pPr>
            <a:lvl6pPr marL="2286000" lvl="5" indent="0" rtl="0">
              <a:spcBef>
                <a:spcPts val="0"/>
              </a:spcBef>
              <a:buFont typeface="Arial"/>
              <a:buNone/>
              <a:defRPr/>
            </a:lvl6pPr>
            <a:lvl7pPr marL="2743200" lvl="6" indent="0" rtl="0">
              <a:spcBef>
                <a:spcPts val="0"/>
              </a:spcBef>
              <a:buFont typeface="Arial"/>
              <a:buNone/>
              <a:defRPr/>
            </a:lvl7pPr>
            <a:lvl8pPr marL="3200400" lvl="7" indent="0" rtl="0">
              <a:spcBef>
                <a:spcPts val="0"/>
              </a:spcBef>
              <a:buFont typeface="Arial"/>
              <a:buNone/>
              <a:defRPr/>
            </a:lvl8pPr>
            <a:lvl9pPr marL="3657600" lvl="8" indent="0" rtl="0">
              <a:spcBef>
                <a:spcPts val="0"/>
              </a:spcBef>
              <a:buFont typeface="Arial"/>
              <a:buNone/>
              <a:defRPr/>
            </a:lvl9pPr>
          </a:lstStyle>
          <a:p>
            <a:endParaRPr/>
          </a:p>
        </p:txBody>
      </p:sp>
      <p:sp>
        <p:nvSpPr>
          <p:cNvPr id="58" name="Shape 58"/>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9" name="Shape 59"/>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0" name="Shape 60"/>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02663" y="23042562"/>
            <a:ext cx="26335038" cy="2720974"/>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a:spLocks noGrp="1"/>
          </p:cNvSpPr>
          <p:nvPr>
            <p:ph type="pic" idx="2"/>
          </p:nvPr>
        </p:nvSpPr>
        <p:spPr>
          <a:xfrm>
            <a:off x="8602663" y="2941638"/>
            <a:ext cx="26335038" cy="19750086"/>
          </a:xfrm>
          <a:prstGeom prst="rect">
            <a:avLst/>
          </a:prstGeom>
          <a:noFill/>
          <a:ln>
            <a:noFill/>
          </a:ln>
        </p:spPr>
      </p:sp>
      <p:sp>
        <p:nvSpPr>
          <p:cNvPr id="64" name="Shape 64"/>
          <p:cNvSpPr txBox="1">
            <a:spLocks noGrp="1"/>
          </p:cNvSpPr>
          <p:nvPr>
            <p:ph type="body" idx="1"/>
          </p:nvPr>
        </p:nvSpPr>
        <p:spPr>
          <a:xfrm>
            <a:off x="8602663" y="25763537"/>
            <a:ext cx="26335038" cy="3862387"/>
          </a:xfrm>
          <a:prstGeom prst="rect">
            <a:avLst/>
          </a:prstGeom>
          <a:noFill/>
          <a:ln>
            <a:noFill/>
          </a:ln>
        </p:spPr>
        <p:txBody>
          <a:bodyPr lIns="91425" tIns="91425" rIns="91425" bIns="91425" anchor="t" anchorCtr="0"/>
          <a:lstStyle>
            <a:lvl1pPr marL="0" lvl="0" indent="0" rtl="0">
              <a:spcBef>
                <a:spcPts val="0"/>
              </a:spcBef>
              <a:buFont typeface="Arial"/>
              <a:buNone/>
              <a:defRPr/>
            </a:lvl1pPr>
            <a:lvl2pPr marL="457200" lvl="1" indent="0" rtl="0">
              <a:spcBef>
                <a:spcPts val="0"/>
              </a:spcBef>
              <a:buFont typeface="Arial"/>
              <a:buNone/>
              <a:defRPr/>
            </a:lvl2pPr>
            <a:lvl3pPr marL="914400" lvl="2" indent="0" rtl="0">
              <a:spcBef>
                <a:spcPts val="0"/>
              </a:spcBef>
              <a:buFont typeface="Arial"/>
              <a:buNone/>
              <a:defRPr/>
            </a:lvl3pPr>
            <a:lvl4pPr marL="1371600" lvl="3" indent="0" rtl="0">
              <a:spcBef>
                <a:spcPts val="0"/>
              </a:spcBef>
              <a:buFont typeface="Arial"/>
              <a:buNone/>
              <a:defRPr/>
            </a:lvl4pPr>
            <a:lvl5pPr marL="1828800" lvl="4" indent="0" rtl="0">
              <a:spcBef>
                <a:spcPts val="0"/>
              </a:spcBef>
              <a:buFont typeface="Arial"/>
              <a:buNone/>
              <a:defRPr/>
            </a:lvl5pPr>
            <a:lvl6pPr marL="2286000" lvl="5" indent="0" rtl="0">
              <a:spcBef>
                <a:spcPts val="0"/>
              </a:spcBef>
              <a:buFont typeface="Arial"/>
              <a:buNone/>
              <a:defRPr/>
            </a:lvl6pPr>
            <a:lvl7pPr marL="2743200" lvl="6" indent="0" rtl="0">
              <a:spcBef>
                <a:spcPts val="0"/>
              </a:spcBef>
              <a:buFont typeface="Arial"/>
              <a:buNone/>
              <a:defRPr/>
            </a:lvl7pPr>
            <a:lvl8pPr marL="3200400" lvl="7" indent="0" rtl="0">
              <a:spcBef>
                <a:spcPts val="0"/>
              </a:spcBef>
              <a:buFont typeface="Arial"/>
              <a:buNone/>
              <a:defRPr/>
            </a:lvl8pPr>
            <a:lvl9pPr marL="3657600" lvl="8" indent="0" rtl="0">
              <a:spcBef>
                <a:spcPts val="0"/>
              </a:spcBef>
              <a:buFont typeface="Arial"/>
              <a:buNone/>
              <a:defRPr/>
            </a:lvl9pPr>
          </a:lstStyle>
          <a:p>
            <a:endParaRPr/>
          </a:p>
        </p:txBody>
      </p:sp>
      <p:sp>
        <p:nvSpPr>
          <p:cNvPr id="65" name="Shape 65"/>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6" name="Shape 66"/>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7" name="Shape 67"/>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7" name="Shape 7"/>
          <p:cNvSpPr txBox="1">
            <a:spLocks noGrp="1"/>
          </p:cNvSpPr>
          <p:nvPr>
            <p:ph type="body" idx="1"/>
          </p:nvPr>
        </p:nvSpPr>
        <p:spPr>
          <a:xfrm>
            <a:off x="2193925" y="7680325"/>
            <a:ext cx="39503351" cy="21726525"/>
          </a:xfrm>
          <a:prstGeom prst="rect">
            <a:avLst/>
          </a:prstGeom>
          <a:noFill/>
          <a:ln>
            <a:noFill/>
          </a:ln>
        </p:spPr>
        <p:txBody>
          <a:bodyPr lIns="91425" tIns="91425" rIns="91425" bIns="91425" anchor="t" anchorCtr="0"/>
          <a:lstStyle>
            <a:lvl1pPr marL="1766888" marR="0" lvl="0" indent="-725488" algn="l" rtl="0">
              <a:spcBef>
                <a:spcPts val="3280"/>
              </a:spcBef>
              <a:spcAft>
                <a:spcPts val="0"/>
              </a:spcAft>
              <a:buClr>
                <a:schemeClr val="dk1"/>
              </a:buClr>
              <a:buFont typeface="Arial"/>
              <a:buChar char="•"/>
              <a:defRPr/>
            </a:lvl1pPr>
            <a:lvl2pPr marL="3822700" marR="0" lvl="1" indent="-558800" algn="l" rtl="0">
              <a:spcBef>
                <a:spcPts val="2880"/>
              </a:spcBef>
              <a:spcAft>
                <a:spcPts val="0"/>
              </a:spcAft>
              <a:buClr>
                <a:schemeClr val="dk1"/>
              </a:buClr>
              <a:buFont typeface="Arial"/>
              <a:buChar char="–"/>
              <a:defRPr/>
            </a:lvl2pPr>
            <a:lvl3pPr marL="5880100" marR="0" lvl="2" indent="-393700" algn="l" rtl="0">
              <a:spcBef>
                <a:spcPts val="2480"/>
              </a:spcBef>
              <a:spcAft>
                <a:spcPts val="0"/>
              </a:spcAft>
              <a:buClr>
                <a:schemeClr val="dk1"/>
              </a:buClr>
              <a:buFont typeface="Arial"/>
              <a:buChar char="•"/>
              <a:defRPr/>
            </a:lvl3pPr>
            <a:lvl4pPr marL="8229600" marR="0" lvl="3" indent="-520700" algn="l" rtl="0">
              <a:spcBef>
                <a:spcPts val="2080"/>
              </a:spcBef>
              <a:spcAft>
                <a:spcPts val="0"/>
              </a:spcAft>
              <a:buClr>
                <a:schemeClr val="dk1"/>
              </a:buClr>
              <a:buFont typeface="Arial"/>
              <a:buChar char="–"/>
              <a:defRPr/>
            </a:lvl4pPr>
            <a:lvl5pPr marL="10580688" marR="0" lvl="4" indent="-522288" algn="l" rtl="0">
              <a:spcBef>
                <a:spcPts val="2080"/>
              </a:spcBef>
              <a:spcAft>
                <a:spcPts val="0"/>
              </a:spcAft>
              <a:buClr>
                <a:schemeClr val="dk1"/>
              </a:buClr>
              <a:buFont typeface="Arial"/>
              <a:buChar char="»"/>
              <a:defRPr/>
            </a:lvl5pPr>
            <a:lvl6pPr marL="11037888" marR="0" lvl="5" indent="-522288" algn="l" rtl="0">
              <a:spcBef>
                <a:spcPts val="2080"/>
              </a:spcBef>
              <a:spcAft>
                <a:spcPts val="0"/>
              </a:spcAft>
              <a:buClr>
                <a:schemeClr val="dk1"/>
              </a:buClr>
              <a:buFont typeface="Arial"/>
              <a:buChar char="»"/>
              <a:defRPr/>
            </a:lvl6pPr>
            <a:lvl7pPr marL="11495088" marR="0" lvl="6" indent="-522288" algn="l" rtl="0">
              <a:spcBef>
                <a:spcPts val="2080"/>
              </a:spcBef>
              <a:spcAft>
                <a:spcPts val="0"/>
              </a:spcAft>
              <a:buClr>
                <a:schemeClr val="dk1"/>
              </a:buClr>
              <a:buFont typeface="Arial"/>
              <a:buChar char="»"/>
              <a:defRPr/>
            </a:lvl7pPr>
            <a:lvl8pPr marL="11952288" marR="0" lvl="7" indent="-522288" algn="l" rtl="0">
              <a:spcBef>
                <a:spcPts val="2080"/>
              </a:spcBef>
              <a:spcAft>
                <a:spcPts val="0"/>
              </a:spcAft>
              <a:buClr>
                <a:schemeClr val="dk1"/>
              </a:buClr>
              <a:buFont typeface="Arial"/>
              <a:buChar char="»"/>
              <a:defRPr/>
            </a:lvl8pPr>
            <a:lvl9pPr marL="12409488" marR="0" lvl="8" indent="-522288" algn="l" rtl="0">
              <a:spcBef>
                <a:spcPts val="2080"/>
              </a:spcBef>
              <a:spcAft>
                <a:spcPts val="0"/>
              </a:spcAft>
              <a:buClr>
                <a:schemeClr val="dk1"/>
              </a:buClr>
              <a:buFont typeface="Arial"/>
              <a:buChar char="»"/>
              <a:defRPr/>
            </a:lvl9pPr>
          </a:lstStyle>
          <a:p>
            <a:endParaRPr/>
          </a:p>
        </p:txBody>
      </p:sp>
      <p:sp>
        <p:nvSpPr>
          <p:cNvPr id="8" name="Shape 8"/>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 name="Shape 9"/>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 name="Shape 10"/>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buSzPct val="25000"/>
              <a:buNone/>
            </a:pPr>
            <a:fld id="{00000000-1234-1234-1234-123412341234}" type="slidenum">
              <a:rPr lang="en-US" sz="73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73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Shape 83"/>
        <p:cNvGrpSpPr/>
        <p:nvPr/>
      </p:nvGrpSpPr>
      <p:grpSpPr>
        <a:xfrm>
          <a:off x="0" y="0"/>
          <a:ext cx="0" cy="0"/>
          <a:chOff x="0" y="0"/>
          <a:chExt cx="0" cy="0"/>
        </a:xfrm>
      </p:grpSpPr>
      <p:sp>
        <p:nvSpPr>
          <p:cNvPr id="108" name="Shape 82"/>
          <p:cNvSpPr/>
          <p:nvPr/>
        </p:nvSpPr>
        <p:spPr>
          <a:xfrm rot="10800000">
            <a:off x="1" y="1698645"/>
            <a:ext cx="43891199" cy="20856554"/>
          </a:xfrm>
          <a:prstGeom prst="flowChartDocumen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7400" b="0" i="0" u="none" strike="noStrike" cap="none">
              <a:solidFill>
                <a:schemeClr val="lt1"/>
              </a:solidFill>
              <a:latin typeface="Calibri"/>
              <a:ea typeface="Calibri"/>
              <a:cs typeface="Calibri"/>
              <a:sym typeface="Calibri"/>
            </a:endParaRPr>
          </a:p>
        </p:txBody>
      </p:sp>
      <p:sp>
        <p:nvSpPr>
          <p:cNvPr id="26" name="Shape 84"/>
          <p:cNvSpPr/>
          <p:nvPr/>
        </p:nvSpPr>
        <p:spPr>
          <a:xfrm rot="10800000" flipH="1">
            <a:off x="0" y="2438401"/>
            <a:ext cx="43891200" cy="29852370"/>
          </a:xfrm>
          <a:custGeom>
            <a:avLst/>
            <a:gdLst/>
            <a:ahLst/>
            <a:cxnLst/>
            <a:rect l="0" t="0" r="0" b="0"/>
            <a:pathLst>
              <a:path w="120000" h="120000" extrusionOk="0">
                <a:moveTo>
                  <a:pt x="0" y="162"/>
                </a:moveTo>
                <a:lnTo>
                  <a:pt x="119923" y="0"/>
                </a:lnTo>
                <a:cubicBezTo>
                  <a:pt x="119923" y="32451"/>
                  <a:pt x="120000" y="75689"/>
                  <a:pt x="120000" y="108141"/>
                </a:cubicBezTo>
                <a:cubicBezTo>
                  <a:pt x="81825" y="108630"/>
                  <a:pt x="58473" y="129380"/>
                  <a:pt x="0" y="114846"/>
                </a:cubicBezTo>
                <a:lnTo>
                  <a:pt x="0" y="162"/>
                </a:lnTo>
                <a:close/>
              </a:path>
            </a:pathLst>
          </a:custGeom>
          <a:solidFill>
            <a:schemeClr val="accent2">
              <a:lumMod val="60000"/>
              <a:lumOff val="40000"/>
            </a:schemeClr>
          </a:solidFill>
          <a:ln>
            <a:noFill/>
          </a:ln>
        </p:spPr>
        <p:txBody>
          <a:bodyPr lIns="91425" tIns="45700" rIns="91425" bIns="45700" anchor="ctr" anchorCtr="0">
            <a:noAutofit/>
          </a:bodyPr>
          <a:lstStyle/>
          <a:p>
            <a:pPr marL="0" marR="0" lvl="0" indent="0" algn="ctr" rtl="0">
              <a:spcBef>
                <a:spcPts val="0"/>
              </a:spcBef>
              <a:buSzPct val="25000"/>
              <a:buNone/>
            </a:pPr>
            <a:r>
              <a:rPr lang="en-US" sz="7400" b="0" i="0" u="none" strike="noStrike" cap="none">
                <a:solidFill>
                  <a:schemeClr val="lt1"/>
                </a:solidFill>
                <a:latin typeface="Calibri"/>
                <a:ea typeface="Calibri"/>
                <a:cs typeface="Calibri"/>
                <a:sym typeface="Calibri"/>
              </a:rPr>
              <a:t> </a:t>
            </a:r>
          </a:p>
        </p:txBody>
      </p:sp>
      <p:sp>
        <p:nvSpPr>
          <p:cNvPr id="86" name="Shape 86"/>
          <p:cNvSpPr txBox="1"/>
          <p:nvPr/>
        </p:nvSpPr>
        <p:spPr>
          <a:xfrm>
            <a:off x="33583950" y="22338900"/>
            <a:ext cx="10225800" cy="10198500"/>
          </a:xfrm>
          <a:prstGeom prst="rect">
            <a:avLst/>
          </a:prstGeom>
          <a:noFill/>
          <a:ln>
            <a:noFill/>
          </a:ln>
        </p:spPr>
        <p:txBody>
          <a:bodyPr lIns="205725" tIns="102850" rIns="205725" bIns="102850" anchor="t" anchorCtr="0">
            <a:noAutofit/>
          </a:bodyPr>
          <a:lstStyle/>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Cold Spring Harbor Laboratory DNA Learning Center. 2014. Using DNA Barcodes to Identify and Classify Living Things. Cold Spring Harbor, NY</a:t>
            </a:r>
          </a:p>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Finger, J. [December 18, 2013, May 9, 2015] Available from: http://fingerfood.typepad.com/</a:t>
            </a:r>
          </a:p>
          <a:p>
            <a:pPr marL="457200" lvl="0" indent="-381000" rtl="0">
              <a:lnSpc>
                <a:spcPct val="100000"/>
              </a:lnSpc>
              <a:spcBef>
                <a:spcPts val="0"/>
              </a:spcBef>
              <a:buClr>
                <a:schemeClr val="dk1"/>
              </a:buClr>
              <a:buSzPct val="100000"/>
              <a:buFont typeface="Times New Roman"/>
              <a:buChar char="●"/>
            </a:pPr>
            <a:r>
              <a:rPr lang="en-US" sz="2300" dirty="0" err="1">
                <a:solidFill>
                  <a:schemeClr val="dk1"/>
                </a:solidFill>
                <a:latin typeface="+mj-lt"/>
                <a:ea typeface="Times New Roman"/>
                <a:cs typeface="Times New Roman"/>
                <a:sym typeface="Times New Roman"/>
              </a:rPr>
              <a:t>Geiser</a:t>
            </a:r>
            <a:r>
              <a:rPr lang="en-US" sz="2300" dirty="0">
                <a:solidFill>
                  <a:schemeClr val="dk1"/>
                </a:solidFill>
                <a:latin typeface="+mj-lt"/>
                <a:ea typeface="Times New Roman"/>
                <a:cs typeface="Times New Roman"/>
                <a:sym typeface="Times New Roman"/>
              </a:rPr>
              <a:t>. United States Forest Service [Internet]. [2009, May 10, 2015] Available from: http://gis.nacse.org/lichenair/?page=sensitivity</a:t>
            </a:r>
          </a:p>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NYC Environmental Protection [Internet]. New York City, NY: The Official Website of the City of New York; [2015; May 10, 2015]  Available from: http://www.nyc.gov/html/dep/html/air/index.shtml</a:t>
            </a:r>
          </a:p>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NYC Health. New York City Trends in Air Pollution and its Health Consequences [Internet]. [May 9, 2015]. Available from http://www.nyc.gov/html/doh/downloads/pdf/environmental/air-quality-report-2013.pdf </a:t>
            </a:r>
          </a:p>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Oxford Journals [Internet]. Surface </a:t>
            </a:r>
            <a:r>
              <a:rPr lang="en-US" sz="2300" dirty="0" err="1">
                <a:solidFill>
                  <a:schemeClr val="dk1"/>
                </a:solidFill>
                <a:latin typeface="+mj-lt"/>
                <a:ea typeface="Times New Roman"/>
                <a:cs typeface="Times New Roman"/>
                <a:sym typeface="Times New Roman"/>
              </a:rPr>
              <a:t>Hydrophobicity</a:t>
            </a:r>
            <a:r>
              <a:rPr lang="en-US" sz="2300" dirty="0">
                <a:solidFill>
                  <a:schemeClr val="dk1"/>
                </a:solidFill>
                <a:latin typeface="+mj-lt"/>
                <a:ea typeface="Times New Roman"/>
                <a:cs typeface="Times New Roman"/>
                <a:sym typeface="Times New Roman"/>
              </a:rPr>
              <a:t> causes SO</a:t>
            </a:r>
            <a:r>
              <a:rPr lang="en-US" sz="2300" baseline="-25000" dirty="0">
                <a:solidFill>
                  <a:schemeClr val="dk1"/>
                </a:solidFill>
                <a:latin typeface="+mj-lt"/>
                <a:ea typeface="Times New Roman"/>
                <a:cs typeface="Times New Roman"/>
                <a:sym typeface="Times New Roman"/>
              </a:rPr>
              <a:t>2</a:t>
            </a:r>
            <a:r>
              <a:rPr lang="en-US" sz="2300" dirty="0">
                <a:solidFill>
                  <a:schemeClr val="dk1"/>
                </a:solidFill>
                <a:latin typeface="+mj-lt"/>
                <a:ea typeface="Times New Roman"/>
                <a:cs typeface="Times New Roman"/>
                <a:sym typeface="Times New Roman"/>
              </a:rPr>
              <a:t> Tolerance in Lichens. [March 11, 2015]. Available from: http://aob.oxfordjournals.org/content/101/4/531.full.pdf </a:t>
            </a:r>
          </a:p>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The Concord Consortium [Internet]. Concord, MA: [1997; May 10, 2015] Available from: http://staff.concord.org/~btinker/GL/web/air/bioindicators/whatlichens.html</a:t>
            </a:r>
          </a:p>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United States Environmental Protection Agency [Internet]. [March 25, 2015; May 10, 2015] Available from: http://www.epa.gov/air/sulfurdioxide/health.html</a:t>
            </a:r>
          </a:p>
          <a:p>
            <a:pPr marL="457200" lvl="0" indent="-381000" rtl="0">
              <a:lnSpc>
                <a:spcPct val="100000"/>
              </a:lnSpc>
              <a:spcBef>
                <a:spcPts val="0"/>
              </a:spcBef>
              <a:buClr>
                <a:schemeClr val="dk1"/>
              </a:buClr>
              <a:buSzPct val="100000"/>
              <a:buFont typeface="Times New Roman"/>
              <a:buChar char="●"/>
            </a:pPr>
            <a:r>
              <a:rPr lang="en-US" sz="2300" dirty="0">
                <a:solidFill>
                  <a:schemeClr val="dk1"/>
                </a:solidFill>
                <a:latin typeface="+mj-lt"/>
                <a:ea typeface="Times New Roman"/>
                <a:cs typeface="Times New Roman"/>
                <a:sym typeface="Times New Roman"/>
              </a:rPr>
              <a:t>Untapped Cities. Fun maps: NYC Community Air Survey Indicates We Have Clean Air But Moving to Staten Island is a Good Idea [Internet]. [May 9, 2015]. Available from: http://untappedcities.com/2014/03/19/fun-maps-nyc-community-air-survey-indicates-we-have-clean-air-but-moving-to-staten-island-is-a-good-idea/</a:t>
            </a:r>
          </a:p>
          <a:p>
            <a:pPr lvl="0" rtl="0">
              <a:lnSpc>
                <a:spcPct val="115000"/>
              </a:lnSpc>
              <a:spcBef>
                <a:spcPts val="0"/>
              </a:spcBef>
              <a:buNone/>
            </a:pPr>
            <a:endParaRPr sz="2300">
              <a:solidFill>
                <a:schemeClr val="dk1"/>
              </a:solidFill>
              <a:latin typeface="+mj-lt"/>
              <a:ea typeface="Times New Roman"/>
              <a:cs typeface="Times New Roman"/>
              <a:sym typeface="Times New Roman"/>
            </a:endParaRPr>
          </a:p>
          <a:p>
            <a:pPr lvl="0" rtl="0">
              <a:lnSpc>
                <a:spcPct val="115000"/>
              </a:lnSpc>
              <a:spcBef>
                <a:spcPts val="0"/>
              </a:spcBef>
              <a:buNone/>
            </a:pPr>
            <a:endParaRPr sz="2300">
              <a:solidFill>
                <a:schemeClr val="dk1"/>
              </a:solidFill>
              <a:latin typeface="+mj-lt"/>
              <a:ea typeface="Times New Roman"/>
              <a:cs typeface="Times New Roman"/>
              <a:sym typeface="Times New Roman"/>
            </a:endParaRPr>
          </a:p>
          <a:p>
            <a:pPr marL="0" marR="0" lvl="0" indent="0" algn="l" rtl="0">
              <a:lnSpc>
                <a:spcPct val="115000"/>
              </a:lnSpc>
              <a:spcBef>
                <a:spcPts val="0"/>
              </a:spcBef>
              <a:spcAft>
                <a:spcPts val="0"/>
              </a:spcAft>
              <a:buNone/>
            </a:pPr>
            <a:endParaRPr sz="2300">
              <a:solidFill>
                <a:schemeClr val="dk1"/>
              </a:solidFill>
              <a:latin typeface="+mj-lt"/>
              <a:ea typeface="Times New Roman"/>
              <a:cs typeface="Times New Roman"/>
              <a:sym typeface="Times New Roman"/>
            </a:endParaRPr>
          </a:p>
        </p:txBody>
      </p:sp>
      <p:sp>
        <p:nvSpPr>
          <p:cNvPr id="90" name="Shape 90"/>
          <p:cNvSpPr txBox="1"/>
          <p:nvPr/>
        </p:nvSpPr>
        <p:spPr>
          <a:xfrm>
            <a:off x="279397" y="3429000"/>
            <a:ext cx="10309103" cy="7467600"/>
          </a:xfrm>
          <a:prstGeom prst="rect">
            <a:avLst/>
          </a:prstGeom>
          <a:noFill/>
          <a:ln>
            <a:noFill/>
          </a:ln>
        </p:spPr>
        <p:txBody>
          <a:bodyPr lIns="205725" tIns="102850" rIns="205725" bIns="102850" anchor="t" anchorCtr="0">
            <a:noAutofit/>
          </a:bodyPr>
          <a:lstStyle/>
          <a:p>
            <a:pPr lvl="0" rtl="0">
              <a:spcBef>
                <a:spcPts val="0"/>
              </a:spcBef>
              <a:buClr>
                <a:schemeClr val="dk1"/>
              </a:buClr>
              <a:buSzPct val="45833"/>
              <a:buFont typeface="Arial"/>
              <a:buNone/>
            </a:pPr>
            <a:r>
              <a:rPr lang="en-US" sz="2800" dirty="0">
                <a:solidFill>
                  <a:schemeClr val="dk1"/>
                </a:solidFill>
                <a:latin typeface="+mj-lt"/>
                <a:ea typeface="Times New Roman"/>
                <a:cs typeface="Times New Roman"/>
                <a:sym typeface="Times New Roman"/>
              </a:rPr>
              <a:t>The sulfur dioxide (SO</a:t>
            </a:r>
            <a:r>
              <a:rPr lang="en-US" sz="2800" baseline="-25000" dirty="0">
                <a:solidFill>
                  <a:schemeClr val="dk1"/>
                </a:solidFill>
                <a:latin typeface="+mj-lt"/>
                <a:ea typeface="Times New Roman"/>
                <a:cs typeface="Times New Roman"/>
                <a:sym typeface="Times New Roman"/>
              </a:rPr>
              <a:t>2</a:t>
            </a:r>
            <a:r>
              <a:rPr lang="en-US" sz="2800" dirty="0">
                <a:solidFill>
                  <a:schemeClr val="dk1"/>
                </a:solidFill>
                <a:latin typeface="+mj-lt"/>
                <a:ea typeface="Times New Roman"/>
                <a:cs typeface="Times New Roman"/>
                <a:sym typeface="Times New Roman"/>
              </a:rPr>
              <a:t>) and harmful nitrogenous compounds (NO</a:t>
            </a:r>
            <a:r>
              <a:rPr lang="en-US" sz="2800" baseline="-25000" dirty="0">
                <a:solidFill>
                  <a:schemeClr val="dk1"/>
                </a:solidFill>
                <a:latin typeface="+mj-lt"/>
                <a:ea typeface="Times New Roman"/>
                <a:cs typeface="Times New Roman"/>
                <a:sym typeface="Times New Roman"/>
              </a:rPr>
              <a:t>X</a:t>
            </a:r>
            <a:r>
              <a:rPr lang="en-US" sz="2800" dirty="0">
                <a:solidFill>
                  <a:schemeClr val="dk1"/>
                </a:solidFill>
                <a:latin typeface="+mj-lt"/>
                <a:ea typeface="Times New Roman"/>
                <a:cs typeface="Times New Roman"/>
                <a:sym typeface="Times New Roman"/>
              </a:rPr>
              <a:t>) in Central Park were assessed using lichens as indicator organisms. Both compounds very harmful, with long term exposure to NO</a:t>
            </a:r>
            <a:r>
              <a:rPr lang="en-US" sz="2800" baseline="-25000" dirty="0">
                <a:solidFill>
                  <a:schemeClr val="dk1"/>
                </a:solidFill>
                <a:latin typeface="+mj-lt"/>
                <a:ea typeface="Times New Roman"/>
                <a:cs typeface="Times New Roman"/>
                <a:sym typeface="Times New Roman"/>
              </a:rPr>
              <a:t>X</a:t>
            </a:r>
            <a:r>
              <a:rPr lang="en-US" sz="2800" dirty="0">
                <a:solidFill>
                  <a:schemeClr val="dk1"/>
                </a:solidFill>
                <a:latin typeface="+mj-lt"/>
                <a:ea typeface="Times New Roman"/>
                <a:cs typeface="Times New Roman"/>
                <a:sym typeface="Times New Roman"/>
              </a:rPr>
              <a:t> causing respiratory problems, increased sensitivity to pollen and other inhaled allergens, especially in children. Sulfur dioxide can also cause a variety of detrimental effects on humans such as bronchitis, emphysema, and even premature death. Lichens are known index organisms of SO</a:t>
            </a:r>
            <a:r>
              <a:rPr lang="en-US" sz="2800" baseline="-25000" dirty="0">
                <a:solidFill>
                  <a:schemeClr val="dk1"/>
                </a:solidFill>
                <a:latin typeface="+mj-lt"/>
                <a:ea typeface="Times New Roman"/>
                <a:cs typeface="Times New Roman"/>
                <a:sym typeface="Times New Roman"/>
              </a:rPr>
              <a:t>2</a:t>
            </a:r>
            <a:r>
              <a:rPr lang="en-US" sz="2800" dirty="0">
                <a:solidFill>
                  <a:schemeClr val="dk1"/>
                </a:solidFill>
                <a:latin typeface="+mj-lt"/>
                <a:ea typeface="Times New Roman"/>
                <a:cs typeface="Times New Roman"/>
                <a:sym typeface="Times New Roman"/>
              </a:rPr>
              <a:t> pollution and NO</a:t>
            </a:r>
            <a:r>
              <a:rPr lang="en-US" sz="2800" baseline="-25000" dirty="0">
                <a:solidFill>
                  <a:schemeClr val="dk1"/>
                </a:solidFill>
                <a:latin typeface="+mj-lt"/>
                <a:ea typeface="Times New Roman"/>
                <a:cs typeface="Times New Roman"/>
                <a:sym typeface="Times New Roman"/>
              </a:rPr>
              <a:t>X</a:t>
            </a:r>
            <a:r>
              <a:rPr lang="en-US" sz="2800" dirty="0">
                <a:solidFill>
                  <a:schemeClr val="dk1"/>
                </a:solidFill>
                <a:latin typeface="+mj-lt"/>
                <a:ea typeface="Times New Roman"/>
                <a:cs typeface="Times New Roman"/>
                <a:sym typeface="Times New Roman"/>
              </a:rPr>
              <a:t> pollution. Lichen samples were collected from Central Park and looked at their tolerances to both types of pollution, with part of the data taken from our previous study, </a:t>
            </a:r>
            <a:r>
              <a:rPr lang="en-US" sz="2800" i="1" dirty="0">
                <a:solidFill>
                  <a:schemeClr val="dk1"/>
                </a:solidFill>
                <a:latin typeface="+mj-lt"/>
                <a:ea typeface="Times New Roman"/>
                <a:cs typeface="Times New Roman"/>
                <a:sym typeface="Times New Roman"/>
              </a:rPr>
              <a:t>Assessment of Sulfur Dioxide Air Pollution in Central Park through DNA </a:t>
            </a:r>
            <a:r>
              <a:rPr lang="en-US" sz="2800" i="1" dirty="0" err="1">
                <a:solidFill>
                  <a:schemeClr val="dk1"/>
                </a:solidFill>
                <a:latin typeface="+mj-lt"/>
                <a:ea typeface="Times New Roman"/>
                <a:cs typeface="Times New Roman"/>
                <a:sym typeface="Times New Roman"/>
              </a:rPr>
              <a:t>Barcoding</a:t>
            </a:r>
            <a:r>
              <a:rPr lang="en-US" sz="2800" i="1" dirty="0">
                <a:solidFill>
                  <a:schemeClr val="dk1"/>
                </a:solidFill>
                <a:latin typeface="+mj-lt"/>
                <a:ea typeface="Times New Roman"/>
                <a:cs typeface="Times New Roman"/>
                <a:sym typeface="Times New Roman"/>
              </a:rPr>
              <a:t> of Key Indicator Lichen Specimens</a:t>
            </a:r>
            <a:r>
              <a:rPr lang="en-US" sz="2800" dirty="0">
                <a:solidFill>
                  <a:schemeClr val="dk1"/>
                </a:solidFill>
                <a:latin typeface="+mj-lt"/>
                <a:ea typeface="Times New Roman"/>
                <a:cs typeface="Times New Roman"/>
                <a:sym typeface="Times New Roman"/>
              </a:rPr>
              <a:t>. It was found that the level of sulfur dioxide and other harmful nitrogenous compounds are low enough to support lichens that exhibit low tolerance to pollutants. </a:t>
            </a:r>
          </a:p>
          <a:p>
            <a:pPr marR="0" lvl="0" indent="387350" algn="l" rtl="0">
              <a:lnSpc>
                <a:spcPct val="100000"/>
              </a:lnSpc>
              <a:spcBef>
                <a:spcPts val="2250"/>
              </a:spcBef>
              <a:spcAft>
                <a:spcPts val="0"/>
              </a:spcAft>
              <a:buClr>
                <a:schemeClr val="dk1"/>
              </a:buClr>
              <a:buFont typeface="Arial"/>
              <a:buNone/>
            </a:pPr>
            <a:endParaRPr sz="3200" dirty="0">
              <a:solidFill>
                <a:schemeClr val="dk1"/>
              </a:solidFill>
              <a:latin typeface="+mj-lt"/>
              <a:ea typeface="Times New Roman"/>
              <a:cs typeface="Times New Roman"/>
              <a:sym typeface="Times New Roman"/>
            </a:endParaRPr>
          </a:p>
          <a:p>
            <a:pPr marR="0" lvl="0" indent="457200" algn="l" rtl="0">
              <a:lnSpc>
                <a:spcPct val="100000"/>
              </a:lnSpc>
              <a:spcBef>
                <a:spcPts val="2250"/>
              </a:spcBef>
              <a:spcAft>
                <a:spcPts val="0"/>
              </a:spcAft>
              <a:buNone/>
            </a:pPr>
            <a:endParaRPr sz="3200" dirty="0">
              <a:solidFill>
                <a:schemeClr val="dk1"/>
              </a:solidFill>
              <a:latin typeface="+mj-lt"/>
              <a:ea typeface="Times New Roman"/>
              <a:cs typeface="Times New Roman"/>
              <a:sym typeface="Times New Roman"/>
            </a:endParaRPr>
          </a:p>
          <a:p>
            <a:pPr marR="0" lvl="0" algn="l" rtl="0">
              <a:lnSpc>
                <a:spcPct val="100000"/>
              </a:lnSpc>
              <a:spcBef>
                <a:spcPts val="2250"/>
              </a:spcBef>
              <a:spcAft>
                <a:spcPts val="0"/>
              </a:spcAft>
              <a:buNone/>
            </a:pPr>
            <a:endParaRPr sz="3200" dirty="0">
              <a:solidFill>
                <a:schemeClr val="dk1"/>
              </a:solidFill>
              <a:latin typeface="+mj-lt"/>
              <a:ea typeface="Times New Roman"/>
              <a:cs typeface="Times New Roman"/>
              <a:sym typeface="Times New Roman"/>
            </a:endParaRPr>
          </a:p>
          <a:p>
            <a:pPr marR="0" lvl="0" algn="l" rtl="0">
              <a:spcBef>
                <a:spcPts val="2250"/>
              </a:spcBef>
              <a:spcAft>
                <a:spcPts val="0"/>
              </a:spcAft>
              <a:buNone/>
            </a:pPr>
            <a:endParaRPr sz="3200" dirty="0">
              <a:solidFill>
                <a:schemeClr val="dk1"/>
              </a:solidFill>
              <a:latin typeface="+mj-lt"/>
              <a:ea typeface="Times New Roman"/>
              <a:cs typeface="Times New Roman"/>
              <a:sym typeface="Times New Roman"/>
            </a:endParaRPr>
          </a:p>
        </p:txBody>
      </p:sp>
      <p:sp>
        <p:nvSpPr>
          <p:cNvPr id="91" name="Shape 91"/>
          <p:cNvSpPr txBox="1"/>
          <p:nvPr/>
        </p:nvSpPr>
        <p:spPr>
          <a:xfrm>
            <a:off x="33912300" y="18669000"/>
            <a:ext cx="10055100" cy="1885500"/>
          </a:xfrm>
          <a:prstGeom prst="rect">
            <a:avLst/>
          </a:prstGeom>
          <a:noFill/>
          <a:ln>
            <a:noFill/>
          </a:ln>
        </p:spPr>
        <p:txBody>
          <a:bodyPr lIns="205725" tIns="102850" rIns="205725" bIns="102850" anchor="t" anchorCtr="0">
            <a:noAutofit/>
          </a:bodyPr>
          <a:lstStyle/>
          <a:p>
            <a:pPr marL="0" marR="0" lvl="0" indent="457200" algn="l" rtl="0">
              <a:spcBef>
                <a:spcPts val="4650"/>
              </a:spcBef>
              <a:spcAft>
                <a:spcPts val="0"/>
              </a:spcAft>
              <a:buSzPct val="25000"/>
              <a:buNone/>
            </a:pPr>
            <a:r>
              <a:rPr lang="en-US" sz="2800" dirty="0">
                <a:solidFill>
                  <a:schemeClr val="dk1"/>
                </a:solidFill>
                <a:latin typeface="+mj-lt"/>
                <a:ea typeface="Times New Roman"/>
                <a:cs typeface="Times New Roman"/>
                <a:sym typeface="Times New Roman"/>
              </a:rPr>
              <a:t>We would like to thank our families for supporting us throughout this experience, our teachers - Ms. Coyle for motivating us, Melissa Lee for helping us learn more about DNA </a:t>
            </a:r>
            <a:r>
              <a:rPr lang="en-US" sz="2800" dirty="0" err="1">
                <a:solidFill>
                  <a:schemeClr val="dk1"/>
                </a:solidFill>
                <a:latin typeface="+mj-lt"/>
                <a:ea typeface="Times New Roman"/>
                <a:cs typeface="Times New Roman"/>
                <a:sym typeface="Times New Roman"/>
              </a:rPr>
              <a:t>barcoding</a:t>
            </a:r>
            <a:r>
              <a:rPr lang="en-US" sz="2800" dirty="0">
                <a:solidFill>
                  <a:schemeClr val="dk1"/>
                </a:solidFill>
                <a:latin typeface="+mj-lt"/>
                <a:ea typeface="Times New Roman"/>
                <a:cs typeface="Times New Roman"/>
                <a:sym typeface="Times New Roman"/>
              </a:rPr>
              <a:t>, and Cold Spring Harbor Laboratory for funding us. </a:t>
            </a:r>
          </a:p>
        </p:txBody>
      </p:sp>
      <p:sp>
        <p:nvSpPr>
          <p:cNvPr id="92" name="Shape 92"/>
          <p:cNvSpPr txBox="1"/>
          <p:nvPr/>
        </p:nvSpPr>
        <p:spPr>
          <a:xfrm>
            <a:off x="27279600" y="23850600"/>
            <a:ext cx="5638800" cy="942000"/>
          </a:xfrm>
          <a:prstGeom prst="rect">
            <a:avLst/>
          </a:prstGeom>
          <a:noFill/>
          <a:ln>
            <a:noFill/>
          </a:ln>
        </p:spPr>
        <p:txBody>
          <a:bodyPr lIns="91425" tIns="91425" rIns="91425" bIns="91425" anchor="t" anchorCtr="0">
            <a:noAutofit/>
          </a:bodyPr>
          <a:lstStyle/>
          <a:p>
            <a:pPr marL="0" marR="0" lvl="0" indent="-69850" rtl="0">
              <a:spcBef>
                <a:spcPts val="0"/>
              </a:spcBef>
              <a:buClr>
                <a:schemeClr val="dk1"/>
              </a:buClr>
              <a:buSzPct val="45833"/>
              <a:buFont typeface="Arial"/>
              <a:buNone/>
            </a:pPr>
            <a:r>
              <a:rPr lang="en-US" sz="2400" b="1" dirty="0">
                <a:latin typeface="+mj-lt"/>
                <a:ea typeface="Times New Roman"/>
                <a:cs typeface="Times New Roman"/>
                <a:sym typeface="Times New Roman"/>
              </a:rPr>
              <a:t>Figure 1: Map of locations where each lichen specimen was found. Each number corresponds with a sample number and the color indicates when the sample was collected. Blue indicates collection in previous study and red indicates collection in current study.</a:t>
            </a:r>
          </a:p>
        </p:txBody>
      </p:sp>
      <p:sp>
        <p:nvSpPr>
          <p:cNvPr id="100" name="Shape 100"/>
          <p:cNvSpPr txBox="1"/>
          <p:nvPr/>
        </p:nvSpPr>
        <p:spPr>
          <a:xfrm>
            <a:off x="221475" y="27418775"/>
            <a:ext cx="9906000" cy="2647500"/>
          </a:xfrm>
          <a:prstGeom prst="rect">
            <a:avLst/>
          </a:prstGeom>
          <a:noFill/>
          <a:ln>
            <a:noFill/>
          </a:ln>
        </p:spPr>
        <p:txBody>
          <a:bodyPr lIns="91425" tIns="91425" rIns="91425" bIns="91425" anchor="t" anchorCtr="0">
            <a:noAutofit/>
          </a:bodyPr>
          <a:lstStyle/>
          <a:p>
            <a:pPr lvl="0" rtl="0">
              <a:spcBef>
                <a:spcPts val="2250"/>
              </a:spcBef>
              <a:buNone/>
            </a:pPr>
            <a:endParaRPr/>
          </a:p>
        </p:txBody>
      </p:sp>
      <p:pic>
        <p:nvPicPr>
          <p:cNvPr id="102" name="Shape 102" descr="LICHENMAP.jpg"/>
          <p:cNvPicPr preferRelativeResize="0"/>
          <p:nvPr/>
        </p:nvPicPr>
        <p:blipFill>
          <a:blip r:embed="rId3">
            <a:alphaModFix/>
          </a:blip>
          <a:stretch>
            <a:fillRect/>
          </a:stretch>
        </p:blipFill>
        <p:spPr>
          <a:xfrm>
            <a:off x="21793200" y="20802600"/>
            <a:ext cx="4879848" cy="11282275"/>
          </a:xfrm>
          <a:prstGeom prst="rect">
            <a:avLst/>
          </a:prstGeom>
          <a:noFill/>
          <a:ln>
            <a:noFill/>
          </a:ln>
        </p:spPr>
      </p:pic>
      <p:sp>
        <p:nvSpPr>
          <p:cNvPr id="104" name="Shape 104"/>
          <p:cNvSpPr txBox="1"/>
          <p:nvPr/>
        </p:nvSpPr>
        <p:spPr>
          <a:xfrm>
            <a:off x="21259800" y="19964400"/>
            <a:ext cx="11506200" cy="990600"/>
          </a:xfrm>
          <a:prstGeom prst="rect">
            <a:avLst/>
          </a:prstGeom>
          <a:noFill/>
          <a:ln>
            <a:noFill/>
          </a:ln>
        </p:spPr>
        <p:txBody>
          <a:bodyPr lIns="91425" tIns="91425" rIns="91425" bIns="91425" anchor="ctr" anchorCtr="0">
            <a:noAutofit/>
          </a:bodyPr>
          <a:lstStyle/>
          <a:p>
            <a:pPr marL="457200" marR="0" lvl="0" indent="0" algn="l" rtl="0">
              <a:lnSpc>
                <a:spcPct val="100000"/>
              </a:lnSpc>
              <a:spcBef>
                <a:spcPts val="2250"/>
              </a:spcBef>
              <a:spcAft>
                <a:spcPts val="0"/>
              </a:spcAft>
              <a:buNone/>
            </a:pPr>
            <a:r>
              <a:rPr lang="en-US" sz="2400" b="1" dirty="0">
                <a:latin typeface="+mj-lt"/>
                <a:ea typeface="Times New Roman"/>
                <a:cs typeface="Times New Roman"/>
                <a:sym typeface="Times New Roman"/>
              </a:rPr>
              <a:t>Table 1: Data showing lichen species name and tolerances SO2 and NOX compounds along with percent divergence of DNA from sequencing</a:t>
            </a:r>
          </a:p>
        </p:txBody>
      </p:sp>
      <p:grpSp>
        <p:nvGrpSpPr>
          <p:cNvPr id="38" name="Shape 99"/>
          <p:cNvGrpSpPr/>
          <p:nvPr/>
        </p:nvGrpSpPr>
        <p:grpSpPr>
          <a:xfrm>
            <a:off x="10560051" y="0"/>
            <a:ext cx="22745697" cy="32918400"/>
            <a:chOff x="10560051" y="0"/>
            <a:chExt cx="22745697" cy="32994599"/>
          </a:xfrm>
        </p:grpSpPr>
        <p:sp>
          <p:nvSpPr>
            <p:cNvPr id="39" name="Shape 100"/>
            <p:cNvSpPr/>
            <p:nvPr/>
          </p:nvSpPr>
          <p:spPr>
            <a:xfrm>
              <a:off x="10594975" y="0"/>
              <a:ext cx="328613" cy="32918400"/>
            </a:xfrm>
            <a:prstGeom prst="rect">
              <a:avLst/>
            </a:prstGeom>
            <a:solidFill>
              <a:srgbClr val="C00000"/>
            </a:solidFill>
            <a:ln>
              <a:noFill/>
            </a:ln>
          </p:spPr>
          <p:txBody>
            <a:bodyPr lIns="91425" tIns="45700" rIns="91425" bIns="45700" anchor="t" anchorCtr="0">
              <a:noAutofit/>
            </a:bodyPr>
            <a:lstStyle/>
            <a:p>
              <a:pPr marL="0" marR="0" lvl="0" indent="0" algn="l" rtl="0">
                <a:spcBef>
                  <a:spcPts val="0"/>
                </a:spcBef>
                <a:buNone/>
              </a:pPr>
              <a:endParaRPr sz="3800" b="0" i="0" u="none" strike="noStrike" cap="none">
                <a:solidFill>
                  <a:schemeClr val="dk1"/>
                </a:solidFill>
                <a:latin typeface="Calibri"/>
                <a:ea typeface="Calibri"/>
                <a:cs typeface="Calibri"/>
                <a:sym typeface="Calibri"/>
              </a:endParaRPr>
            </a:p>
          </p:txBody>
        </p:sp>
        <p:sp>
          <p:nvSpPr>
            <p:cNvPr id="40" name="Shape 101"/>
            <p:cNvSpPr txBox="1"/>
            <p:nvPr/>
          </p:nvSpPr>
          <p:spPr>
            <a:xfrm rot="-5400000">
              <a:off x="-5648325" y="16414748"/>
              <a:ext cx="32786639" cy="3698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800" b="1" i="0" u="none" strike="noStrike" cap="none" dirty="0">
                <a:solidFill>
                  <a:schemeClr val="lt1"/>
                </a:solidFill>
                <a:latin typeface="Arial"/>
                <a:ea typeface="Arial"/>
                <a:cs typeface="Arial"/>
                <a:sym typeface="Arial"/>
              </a:endParaRPr>
            </a:p>
          </p:txBody>
        </p:sp>
        <p:sp>
          <p:nvSpPr>
            <p:cNvPr id="41" name="Shape 102"/>
            <p:cNvSpPr/>
            <p:nvPr/>
          </p:nvSpPr>
          <p:spPr>
            <a:xfrm>
              <a:off x="32967612" y="0"/>
              <a:ext cx="330200" cy="32918400"/>
            </a:xfrm>
            <a:prstGeom prst="rect">
              <a:avLst/>
            </a:prstGeom>
            <a:solidFill>
              <a:srgbClr val="C00000"/>
            </a:solidFill>
            <a:ln>
              <a:noFill/>
            </a:ln>
          </p:spPr>
          <p:txBody>
            <a:bodyPr lIns="91425" tIns="45700" rIns="91425" bIns="45700" anchor="t" anchorCtr="0">
              <a:noAutofit/>
            </a:bodyPr>
            <a:lstStyle/>
            <a:p>
              <a:pPr marL="0" marR="0" lvl="0" indent="0" algn="l" rtl="0">
                <a:spcBef>
                  <a:spcPts val="0"/>
                </a:spcBef>
                <a:buNone/>
              </a:pPr>
              <a:endParaRPr sz="3800" b="0" i="0" u="none" strike="noStrike" cap="none">
                <a:solidFill>
                  <a:schemeClr val="dk1"/>
                </a:solidFill>
                <a:latin typeface="Calibri"/>
                <a:ea typeface="Calibri"/>
                <a:cs typeface="Calibri"/>
                <a:sym typeface="Calibri"/>
              </a:endParaRPr>
            </a:p>
          </p:txBody>
        </p:sp>
        <p:sp>
          <p:nvSpPr>
            <p:cNvPr id="42" name="Shape 103"/>
            <p:cNvSpPr txBox="1"/>
            <p:nvPr/>
          </p:nvSpPr>
          <p:spPr>
            <a:xfrm rot="16200000">
              <a:off x="16726693" y="16415544"/>
              <a:ext cx="32788224" cy="36988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800" b="1" i="0" u="none" strike="noStrike" cap="none" dirty="0">
                <a:solidFill>
                  <a:schemeClr val="lt1"/>
                </a:solidFill>
                <a:latin typeface="Arial"/>
                <a:ea typeface="Arial"/>
                <a:cs typeface="Arial"/>
                <a:sym typeface="Arial"/>
              </a:endParaRPr>
            </a:p>
          </p:txBody>
        </p:sp>
      </p:grpSp>
      <p:sp>
        <p:nvSpPr>
          <p:cNvPr id="43" name="Rounded Rectangle 42"/>
          <p:cNvSpPr/>
          <p:nvPr/>
        </p:nvSpPr>
        <p:spPr>
          <a:xfrm>
            <a:off x="381000" y="1981200"/>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Abstract</a:t>
            </a:r>
          </a:p>
        </p:txBody>
      </p:sp>
      <p:sp>
        <p:nvSpPr>
          <p:cNvPr id="44" name="Rounded Rectangle 43"/>
          <p:cNvSpPr/>
          <p:nvPr/>
        </p:nvSpPr>
        <p:spPr>
          <a:xfrm>
            <a:off x="11277600" y="228600"/>
            <a:ext cx="21488400" cy="3962400"/>
          </a:xfrm>
          <a:prstGeom prst="roundRect">
            <a:avLst>
              <a:gd name="adj" fmla="val 11729"/>
            </a:avLst>
          </a:prstGeom>
          <a:solidFill>
            <a:schemeClr val="bg1">
              <a:lumMod val="65000"/>
              <a:alpha val="8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chemeClr val="dk1"/>
              </a:buClr>
            </a:pPr>
            <a:endParaRPr lang="en-US" sz="4400" b="1" dirty="0">
              <a:solidFill>
                <a:schemeClr val="dk1"/>
              </a:solidFill>
              <a:latin typeface="+mj-lt"/>
              <a:ea typeface="Times New Roman"/>
              <a:cs typeface="Times New Roman"/>
              <a:sym typeface="Times New Roman"/>
            </a:endParaRPr>
          </a:p>
          <a:p>
            <a:pPr lvl="0" algn="ctr">
              <a:buClr>
                <a:schemeClr val="dk1"/>
              </a:buClr>
              <a:buSzPct val="25000"/>
            </a:pPr>
            <a:r>
              <a:rPr lang="en-US" sz="5000" b="1" dirty="0">
                <a:solidFill>
                  <a:schemeClr val="dk1"/>
                </a:solidFill>
                <a:latin typeface="+mj-lt"/>
                <a:ea typeface="Times New Roman"/>
                <a:cs typeface="Times New Roman"/>
                <a:sym typeface="Times New Roman"/>
              </a:rPr>
              <a:t>Metadata Analysis of the Correlation Between </a:t>
            </a:r>
            <a:r>
              <a:rPr lang="en-US" sz="5000" b="1" dirty="0" err="1">
                <a:solidFill>
                  <a:schemeClr val="dk1"/>
                </a:solidFill>
                <a:latin typeface="+mj-lt"/>
                <a:ea typeface="Times New Roman"/>
                <a:cs typeface="Times New Roman"/>
                <a:sym typeface="Times New Roman"/>
              </a:rPr>
              <a:t>NO</a:t>
            </a:r>
            <a:r>
              <a:rPr lang="en-US" sz="5000" b="1" baseline="-25000" dirty="0" err="1">
                <a:solidFill>
                  <a:schemeClr val="dk1"/>
                </a:solidFill>
                <a:latin typeface="+mj-lt"/>
                <a:ea typeface="Times New Roman"/>
                <a:cs typeface="Times New Roman"/>
                <a:sym typeface="Times New Roman"/>
              </a:rPr>
              <a:t>x</a:t>
            </a:r>
            <a:r>
              <a:rPr lang="en-US" sz="5000" b="1" dirty="0">
                <a:solidFill>
                  <a:schemeClr val="dk1"/>
                </a:solidFill>
                <a:latin typeface="+mj-lt"/>
                <a:ea typeface="Times New Roman"/>
                <a:cs typeface="Times New Roman"/>
                <a:sym typeface="Times New Roman"/>
              </a:rPr>
              <a:t> Compounds</a:t>
            </a:r>
          </a:p>
          <a:p>
            <a:pPr lvl="0" algn="ctr">
              <a:buClr>
                <a:schemeClr val="dk1"/>
              </a:buClr>
              <a:buSzPct val="25000"/>
            </a:pPr>
            <a:r>
              <a:rPr lang="en-US" sz="5000" b="1" dirty="0">
                <a:solidFill>
                  <a:schemeClr val="dk1"/>
                </a:solidFill>
                <a:latin typeface="+mj-lt"/>
                <a:ea typeface="Times New Roman"/>
                <a:cs typeface="Times New Roman"/>
                <a:sym typeface="Times New Roman"/>
              </a:rPr>
              <a:t> and SO</a:t>
            </a:r>
            <a:r>
              <a:rPr lang="en-US" sz="5000" b="1" baseline="-25000" dirty="0">
                <a:solidFill>
                  <a:schemeClr val="dk1"/>
                </a:solidFill>
                <a:latin typeface="+mj-lt"/>
                <a:ea typeface="Times New Roman"/>
                <a:cs typeface="Times New Roman"/>
                <a:sym typeface="Times New Roman"/>
              </a:rPr>
              <a:t>2</a:t>
            </a:r>
            <a:r>
              <a:rPr lang="en-US" sz="5000" b="1" dirty="0">
                <a:solidFill>
                  <a:schemeClr val="dk1"/>
                </a:solidFill>
                <a:latin typeface="+mj-lt"/>
                <a:ea typeface="Times New Roman"/>
                <a:cs typeface="Times New Roman"/>
                <a:sym typeface="Times New Roman"/>
              </a:rPr>
              <a:t> Air Pollution in Central Park through DNA </a:t>
            </a:r>
            <a:r>
              <a:rPr lang="en-US" sz="5000" b="1" dirty="0" err="1">
                <a:solidFill>
                  <a:schemeClr val="dk1"/>
                </a:solidFill>
                <a:latin typeface="+mj-lt"/>
                <a:ea typeface="Times New Roman"/>
                <a:cs typeface="Times New Roman"/>
                <a:sym typeface="Times New Roman"/>
              </a:rPr>
              <a:t>Barcoding</a:t>
            </a:r>
            <a:r>
              <a:rPr lang="en-US" sz="5000" b="1" dirty="0">
                <a:solidFill>
                  <a:schemeClr val="dk1"/>
                </a:solidFill>
                <a:latin typeface="+mj-lt"/>
                <a:ea typeface="Times New Roman"/>
                <a:cs typeface="Times New Roman"/>
                <a:sym typeface="Times New Roman"/>
              </a:rPr>
              <a:t> </a:t>
            </a:r>
          </a:p>
          <a:p>
            <a:pPr lvl="0" algn="ctr">
              <a:buClr>
                <a:schemeClr val="dk1"/>
              </a:buClr>
              <a:buSzPct val="25000"/>
            </a:pPr>
            <a:r>
              <a:rPr lang="en-US" sz="5000" b="1" dirty="0">
                <a:solidFill>
                  <a:schemeClr val="dk1"/>
                </a:solidFill>
                <a:latin typeface="+mj-lt"/>
                <a:ea typeface="Times New Roman"/>
                <a:cs typeface="Times New Roman"/>
                <a:sym typeface="Times New Roman"/>
              </a:rPr>
              <a:t>of Key Indicator Lichen Specimens</a:t>
            </a:r>
          </a:p>
          <a:p>
            <a:pPr lvl="0" algn="ctr">
              <a:buClr>
                <a:schemeClr val="dk1"/>
              </a:buClr>
              <a:buSzPct val="27500"/>
            </a:pPr>
            <a:r>
              <a:rPr lang="en-US" sz="3500" dirty="0">
                <a:solidFill>
                  <a:schemeClr val="dk1"/>
                </a:solidFill>
                <a:latin typeface="+mj-lt"/>
                <a:ea typeface="Times New Roman"/>
                <a:cs typeface="Times New Roman"/>
                <a:sym typeface="Times New Roman"/>
              </a:rPr>
              <a:t>Authors: Jai Yoon Chung</a:t>
            </a:r>
            <a:r>
              <a:rPr lang="en-US" sz="3500" baseline="30000" dirty="0">
                <a:solidFill>
                  <a:schemeClr val="dk1"/>
                </a:solidFill>
                <a:latin typeface="+mj-lt"/>
                <a:ea typeface="Times New Roman"/>
                <a:cs typeface="Times New Roman"/>
                <a:sym typeface="Times New Roman"/>
              </a:rPr>
              <a:t>1,2</a:t>
            </a:r>
            <a:r>
              <a:rPr lang="en-US" sz="3500" dirty="0">
                <a:solidFill>
                  <a:schemeClr val="dk1"/>
                </a:solidFill>
                <a:latin typeface="+mj-lt"/>
                <a:ea typeface="Times New Roman"/>
                <a:cs typeface="Times New Roman"/>
                <a:sym typeface="Times New Roman"/>
              </a:rPr>
              <a:t>, </a:t>
            </a:r>
            <a:r>
              <a:rPr lang="en-US" sz="3500" dirty="0" err="1">
                <a:solidFill>
                  <a:schemeClr val="dk1"/>
                </a:solidFill>
                <a:latin typeface="+mj-lt"/>
                <a:ea typeface="Times New Roman"/>
                <a:cs typeface="Times New Roman"/>
                <a:sym typeface="Times New Roman"/>
              </a:rPr>
              <a:t>Kaitlyn</a:t>
            </a:r>
            <a:r>
              <a:rPr lang="en-US" sz="3500" dirty="0">
                <a:solidFill>
                  <a:schemeClr val="dk1"/>
                </a:solidFill>
                <a:latin typeface="+mj-lt"/>
                <a:ea typeface="Times New Roman"/>
                <a:cs typeface="Times New Roman"/>
                <a:sym typeface="Times New Roman"/>
              </a:rPr>
              <a:t> Espiritu</a:t>
            </a:r>
            <a:r>
              <a:rPr lang="en-US" sz="3500" baseline="30000" dirty="0">
                <a:solidFill>
                  <a:schemeClr val="dk1"/>
                </a:solidFill>
                <a:latin typeface="+mj-lt"/>
                <a:ea typeface="Times New Roman"/>
                <a:cs typeface="Times New Roman"/>
                <a:sym typeface="Times New Roman"/>
              </a:rPr>
              <a:t>1,2</a:t>
            </a:r>
            <a:r>
              <a:rPr lang="en-US" sz="3500" dirty="0">
                <a:solidFill>
                  <a:schemeClr val="dk1"/>
                </a:solidFill>
                <a:latin typeface="+mj-lt"/>
                <a:ea typeface="Times New Roman"/>
                <a:cs typeface="Times New Roman"/>
                <a:sym typeface="Times New Roman"/>
              </a:rPr>
              <a:t>, William Goldman</a:t>
            </a:r>
            <a:r>
              <a:rPr lang="en-US" sz="3500" baseline="30000" dirty="0">
                <a:solidFill>
                  <a:schemeClr val="dk1"/>
                </a:solidFill>
                <a:latin typeface="+mj-lt"/>
                <a:ea typeface="Times New Roman"/>
                <a:cs typeface="Times New Roman"/>
                <a:sym typeface="Times New Roman"/>
              </a:rPr>
              <a:t>1,2</a:t>
            </a:r>
            <a:r>
              <a:rPr lang="en-US" sz="3500" dirty="0">
                <a:solidFill>
                  <a:schemeClr val="dk1"/>
                </a:solidFill>
                <a:latin typeface="+mj-lt"/>
                <a:ea typeface="Times New Roman"/>
                <a:cs typeface="Times New Roman"/>
                <a:sym typeface="Times New Roman"/>
              </a:rPr>
              <a:t>, Bryant Lee</a:t>
            </a:r>
            <a:r>
              <a:rPr lang="en-US" sz="3500" baseline="30000" dirty="0">
                <a:solidFill>
                  <a:schemeClr val="dk1"/>
                </a:solidFill>
                <a:latin typeface="+mj-lt"/>
                <a:ea typeface="Times New Roman"/>
                <a:cs typeface="Times New Roman"/>
                <a:sym typeface="Times New Roman"/>
              </a:rPr>
              <a:t>1,2</a:t>
            </a:r>
          </a:p>
          <a:p>
            <a:pPr lvl="0" algn="ctr">
              <a:buClr>
                <a:schemeClr val="dk1"/>
              </a:buClr>
              <a:buSzPct val="27500"/>
            </a:pPr>
            <a:r>
              <a:rPr lang="en-US" sz="3500" dirty="0">
                <a:solidFill>
                  <a:schemeClr val="dk1"/>
                </a:solidFill>
                <a:latin typeface="+mj-lt"/>
                <a:ea typeface="Times New Roman"/>
                <a:cs typeface="Times New Roman"/>
                <a:sym typeface="Times New Roman"/>
              </a:rPr>
              <a:t>Mentors: Melissa Lee</a:t>
            </a:r>
            <a:r>
              <a:rPr lang="en-US" sz="3500" baseline="30000" dirty="0">
                <a:solidFill>
                  <a:schemeClr val="dk1"/>
                </a:solidFill>
                <a:latin typeface="+mj-lt"/>
                <a:ea typeface="Times New Roman"/>
                <a:cs typeface="Times New Roman"/>
                <a:sym typeface="Times New Roman"/>
              </a:rPr>
              <a:t>2</a:t>
            </a:r>
            <a:r>
              <a:rPr lang="en-US" sz="3500" dirty="0">
                <a:solidFill>
                  <a:schemeClr val="dk1"/>
                </a:solidFill>
                <a:latin typeface="+mj-lt"/>
                <a:ea typeface="Times New Roman"/>
                <a:cs typeface="Times New Roman"/>
                <a:sym typeface="Times New Roman"/>
              </a:rPr>
              <a:t>, Christine Marizzi</a:t>
            </a:r>
            <a:r>
              <a:rPr lang="en-US" sz="3500" baseline="30000" dirty="0">
                <a:solidFill>
                  <a:schemeClr val="dk1"/>
                </a:solidFill>
                <a:latin typeface="+mj-lt"/>
                <a:ea typeface="Times New Roman"/>
                <a:cs typeface="Times New Roman"/>
                <a:sym typeface="Times New Roman"/>
              </a:rPr>
              <a:t>2</a:t>
            </a:r>
            <a:r>
              <a:rPr lang="en-US" sz="3500" dirty="0">
                <a:solidFill>
                  <a:schemeClr val="dk1"/>
                </a:solidFill>
                <a:latin typeface="+mj-lt"/>
                <a:ea typeface="Times New Roman"/>
                <a:cs typeface="Times New Roman"/>
                <a:sym typeface="Times New Roman"/>
              </a:rPr>
              <a:t>, Helen Coyle</a:t>
            </a:r>
            <a:r>
              <a:rPr lang="en-US" sz="3500" baseline="30000" dirty="0">
                <a:solidFill>
                  <a:schemeClr val="dk1"/>
                </a:solidFill>
                <a:latin typeface="+mj-lt"/>
                <a:ea typeface="Times New Roman"/>
                <a:cs typeface="Times New Roman"/>
                <a:sym typeface="Times New Roman"/>
              </a:rPr>
              <a:t>1</a:t>
            </a:r>
          </a:p>
          <a:p>
            <a:pPr lvl="0" algn="ctr">
              <a:buClr>
                <a:schemeClr val="dk1"/>
              </a:buClr>
              <a:buSzPct val="27500"/>
            </a:pPr>
            <a:r>
              <a:rPr lang="en-US" sz="3500" dirty="0">
                <a:solidFill>
                  <a:schemeClr val="dk1"/>
                </a:solidFill>
                <a:latin typeface="+mj-lt"/>
                <a:ea typeface="Times New Roman"/>
                <a:cs typeface="Times New Roman"/>
                <a:sym typeface="Times New Roman"/>
              </a:rPr>
              <a:t> </a:t>
            </a:r>
            <a:r>
              <a:rPr lang="en-US" sz="3500" baseline="30000" dirty="0">
                <a:solidFill>
                  <a:schemeClr val="dk1"/>
                </a:solidFill>
                <a:latin typeface="+mj-lt"/>
                <a:ea typeface="Times New Roman"/>
                <a:cs typeface="Times New Roman"/>
                <a:sym typeface="Times New Roman"/>
              </a:rPr>
              <a:t>1 </a:t>
            </a:r>
            <a:r>
              <a:rPr lang="en-US" sz="3500" dirty="0">
                <a:solidFill>
                  <a:schemeClr val="dk1"/>
                </a:solidFill>
                <a:latin typeface="+mj-lt"/>
                <a:ea typeface="Times New Roman"/>
                <a:cs typeface="Times New Roman"/>
                <a:sym typeface="Times New Roman"/>
              </a:rPr>
              <a:t>Tenafly High School; </a:t>
            </a:r>
            <a:r>
              <a:rPr lang="en-US" sz="3500" baseline="30000" dirty="0">
                <a:solidFill>
                  <a:schemeClr val="dk1"/>
                </a:solidFill>
                <a:latin typeface="+mj-lt"/>
                <a:ea typeface="Times New Roman"/>
                <a:cs typeface="Times New Roman"/>
                <a:sym typeface="Times New Roman"/>
              </a:rPr>
              <a:t>2 </a:t>
            </a:r>
            <a:r>
              <a:rPr lang="en-US" sz="3500" dirty="0">
                <a:solidFill>
                  <a:schemeClr val="dk1"/>
                </a:solidFill>
                <a:latin typeface="+mj-lt"/>
                <a:ea typeface="Times New Roman"/>
                <a:cs typeface="Times New Roman"/>
                <a:sym typeface="Times New Roman"/>
              </a:rPr>
              <a:t>Cold Spring Harbor Laboratory’s DNA Learning Center</a:t>
            </a:r>
          </a:p>
          <a:p>
            <a:pPr lvl="0" algn="ctr">
              <a:buClr>
                <a:schemeClr val="dk1"/>
              </a:buClr>
            </a:pPr>
            <a:endParaRPr lang="en-US" sz="4400" b="1" dirty="0">
              <a:solidFill>
                <a:schemeClr val="dk1"/>
              </a:solidFill>
              <a:latin typeface="+mj-lt"/>
              <a:ea typeface="Times New Roman"/>
              <a:cs typeface="Times New Roman"/>
              <a:sym typeface="Times New Roman"/>
            </a:endParaRPr>
          </a:p>
        </p:txBody>
      </p:sp>
      <p:sp>
        <p:nvSpPr>
          <p:cNvPr id="45" name="Shape 85"/>
          <p:cNvSpPr txBox="1"/>
          <p:nvPr/>
        </p:nvSpPr>
        <p:spPr>
          <a:xfrm>
            <a:off x="51475" y="11812349"/>
            <a:ext cx="10314900" cy="16687800"/>
          </a:xfrm>
          <a:prstGeom prst="rect">
            <a:avLst/>
          </a:prstGeom>
          <a:noFill/>
          <a:ln>
            <a:noFill/>
          </a:ln>
        </p:spPr>
        <p:txBody>
          <a:bodyPr lIns="205725" tIns="102850" rIns="205725" bIns="102850" anchor="t" anchorCtr="0">
            <a:noAutofit/>
          </a:bodyPr>
          <a:lstStyle/>
          <a:p>
            <a:pPr marL="457200" indent="-457200" algn="just">
              <a:buClr>
                <a:schemeClr val="dk1"/>
              </a:buClr>
              <a:buSzPct val="100000"/>
              <a:buFont typeface="Arial"/>
              <a:buChar char="•"/>
            </a:pPr>
            <a:r>
              <a:rPr lang="en-US" sz="3300" dirty="0">
                <a:solidFill>
                  <a:schemeClr val="tx1"/>
                </a:solidFill>
                <a:latin typeface="+mj-lt"/>
                <a:sym typeface="Times New Roman"/>
              </a:rPr>
              <a:t>A major constituent of air pollution is sulfur dioxide, which is emitted from burning fossil fuels.</a:t>
            </a:r>
          </a:p>
          <a:p>
            <a:pPr marL="457200" indent="-457200" algn="just">
              <a:buClr>
                <a:schemeClr val="dk1"/>
              </a:buClr>
              <a:buSzPct val="100000"/>
              <a:buFont typeface="Arial"/>
              <a:buChar char="•"/>
            </a:pPr>
            <a:r>
              <a:rPr lang="en-US" sz="3300" dirty="0">
                <a:solidFill>
                  <a:schemeClr val="tx1"/>
                </a:solidFill>
                <a:latin typeface="+mj-lt"/>
              </a:rPr>
              <a:t>Nitrogen deposition is the addition of reactive nitrogen (N) into the atmosphere. This reactive nitrogen will easily form nitrogenous compounds, such as NO2 and NO3 that can be harmful to the environment.</a:t>
            </a:r>
            <a:endParaRPr lang="en-US" sz="3300" dirty="0">
              <a:solidFill>
                <a:schemeClr val="tx1"/>
              </a:solidFill>
              <a:latin typeface="+mj-lt"/>
              <a:sym typeface="Times New Roman"/>
            </a:endParaRPr>
          </a:p>
          <a:p>
            <a:pPr marL="457200" indent="-457200" algn="just">
              <a:buClr>
                <a:schemeClr val="dk1"/>
              </a:buClr>
              <a:buSzPct val="100000"/>
              <a:buFont typeface="Arial"/>
              <a:buChar char="•"/>
            </a:pPr>
            <a:r>
              <a:rPr lang="en-US" sz="3300" dirty="0">
                <a:solidFill>
                  <a:schemeClr val="tx1"/>
                </a:solidFill>
                <a:latin typeface="+mj-lt"/>
                <a:sym typeface="Times New Roman"/>
              </a:rPr>
              <a:t>The more automobile traffic there is in an area, the higher the sulfur dioxide concentrations, as c</a:t>
            </a:r>
            <a:r>
              <a:rPr lang="en-US" sz="3300" dirty="0">
                <a:solidFill>
                  <a:schemeClr val="tx1"/>
                </a:solidFill>
                <a:sym typeface="Times New Roman"/>
              </a:rPr>
              <a:t>ars are major producers of sulfur dioxide</a:t>
            </a:r>
            <a:r>
              <a:rPr lang="en-US" sz="3300" dirty="0">
                <a:solidFill>
                  <a:schemeClr val="tx1"/>
                </a:solidFill>
                <a:latin typeface="+mj-lt"/>
                <a:sym typeface="Times New Roman"/>
              </a:rPr>
              <a:t>.</a:t>
            </a:r>
          </a:p>
          <a:p>
            <a:pPr marL="457200" indent="-457200" algn="just">
              <a:buClr>
                <a:schemeClr val="dk1"/>
              </a:buClr>
              <a:buSzPct val="100000"/>
              <a:buFont typeface="Arial"/>
              <a:buChar char="•"/>
            </a:pPr>
            <a:r>
              <a:rPr lang="en-US" sz="3300" dirty="0">
                <a:solidFill>
                  <a:schemeClr val="tx1"/>
                </a:solidFill>
                <a:latin typeface="+mj-lt"/>
                <a:sym typeface="Times New Roman"/>
              </a:rPr>
              <a:t>Sulfur dioxide can cause respiratory diseases in humans and have carcinogenic effects on animals, which is why it is imperative to make sure the sulfur dioxide levels in the New York City area are below the health limit of 30 ppb.</a:t>
            </a:r>
          </a:p>
          <a:p>
            <a:pPr marL="457200" indent="-457200" algn="just">
              <a:buClr>
                <a:schemeClr val="dk1"/>
              </a:buClr>
              <a:buSzPct val="100000"/>
              <a:buFont typeface="Arial"/>
              <a:buChar char="•"/>
            </a:pPr>
            <a:r>
              <a:rPr lang="en-US" sz="3300" dirty="0">
                <a:solidFill>
                  <a:schemeClr val="tx1"/>
                </a:solidFill>
                <a:latin typeface="+mj-lt"/>
                <a:sym typeface="Times New Roman"/>
              </a:rPr>
              <a:t>Once sulfur dioxide levels rise above this concentration, respiratory diseases become more common and affect more people</a:t>
            </a:r>
          </a:p>
          <a:p>
            <a:pPr marL="457200" indent="-457200" algn="just">
              <a:buClr>
                <a:schemeClr val="dk1"/>
              </a:buClr>
              <a:buSzPct val="100000"/>
              <a:buFont typeface="Arial"/>
              <a:buChar char="•"/>
            </a:pPr>
            <a:r>
              <a:rPr lang="en-US" sz="3300" dirty="0">
                <a:solidFill>
                  <a:schemeClr val="tx1"/>
                </a:solidFill>
                <a:latin typeface="+mj-lt"/>
                <a:sym typeface="Times New Roman"/>
              </a:rPr>
              <a:t>A lichen is a composite organism formed by the mutualism between a fungal species and a photobiont that can be either algae or cyanobacteria. </a:t>
            </a:r>
          </a:p>
          <a:p>
            <a:pPr marL="457200" indent="-457200" algn="just">
              <a:buClr>
                <a:schemeClr val="dk1"/>
              </a:buClr>
              <a:buSzPct val="100000"/>
              <a:buFont typeface="Arial"/>
              <a:buChar char="•"/>
            </a:pPr>
            <a:r>
              <a:rPr lang="en-US" sz="3300" dirty="0">
                <a:solidFill>
                  <a:schemeClr val="tx1"/>
                </a:solidFill>
                <a:latin typeface="+mj-lt"/>
                <a:sym typeface="Times New Roman"/>
              </a:rPr>
              <a:t>The fungal, or mycobiont, components of lichens are inseparable from the photobiont components.</a:t>
            </a:r>
          </a:p>
          <a:p>
            <a:pPr marL="457200" indent="-457200" algn="just">
              <a:buClr>
                <a:schemeClr val="dk1"/>
              </a:buClr>
              <a:buSzPct val="100000"/>
              <a:buFont typeface="Arial"/>
              <a:buChar char="•"/>
            </a:pPr>
            <a:r>
              <a:rPr lang="en-US" sz="3300" dirty="0">
                <a:solidFill>
                  <a:schemeClr val="tx1"/>
                </a:solidFill>
                <a:latin typeface="+mj-lt"/>
                <a:sym typeface="Times New Roman"/>
              </a:rPr>
              <a:t>Sulfur dioxide is detrimental to lichens because it:</a:t>
            </a:r>
          </a:p>
          <a:p>
            <a:pPr marL="457200" indent="-457200" algn="just">
              <a:buClr>
                <a:schemeClr val="dk1"/>
              </a:buClr>
              <a:buSzPct val="100000"/>
              <a:buFont typeface="Arial"/>
              <a:buChar char="•"/>
            </a:pPr>
            <a:r>
              <a:rPr lang="en-US" sz="3300" dirty="0">
                <a:solidFill>
                  <a:schemeClr val="tx1"/>
                </a:solidFill>
                <a:latin typeface="+mj-lt"/>
                <a:sym typeface="Times New Roman"/>
              </a:rPr>
              <a:t>inhibits nitrogenase functioning of lichen photobionts, thereby interfering with their ability to convert atmospheric nitrogen into usable forms that can be incorporated into organic molecules like amino acids.</a:t>
            </a:r>
          </a:p>
          <a:p>
            <a:pPr marL="457200" indent="-457200" algn="just">
              <a:buClr>
                <a:schemeClr val="dk1"/>
              </a:buClr>
              <a:buSzPct val="100000"/>
              <a:buFont typeface="Arial"/>
              <a:buChar char="•"/>
            </a:pPr>
            <a:r>
              <a:rPr lang="en-US" sz="3300" dirty="0">
                <a:solidFill>
                  <a:schemeClr val="tx1"/>
                </a:solidFill>
                <a:latin typeface="+mj-lt"/>
                <a:sym typeface="Times New Roman"/>
              </a:rPr>
              <a:t>It is an ideal index organism for gauging air pollution as each lichen population can only tolerate a specific level of sulfur dioxide.</a:t>
            </a:r>
          </a:p>
          <a:p>
            <a:pPr marR="0" lvl="0" algn="l" rtl="0">
              <a:lnSpc>
                <a:spcPct val="100000"/>
              </a:lnSpc>
              <a:spcBef>
                <a:spcPts val="1200"/>
              </a:spcBef>
              <a:spcAft>
                <a:spcPts val="0"/>
              </a:spcAft>
              <a:buFont typeface="Arial" pitchFamily="34" charset="0"/>
              <a:buChar char="•"/>
            </a:pPr>
            <a:endParaRPr sz="3200" dirty="0">
              <a:solidFill>
                <a:schemeClr val="dk1"/>
              </a:solidFill>
              <a:latin typeface="+mj-lt"/>
              <a:ea typeface="Times New Roman"/>
              <a:cs typeface="Times New Roman"/>
              <a:sym typeface="Times New Roman"/>
            </a:endParaRPr>
          </a:p>
        </p:txBody>
      </p:sp>
      <p:sp>
        <p:nvSpPr>
          <p:cNvPr id="46" name="Rounded Rectangle 45"/>
          <p:cNvSpPr/>
          <p:nvPr/>
        </p:nvSpPr>
        <p:spPr>
          <a:xfrm>
            <a:off x="301427" y="10553700"/>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Introduction</a:t>
            </a:r>
          </a:p>
        </p:txBody>
      </p:sp>
      <p:sp>
        <p:nvSpPr>
          <p:cNvPr id="47" name="Rounded Rectangle 46"/>
          <p:cNvSpPr/>
          <p:nvPr/>
        </p:nvSpPr>
        <p:spPr>
          <a:xfrm>
            <a:off x="329381" y="28672165"/>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Hypothesis</a:t>
            </a:r>
          </a:p>
        </p:txBody>
      </p:sp>
      <p:sp>
        <p:nvSpPr>
          <p:cNvPr id="48" name="Rectangle 47"/>
          <p:cNvSpPr/>
          <p:nvPr/>
        </p:nvSpPr>
        <p:spPr>
          <a:xfrm>
            <a:off x="466723" y="30066275"/>
            <a:ext cx="10058400" cy="2062103"/>
          </a:xfrm>
          <a:prstGeom prst="rect">
            <a:avLst/>
          </a:prstGeom>
        </p:spPr>
        <p:txBody>
          <a:bodyPr wrap="square">
            <a:spAutoFit/>
          </a:bodyPr>
          <a:lstStyle/>
          <a:p>
            <a:r>
              <a:rPr lang="en-US" sz="3200" dirty="0">
                <a:solidFill>
                  <a:schemeClr val="dk1"/>
                </a:solidFill>
                <a:latin typeface="+mj-lt"/>
                <a:ea typeface="Times New Roman"/>
                <a:cs typeface="Times New Roman"/>
                <a:sym typeface="Times New Roman"/>
              </a:rPr>
              <a:t>It was hypothesized that there will be a significant amount of </a:t>
            </a:r>
            <a:r>
              <a:rPr lang="en-US" sz="3200" dirty="0" err="1">
                <a:solidFill>
                  <a:schemeClr val="dk1"/>
                </a:solidFill>
                <a:latin typeface="+mj-lt"/>
                <a:ea typeface="Times New Roman"/>
                <a:cs typeface="Times New Roman"/>
                <a:sym typeface="Times New Roman"/>
              </a:rPr>
              <a:t>NOx</a:t>
            </a:r>
            <a:r>
              <a:rPr lang="en-US" sz="3200" dirty="0">
                <a:solidFill>
                  <a:schemeClr val="dk1"/>
                </a:solidFill>
                <a:latin typeface="+mj-lt"/>
                <a:ea typeface="Times New Roman"/>
                <a:cs typeface="Times New Roman"/>
                <a:sym typeface="Times New Roman"/>
              </a:rPr>
              <a:t> compounds in the same areas where there were high levels of SO2 according to our previous project. </a:t>
            </a:r>
          </a:p>
        </p:txBody>
      </p:sp>
      <p:sp>
        <p:nvSpPr>
          <p:cNvPr id="49" name="Rounded Rectangle 48"/>
          <p:cNvSpPr/>
          <p:nvPr/>
        </p:nvSpPr>
        <p:spPr>
          <a:xfrm>
            <a:off x="11201400" y="4343400"/>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Methodology</a:t>
            </a:r>
          </a:p>
        </p:txBody>
      </p:sp>
      <p:graphicFrame>
        <p:nvGraphicFramePr>
          <p:cNvPr id="57" name="Shape 103"/>
          <p:cNvGraphicFramePr/>
          <p:nvPr/>
        </p:nvGraphicFramePr>
        <p:xfrm>
          <a:off x="21564600" y="5791200"/>
          <a:ext cx="11201401" cy="14170660"/>
        </p:xfrm>
        <a:graphic>
          <a:graphicData uri="http://schemas.openxmlformats.org/drawingml/2006/table">
            <a:tbl>
              <a:tblPr>
                <a:noFill/>
                <a:tableStyleId>{126CC654-10F9-46C3-8B32-B9EB9B910E4B}</a:tableStyleId>
              </a:tblPr>
              <a:tblGrid>
                <a:gridCol w="1659466">
                  <a:extLst>
                    <a:ext uri="{9D8B030D-6E8A-4147-A177-3AD203B41FA5}">
                      <a16:colId xmlns:a16="http://schemas.microsoft.com/office/drawing/2014/main" xmlns="" val="20000"/>
                    </a:ext>
                  </a:extLst>
                </a:gridCol>
                <a:gridCol w="3070014">
                  <a:extLst>
                    <a:ext uri="{9D8B030D-6E8A-4147-A177-3AD203B41FA5}">
                      <a16:colId xmlns:a16="http://schemas.microsoft.com/office/drawing/2014/main" xmlns="" val="20001"/>
                    </a:ext>
                  </a:extLst>
                </a:gridCol>
                <a:gridCol w="2052320">
                  <a:extLst>
                    <a:ext uri="{9D8B030D-6E8A-4147-A177-3AD203B41FA5}">
                      <a16:colId xmlns:a16="http://schemas.microsoft.com/office/drawing/2014/main" xmlns="" val="20002"/>
                    </a:ext>
                  </a:extLst>
                </a:gridCol>
                <a:gridCol w="2362200">
                  <a:extLst>
                    <a:ext uri="{9D8B030D-6E8A-4147-A177-3AD203B41FA5}">
                      <a16:colId xmlns:a16="http://schemas.microsoft.com/office/drawing/2014/main" xmlns="" val="20003"/>
                    </a:ext>
                  </a:extLst>
                </a:gridCol>
                <a:gridCol w="2057401">
                  <a:extLst>
                    <a:ext uri="{9D8B030D-6E8A-4147-A177-3AD203B41FA5}">
                      <a16:colId xmlns:a16="http://schemas.microsoft.com/office/drawing/2014/main" xmlns="" val="20004"/>
                    </a:ext>
                  </a:extLst>
                </a:gridCol>
              </a:tblGrid>
              <a:tr h="1222365">
                <a:tc>
                  <a:txBody>
                    <a:bodyPr/>
                    <a:lstStyle/>
                    <a:p>
                      <a:pPr lvl="0" algn="ctr" rtl="0">
                        <a:spcBef>
                          <a:spcPts val="0"/>
                        </a:spcBef>
                        <a:buNone/>
                      </a:pPr>
                      <a:r>
                        <a:rPr lang="en-US" sz="2800" b="1" dirty="0">
                          <a:latin typeface="+mj-lt"/>
                          <a:ea typeface="Times New Roman"/>
                          <a:cs typeface="Times New Roman"/>
                          <a:sym typeface="Times New Roman"/>
                        </a:rPr>
                        <a:t>Sample #</a:t>
                      </a:r>
                    </a:p>
                  </a:txBody>
                  <a:tcPr marL="25400" marR="25400" marT="25400" marB="25400" anchor="ctr"/>
                </a:tc>
                <a:tc>
                  <a:txBody>
                    <a:bodyPr/>
                    <a:lstStyle/>
                    <a:p>
                      <a:pPr lvl="0" algn="ctr" rtl="0">
                        <a:spcBef>
                          <a:spcPts val="0"/>
                        </a:spcBef>
                        <a:buNone/>
                      </a:pPr>
                      <a:r>
                        <a:rPr lang="en-US" sz="2800" b="1" dirty="0">
                          <a:latin typeface="+mj-lt"/>
                          <a:ea typeface="Times New Roman"/>
                          <a:cs typeface="Times New Roman"/>
                          <a:sym typeface="Times New Roman"/>
                        </a:rPr>
                        <a:t>Species</a:t>
                      </a:r>
                    </a:p>
                  </a:txBody>
                  <a:tcPr marL="25400" marR="25400" marT="25400" marB="25400" anchor="ctr"/>
                </a:tc>
                <a:tc>
                  <a:txBody>
                    <a:bodyPr/>
                    <a:lstStyle/>
                    <a:p>
                      <a:pPr lvl="0" algn="ctr" rtl="0">
                        <a:spcBef>
                          <a:spcPts val="0"/>
                        </a:spcBef>
                        <a:buNone/>
                      </a:pPr>
                      <a:r>
                        <a:rPr lang="en-US" sz="2800" b="1">
                          <a:latin typeface="+mj-lt"/>
                          <a:ea typeface="Times New Roman"/>
                          <a:cs typeface="Times New Roman"/>
                          <a:sym typeface="Times New Roman"/>
                        </a:rPr>
                        <a:t>Tolerance to SO</a:t>
                      </a:r>
                      <a:r>
                        <a:rPr lang="en-US" sz="2800" b="1" baseline="-25000">
                          <a:latin typeface="+mj-lt"/>
                          <a:ea typeface="Times New Roman"/>
                          <a:cs typeface="Times New Roman"/>
                          <a:sym typeface="Times New Roman"/>
                        </a:rPr>
                        <a:t>2</a:t>
                      </a:r>
                    </a:p>
                  </a:txBody>
                  <a:tcPr marL="25400" marR="25400" marT="25400" marB="25400" anchor="ctr"/>
                </a:tc>
                <a:tc>
                  <a:txBody>
                    <a:bodyPr/>
                    <a:lstStyle/>
                    <a:p>
                      <a:pPr lvl="0" algn="ctr" rtl="0">
                        <a:spcBef>
                          <a:spcPts val="0"/>
                        </a:spcBef>
                        <a:buNone/>
                      </a:pPr>
                      <a:r>
                        <a:rPr lang="en-US" sz="2800" b="1" dirty="0">
                          <a:latin typeface="+mj-lt"/>
                          <a:ea typeface="Times New Roman"/>
                          <a:cs typeface="Times New Roman"/>
                          <a:sym typeface="Times New Roman"/>
                        </a:rPr>
                        <a:t>Tolerance to </a:t>
                      </a:r>
                      <a:r>
                        <a:rPr lang="en-US" sz="2800" b="1" dirty="0" err="1">
                          <a:latin typeface="+mj-lt"/>
                          <a:ea typeface="Times New Roman"/>
                          <a:cs typeface="Times New Roman"/>
                          <a:sym typeface="Times New Roman"/>
                        </a:rPr>
                        <a:t>NO</a:t>
                      </a:r>
                      <a:r>
                        <a:rPr lang="en-US" sz="2800" b="1" baseline="-25000" dirty="0" err="1">
                          <a:latin typeface="+mj-lt"/>
                          <a:ea typeface="Times New Roman"/>
                          <a:cs typeface="Times New Roman"/>
                          <a:sym typeface="Times New Roman"/>
                        </a:rPr>
                        <a:t>x</a:t>
                      </a:r>
                      <a:r>
                        <a:rPr lang="en-US" sz="2800" b="1" dirty="0">
                          <a:latin typeface="+mj-lt"/>
                          <a:ea typeface="Times New Roman"/>
                          <a:cs typeface="Times New Roman"/>
                          <a:sym typeface="Times New Roman"/>
                        </a:rPr>
                        <a:t> compounds</a:t>
                      </a:r>
                    </a:p>
                  </a:txBody>
                  <a:tcPr marL="25400" marR="25400" marT="25400" marB="25400" anchor="ctr"/>
                </a:tc>
                <a:tc>
                  <a:txBody>
                    <a:bodyPr/>
                    <a:lstStyle/>
                    <a:p>
                      <a:pPr lvl="0" algn="ctr" rtl="0">
                        <a:spcBef>
                          <a:spcPts val="0"/>
                        </a:spcBef>
                        <a:buNone/>
                      </a:pPr>
                      <a:r>
                        <a:rPr lang="en-US" sz="2800" b="1" dirty="0">
                          <a:latin typeface="+mj-lt"/>
                          <a:ea typeface="Times New Roman"/>
                          <a:cs typeface="Times New Roman"/>
                          <a:sym typeface="Times New Roman"/>
                        </a:rPr>
                        <a:t>Percent Divergence</a:t>
                      </a:r>
                    </a:p>
                  </a:txBody>
                  <a:tcPr marL="25400" marR="25400" marT="25400" marB="25400" anchor="ctr"/>
                </a:tc>
                <a:extLst>
                  <a:ext uri="{0D108BD9-81ED-4DB2-BD59-A6C34878D82A}">
                    <a16:rowId xmlns:a16="http://schemas.microsoft.com/office/drawing/2014/main" xmlns="" val="10000"/>
                  </a:ext>
                </a:extLst>
              </a:tr>
              <a:tr h="829945">
                <a:tc>
                  <a:txBody>
                    <a:bodyPr/>
                    <a:lstStyle/>
                    <a:p>
                      <a:pPr lvl="0" algn="ctr" rtl="0">
                        <a:spcBef>
                          <a:spcPts val="0"/>
                        </a:spcBef>
                        <a:buNone/>
                      </a:pPr>
                      <a:r>
                        <a:rPr lang="en-US" sz="2800">
                          <a:latin typeface="+mj-lt"/>
                          <a:ea typeface="Times New Roman"/>
                          <a:cs typeface="Times New Roman"/>
                          <a:sym typeface="Times New Roman"/>
                        </a:rPr>
                        <a:t>1-3</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Lepraria lobificans </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1.05%</a:t>
                      </a:r>
                    </a:p>
                  </a:txBody>
                  <a:tcPr marL="25400" marR="25400" marT="25400" marB="25400" anchor="ctr"/>
                </a:tc>
                <a:extLst>
                  <a:ext uri="{0D108BD9-81ED-4DB2-BD59-A6C34878D82A}">
                    <a16:rowId xmlns:a16="http://schemas.microsoft.com/office/drawing/2014/main" xmlns="" val="10001"/>
                  </a:ext>
                </a:extLst>
              </a:tr>
              <a:tr h="829945">
                <a:tc>
                  <a:txBody>
                    <a:bodyPr/>
                    <a:lstStyle/>
                    <a:p>
                      <a:pPr lvl="0" algn="ctr" rtl="0">
                        <a:spcBef>
                          <a:spcPts val="0"/>
                        </a:spcBef>
                        <a:buNone/>
                      </a:pPr>
                      <a:r>
                        <a:rPr lang="en-US" sz="2800">
                          <a:latin typeface="+mj-lt"/>
                          <a:ea typeface="Times New Roman"/>
                          <a:cs typeface="Times New Roman"/>
                          <a:sym typeface="Times New Roman"/>
                        </a:rPr>
                        <a:t>1-4</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Lepraria lobificans</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1.00%</a:t>
                      </a:r>
                    </a:p>
                  </a:txBody>
                  <a:tcPr marL="25400" marR="25400" marT="25400" marB="25400" anchor="ctr"/>
                </a:tc>
                <a:extLst>
                  <a:ext uri="{0D108BD9-81ED-4DB2-BD59-A6C34878D82A}">
                    <a16:rowId xmlns:a16="http://schemas.microsoft.com/office/drawing/2014/main" xmlns="" val="10002"/>
                  </a:ext>
                </a:extLst>
              </a:tr>
              <a:tr h="829945">
                <a:tc>
                  <a:txBody>
                    <a:bodyPr/>
                    <a:lstStyle/>
                    <a:p>
                      <a:pPr lvl="0" algn="ctr" rtl="0">
                        <a:spcBef>
                          <a:spcPts val="0"/>
                        </a:spcBef>
                        <a:buNone/>
                      </a:pPr>
                      <a:r>
                        <a:rPr lang="en-US" sz="2800">
                          <a:latin typeface="+mj-lt"/>
                          <a:ea typeface="Times New Roman"/>
                          <a:cs typeface="Times New Roman"/>
                          <a:sym typeface="Times New Roman"/>
                        </a:rPr>
                        <a:t>1-5</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Phaeophyscia pyrrhophora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intermediate to tolerant</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0%</a:t>
                      </a:r>
                    </a:p>
                  </a:txBody>
                  <a:tcPr marL="25400" marR="25400" marT="25400" marB="25400" anchor="ctr"/>
                </a:tc>
                <a:extLst>
                  <a:ext uri="{0D108BD9-81ED-4DB2-BD59-A6C34878D82A}">
                    <a16:rowId xmlns:a16="http://schemas.microsoft.com/office/drawing/2014/main" xmlns="" val="10003"/>
                  </a:ext>
                </a:extLst>
              </a:tr>
              <a:tr h="829945">
                <a:tc>
                  <a:txBody>
                    <a:bodyPr/>
                    <a:lstStyle/>
                    <a:p>
                      <a:pPr lvl="0" algn="ctr" rtl="0">
                        <a:spcBef>
                          <a:spcPts val="0"/>
                        </a:spcBef>
                        <a:buNone/>
                      </a:pPr>
                      <a:r>
                        <a:rPr lang="en-US" sz="2800">
                          <a:latin typeface="+mj-lt"/>
                          <a:ea typeface="Times New Roman"/>
                          <a:cs typeface="Times New Roman"/>
                          <a:sym typeface="Times New Roman"/>
                        </a:rPr>
                        <a:t>1-11</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Candelaria concolor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7.40%</a:t>
                      </a:r>
                    </a:p>
                  </a:txBody>
                  <a:tcPr marL="25400" marR="25400" marT="25400" marB="25400" anchor="ctr"/>
                </a:tc>
                <a:extLst>
                  <a:ext uri="{0D108BD9-81ED-4DB2-BD59-A6C34878D82A}">
                    <a16:rowId xmlns:a16="http://schemas.microsoft.com/office/drawing/2014/main" xmlns="" val="10004"/>
                  </a:ext>
                </a:extLst>
              </a:tr>
              <a:tr h="829945">
                <a:tc>
                  <a:txBody>
                    <a:bodyPr/>
                    <a:lstStyle/>
                    <a:p>
                      <a:pPr lvl="0" algn="ctr" rtl="0">
                        <a:spcBef>
                          <a:spcPts val="0"/>
                        </a:spcBef>
                        <a:buNone/>
                      </a:pPr>
                      <a:r>
                        <a:rPr lang="en-US" sz="2800">
                          <a:latin typeface="+mj-lt"/>
                          <a:ea typeface="Times New Roman"/>
                          <a:cs typeface="Times New Roman"/>
                          <a:sym typeface="Times New Roman"/>
                        </a:rPr>
                        <a:t>1-12</a:t>
                      </a:r>
                    </a:p>
                  </a:txBody>
                  <a:tcPr marL="25400" marR="25400" marT="25400" marB="25400" anchor="ctr"/>
                </a:tc>
                <a:tc>
                  <a:txBody>
                    <a:bodyPr/>
                    <a:lstStyle/>
                    <a:p>
                      <a:pPr lvl="0" algn="ctr" rtl="0">
                        <a:spcBef>
                          <a:spcPts val="0"/>
                        </a:spcBef>
                        <a:buNone/>
                      </a:pPr>
                      <a:r>
                        <a:rPr lang="en-US" sz="2800" i="1" dirty="0" err="1">
                          <a:latin typeface="+mj-lt"/>
                          <a:ea typeface="Times New Roman"/>
                          <a:cs typeface="Times New Roman"/>
                          <a:sym typeface="Times New Roman"/>
                        </a:rPr>
                        <a:t>Hyperphyscia</a:t>
                      </a:r>
                      <a:r>
                        <a:rPr lang="en-US" sz="2800" i="1" dirty="0">
                          <a:latin typeface="+mj-lt"/>
                          <a:ea typeface="Times New Roman"/>
                          <a:cs typeface="Times New Roman"/>
                          <a:sym typeface="Times New Roman"/>
                        </a:rPr>
                        <a:t> </a:t>
                      </a:r>
                      <a:r>
                        <a:rPr lang="en-US" sz="2800" i="1" dirty="0" err="1">
                          <a:latin typeface="+mj-lt"/>
                          <a:ea typeface="Times New Roman"/>
                          <a:cs typeface="Times New Roman"/>
                          <a:sym typeface="Times New Roman"/>
                        </a:rPr>
                        <a:t>adglutinata</a:t>
                      </a:r>
                      <a:endParaRPr lang="en-US" sz="2800" i="1" dirty="0">
                        <a:latin typeface="+mj-lt"/>
                        <a:ea typeface="Times New Roman"/>
                        <a:cs typeface="Times New Roman"/>
                        <a:sym typeface="Times New Roman"/>
                      </a:endParaRP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0.40%</a:t>
                      </a:r>
                    </a:p>
                  </a:txBody>
                  <a:tcPr marL="25400" marR="25400" marT="25400" marB="25400" anchor="ctr"/>
                </a:tc>
                <a:extLst>
                  <a:ext uri="{0D108BD9-81ED-4DB2-BD59-A6C34878D82A}">
                    <a16:rowId xmlns:a16="http://schemas.microsoft.com/office/drawing/2014/main" xmlns="" val="10005"/>
                  </a:ext>
                </a:extLst>
              </a:tr>
              <a:tr h="829945">
                <a:tc>
                  <a:txBody>
                    <a:bodyPr/>
                    <a:lstStyle/>
                    <a:p>
                      <a:pPr lvl="0" algn="ctr" rtl="0">
                        <a:spcBef>
                          <a:spcPts val="0"/>
                        </a:spcBef>
                        <a:buNone/>
                      </a:pPr>
                      <a:r>
                        <a:rPr lang="en-US" sz="2800">
                          <a:latin typeface="+mj-lt"/>
                          <a:ea typeface="Times New Roman"/>
                          <a:cs typeface="Times New Roman"/>
                          <a:sym typeface="Times New Roman"/>
                        </a:rPr>
                        <a:t>1-15</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Candelaria concolor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5.93%</a:t>
                      </a:r>
                    </a:p>
                  </a:txBody>
                  <a:tcPr marL="25400" marR="25400" marT="25400" marB="25400" anchor="ctr"/>
                </a:tc>
                <a:extLst>
                  <a:ext uri="{0D108BD9-81ED-4DB2-BD59-A6C34878D82A}">
                    <a16:rowId xmlns:a16="http://schemas.microsoft.com/office/drawing/2014/main" xmlns="" val="10006"/>
                  </a:ext>
                </a:extLst>
              </a:tr>
              <a:tr h="829945">
                <a:tc>
                  <a:txBody>
                    <a:bodyPr/>
                    <a:lstStyle/>
                    <a:p>
                      <a:pPr lvl="0" algn="ctr" rtl="0">
                        <a:spcBef>
                          <a:spcPts val="0"/>
                        </a:spcBef>
                        <a:buNone/>
                      </a:pPr>
                      <a:r>
                        <a:rPr lang="en-US" sz="2800">
                          <a:latin typeface="+mj-lt"/>
                          <a:ea typeface="Times New Roman"/>
                          <a:cs typeface="Times New Roman"/>
                          <a:sym typeface="Times New Roman"/>
                        </a:rPr>
                        <a:t>1-22</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Phaeophyscia pyrrhophora </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intermediate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0.88%</a:t>
                      </a:r>
                    </a:p>
                  </a:txBody>
                  <a:tcPr marL="25400" marR="25400" marT="25400" marB="25400" anchor="ctr"/>
                </a:tc>
                <a:extLst>
                  <a:ext uri="{0D108BD9-81ED-4DB2-BD59-A6C34878D82A}">
                    <a16:rowId xmlns:a16="http://schemas.microsoft.com/office/drawing/2014/main" xmlns="" val="10007"/>
                  </a:ext>
                </a:extLst>
              </a:tr>
              <a:tr h="829945">
                <a:tc>
                  <a:txBody>
                    <a:bodyPr/>
                    <a:lstStyle/>
                    <a:p>
                      <a:pPr lvl="0" algn="ctr" rtl="0">
                        <a:spcBef>
                          <a:spcPts val="0"/>
                        </a:spcBef>
                        <a:buNone/>
                      </a:pPr>
                      <a:r>
                        <a:rPr lang="en-US" sz="2800">
                          <a:latin typeface="+mj-lt"/>
                          <a:ea typeface="Times New Roman"/>
                          <a:cs typeface="Times New Roman"/>
                          <a:sym typeface="Times New Roman"/>
                        </a:rPr>
                        <a:t>1-27</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Punctelia rudecta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intermediate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0%</a:t>
                      </a:r>
                    </a:p>
                  </a:txBody>
                  <a:tcPr marL="25400" marR="25400" marT="25400" marB="25400" anchor="ctr"/>
                </a:tc>
                <a:extLst>
                  <a:ext uri="{0D108BD9-81ED-4DB2-BD59-A6C34878D82A}">
                    <a16:rowId xmlns:a16="http://schemas.microsoft.com/office/drawing/2014/main" xmlns="" val="10008"/>
                  </a:ext>
                </a:extLst>
              </a:tr>
              <a:tr h="829945">
                <a:tc>
                  <a:txBody>
                    <a:bodyPr/>
                    <a:lstStyle/>
                    <a:p>
                      <a:pPr lvl="0" algn="ctr" rtl="0">
                        <a:spcBef>
                          <a:spcPts val="0"/>
                        </a:spcBef>
                        <a:buNone/>
                      </a:pPr>
                      <a:r>
                        <a:rPr lang="en-US" sz="2800">
                          <a:latin typeface="+mj-lt"/>
                          <a:ea typeface="Times New Roman"/>
                          <a:cs typeface="Times New Roman"/>
                          <a:sym typeface="Times New Roman"/>
                        </a:rPr>
                        <a:t>1-29</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Lepraria lobificans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2.55%</a:t>
                      </a:r>
                    </a:p>
                  </a:txBody>
                  <a:tcPr marL="25400" marR="25400" marT="25400" marB="25400" anchor="ctr"/>
                </a:tc>
                <a:extLst>
                  <a:ext uri="{0D108BD9-81ED-4DB2-BD59-A6C34878D82A}">
                    <a16:rowId xmlns:a16="http://schemas.microsoft.com/office/drawing/2014/main" xmlns="" val="10009"/>
                  </a:ext>
                </a:extLst>
              </a:tr>
              <a:tr h="829945">
                <a:tc>
                  <a:txBody>
                    <a:bodyPr/>
                    <a:lstStyle/>
                    <a:p>
                      <a:pPr lvl="0" algn="ctr" rtl="0">
                        <a:spcBef>
                          <a:spcPts val="0"/>
                        </a:spcBef>
                        <a:buNone/>
                      </a:pPr>
                      <a:r>
                        <a:rPr lang="en-US" sz="2800">
                          <a:latin typeface="+mj-lt"/>
                          <a:ea typeface="Times New Roman"/>
                          <a:cs typeface="Times New Roman"/>
                          <a:sym typeface="Times New Roman"/>
                        </a:rPr>
                        <a:t>1-30</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Xanthoparmelia plittii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0.38%</a:t>
                      </a:r>
                    </a:p>
                  </a:txBody>
                  <a:tcPr marL="25400" marR="25400" marT="25400" marB="25400" anchor="ctr"/>
                </a:tc>
                <a:extLst>
                  <a:ext uri="{0D108BD9-81ED-4DB2-BD59-A6C34878D82A}">
                    <a16:rowId xmlns:a16="http://schemas.microsoft.com/office/drawing/2014/main" xmlns="" val="10010"/>
                  </a:ext>
                </a:extLst>
              </a:tr>
              <a:tr h="829945">
                <a:tc>
                  <a:txBody>
                    <a:bodyPr/>
                    <a:lstStyle/>
                    <a:p>
                      <a:pPr lvl="0" algn="ctr" rtl="0">
                        <a:spcBef>
                          <a:spcPts val="0"/>
                        </a:spcBef>
                        <a:buNone/>
                      </a:pPr>
                      <a:r>
                        <a:rPr lang="en-US" sz="2800">
                          <a:latin typeface="+mj-lt"/>
                          <a:ea typeface="Times New Roman"/>
                          <a:cs typeface="Times New Roman"/>
                          <a:sym typeface="Times New Roman"/>
                        </a:rPr>
                        <a:t>2-9</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Candelaria concolor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0%</a:t>
                      </a:r>
                    </a:p>
                  </a:txBody>
                  <a:tcPr marL="25400" marR="25400" marT="25400" marB="25400" anchor="ctr"/>
                </a:tc>
                <a:extLst>
                  <a:ext uri="{0D108BD9-81ED-4DB2-BD59-A6C34878D82A}">
                    <a16:rowId xmlns:a16="http://schemas.microsoft.com/office/drawing/2014/main" xmlns="" val="10011"/>
                  </a:ext>
                </a:extLst>
              </a:tr>
              <a:tr h="829945">
                <a:tc>
                  <a:txBody>
                    <a:bodyPr/>
                    <a:lstStyle/>
                    <a:p>
                      <a:pPr lvl="0" algn="ctr" rtl="0">
                        <a:spcBef>
                          <a:spcPts val="0"/>
                        </a:spcBef>
                        <a:buNone/>
                      </a:pPr>
                      <a:r>
                        <a:rPr lang="en-US" sz="2800">
                          <a:latin typeface="+mj-lt"/>
                          <a:ea typeface="Times New Roman"/>
                          <a:cs typeface="Times New Roman"/>
                          <a:sym typeface="Times New Roman"/>
                        </a:rPr>
                        <a:t>2-16</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Phaeophyscia pyrrhophora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intermediate to 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2.63%</a:t>
                      </a:r>
                    </a:p>
                  </a:txBody>
                  <a:tcPr marL="25400" marR="25400" marT="25400" marB="25400" anchor="ctr"/>
                </a:tc>
                <a:extLst>
                  <a:ext uri="{0D108BD9-81ED-4DB2-BD59-A6C34878D82A}">
                    <a16:rowId xmlns:a16="http://schemas.microsoft.com/office/drawing/2014/main" xmlns="" val="10012"/>
                  </a:ext>
                </a:extLst>
              </a:tr>
              <a:tr h="829945">
                <a:tc>
                  <a:txBody>
                    <a:bodyPr/>
                    <a:lstStyle/>
                    <a:p>
                      <a:pPr lvl="0" algn="ctr" rtl="0">
                        <a:spcBef>
                          <a:spcPts val="0"/>
                        </a:spcBef>
                        <a:buNone/>
                      </a:pPr>
                      <a:r>
                        <a:rPr lang="en-US" sz="2800">
                          <a:latin typeface="+mj-lt"/>
                          <a:ea typeface="Times New Roman"/>
                          <a:cs typeface="Times New Roman"/>
                          <a:sym typeface="Times New Roman"/>
                        </a:rPr>
                        <a:t>2-17</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Candelaria concolor </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sensitive</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0.78%</a:t>
                      </a:r>
                    </a:p>
                  </a:txBody>
                  <a:tcPr marL="25400" marR="25400" marT="25400" marB="25400" anchor="ctr"/>
                </a:tc>
                <a:extLst>
                  <a:ext uri="{0D108BD9-81ED-4DB2-BD59-A6C34878D82A}">
                    <a16:rowId xmlns:a16="http://schemas.microsoft.com/office/drawing/2014/main" xmlns="" val="10013"/>
                  </a:ext>
                </a:extLst>
              </a:tr>
              <a:tr h="829945">
                <a:tc>
                  <a:txBody>
                    <a:bodyPr/>
                    <a:lstStyle/>
                    <a:p>
                      <a:pPr lvl="0" algn="ctr" rtl="0">
                        <a:spcBef>
                          <a:spcPts val="0"/>
                        </a:spcBef>
                        <a:buNone/>
                      </a:pPr>
                      <a:r>
                        <a:rPr lang="en-US" sz="2800">
                          <a:latin typeface="+mj-lt"/>
                          <a:ea typeface="Times New Roman"/>
                          <a:cs typeface="Times New Roman"/>
                          <a:sym typeface="Times New Roman"/>
                        </a:rPr>
                        <a:t>2-20</a:t>
                      </a:r>
                    </a:p>
                  </a:txBody>
                  <a:tcPr marL="25400" marR="25400" marT="25400" marB="25400" anchor="ctr"/>
                </a:tc>
                <a:tc>
                  <a:txBody>
                    <a:bodyPr/>
                    <a:lstStyle/>
                    <a:p>
                      <a:pPr lvl="0" algn="ctr" rtl="0">
                        <a:spcBef>
                          <a:spcPts val="0"/>
                        </a:spcBef>
                        <a:buNone/>
                      </a:pPr>
                      <a:r>
                        <a:rPr lang="en-US" sz="2800" i="1">
                          <a:latin typeface="+mj-lt"/>
                          <a:ea typeface="Times New Roman"/>
                          <a:cs typeface="Times New Roman"/>
                          <a:sym typeface="Times New Roman"/>
                        </a:rPr>
                        <a:t>Flavoparmelia caperata </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a:latin typeface="+mj-lt"/>
                          <a:ea typeface="Times New Roman"/>
                          <a:cs typeface="Times New Roman"/>
                          <a:sym typeface="Times New Roman"/>
                        </a:rPr>
                        <a:t>4.01%</a:t>
                      </a:r>
                    </a:p>
                  </a:txBody>
                  <a:tcPr marL="25400" marR="25400" marT="25400" marB="25400" anchor="ctr"/>
                </a:tc>
                <a:extLst>
                  <a:ext uri="{0D108BD9-81ED-4DB2-BD59-A6C34878D82A}">
                    <a16:rowId xmlns:a16="http://schemas.microsoft.com/office/drawing/2014/main" xmlns="" val="10014"/>
                  </a:ext>
                </a:extLst>
              </a:tr>
              <a:tr h="437525">
                <a:tc>
                  <a:txBody>
                    <a:bodyPr/>
                    <a:lstStyle/>
                    <a:p>
                      <a:pPr lvl="0" algn="ctr" rtl="0">
                        <a:spcBef>
                          <a:spcPts val="0"/>
                        </a:spcBef>
                        <a:buNone/>
                      </a:pPr>
                      <a:r>
                        <a:rPr lang="en-US" sz="2800">
                          <a:latin typeface="+mj-lt"/>
                          <a:ea typeface="Times New Roman"/>
                          <a:cs typeface="Times New Roman"/>
                          <a:sym typeface="Times New Roman"/>
                        </a:rPr>
                        <a:t>2-23</a:t>
                      </a:r>
                    </a:p>
                  </a:txBody>
                  <a:tcPr marL="25400" marR="25400" marT="25400" marB="25400" anchor="ctr"/>
                </a:tc>
                <a:tc>
                  <a:txBody>
                    <a:bodyPr/>
                    <a:lstStyle/>
                    <a:p>
                      <a:pPr lvl="0" algn="ctr" rtl="0">
                        <a:spcBef>
                          <a:spcPts val="0"/>
                        </a:spcBef>
                        <a:buNone/>
                      </a:pPr>
                      <a:r>
                        <a:rPr lang="en-US" sz="2800" i="1" dirty="0" err="1">
                          <a:latin typeface="+mj-lt"/>
                          <a:ea typeface="Times New Roman"/>
                          <a:cs typeface="Times New Roman"/>
                          <a:sym typeface="Times New Roman"/>
                        </a:rPr>
                        <a:t>Lepraria</a:t>
                      </a:r>
                      <a:r>
                        <a:rPr lang="en-US" sz="2800" i="1" dirty="0">
                          <a:latin typeface="+mj-lt"/>
                          <a:ea typeface="Times New Roman"/>
                          <a:cs typeface="Times New Roman"/>
                          <a:sym typeface="Times New Roman"/>
                        </a:rPr>
                        <a:t> </a:t>
                      </a:r>
                      <a:r>
                        <a:rPr lang="en-US" sz="2800" i="1" dirty="0" err="1">
                          <a:latin typeface="+mj-lt"/>
                          <a:ea typeface="Times New Roman"/>
                          <a:cs typeface="Times New Roman"/>
                          <a:sym typeface="Times New Roman"/>
                        </a:rPr>
                        <a:t>finkii</a:t>
                      </a:r>
                      <a:r>
                        <a:rPr lang="en-US" sz="2800" i="1" dirty="0">
                          <a:latin typeface="+mj-lt"/>
                          <a:ea typeface="Times New Roman"/>
                          <a:cs typeface="Times New Roman"/>
                          <a:sym typeface="Times New Roman"/>
                        </a:rPr>
                        <a:t> </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tolerant</a:t>
                      </a:r>
                    </a:p>
                  </a:txBody>
                  <a:tcPr marL="25400" marR="25400" marT="25400" marB="25400" anchor="ctr"/>
                </a:tc>
                <a:tc>
                  <a:txBody>
                    <a:bodyPr/>
                    <a:lstStyle/>
                    <a:p>
                      <a:pPr lvl="0" algn="ctr" rtl="0">
                        <a:spcBef>
                          <a:spcPts val="0"/>
                        </a:spcBef>
                        <a:buNone/>
                      </a:pPr>
                      <a:r>
                        <a:rPr lang="en-US" sz="2800" dirty="0">
                          <a:latin typeface="+mj-lt"/>
                          <a:ea typeface="Times New Roman"/>
                          <a:cs typeface="Times New Roman"/>
                          <a:sym typeface="Times New Roman"/>
                        </a:rPr>
                        <a:t>0.91%</a:t>
                      </a:r>
                    </a:p>
                  </a:txBody>
                  <a:tcPr marL="25400" marR="25400" marT="25400" marB="25400" anchor="ctr"/>
                </a:tc>
                <a:extLst>
                  <a:ext uri="{0D108BD9-81ED-4DB2-BD59-A6C34878D82A}">
                    <a16:rowId xmlns:a16="http://schemas.microsoft.com/office/drawing/2014/main" xmlns="" val="10015"/>
                  </a:ext>
                </a:extLst>
              </a:tr>
            </a:tbl>
          </a:graphicData>
        </a:graphic>
      </p:graphicFrame>
      <p:sp>
        <p:nvSpPr>
          <p:cNvPr id="62" name="Rounded Rectangle 61"/>
          <p:cNvSpPr/>
          <p:nvPr/>
        </p:nvSpPr>
        <p:spPr>
          <a:xfrm>
            <a:off x="33705405" y="21031200"/>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References</a:t>
            </a:r>
          </a:p>
        </p:txBody>
      </p:sp>
      <p:sp>
        <p:nvSpPr>
          <p:cNvPr id="64" name="Rounded Rectangle 63"/>
          <p:cNvSpPr/>
          <p:nvPr/>
        </p:nvSpPr>
        <p:spPr>
          <a:xfrm>
            <a:off x="33705405" y="17297400"/>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Acknowledgments</a:t>
            </a:r>
          </a:p>
        </p:txBody>
      </p:sp>
      <p:sp>
        <p:nvSpPr>
          <p:cNvPr id="81" name="Shape 106"/>
          <p:cNvSpPr/>
          <p:nvPr/>
        </p:nvSpPr>
        <p:spPr>
          <a:xfrm>
            <a:off x="11293491" y="5715001"/>
            <a:ext cx="9826199" cy="17830799"/>
          </a:xfrm>
          <a:prstGeom prst="rect">
            <a:avLst/>
          </a:prstGeom>
          <a:noFill/>
          <a:ln>
            <a:noFill/>
          </a:ln>
        </p:spPr>
        <p:txBody>
          <a:bodyPr lIns="91425" tIns="45700" rIns="91425" bIns="45700" anchor="t" anchorCtr="0">
            <a:noAutofit/>
          </a:bodyPr>
          <a:lstStyle/>
          <a:p>
            <a:pPr marL="457200" marR="0" lvl="0" indent="-457200" algn="just" rtl="0">
              <a:lnSpc>
                <a:spcPct val="100000"/>
              </a:lnSpc>
              <a:spcBef>
                <a:spcPts val="0"/>
              </a:spcBef>
              <a:buSzPct val="25000"/>
              <a:buNone/>
            </a:pPr>
            <a:r>
              <a:rPr lang="en-US" sz="3300" b="0" i="0" u="sng" strike="noStrike" cap="none" dirty="0">
                <a:solidFill>
                  <a:schemeClr val="tx1"/>
                </a:solidFill>
                <a:latin typeface="+mj-lt"/>
                <a:ea typeface="Arial"/>
                <a:cs typeface="Arial"/>
                <a:sym typeface="Arial"/>
              </a:rPr>
              <a:t>Part 1: Collection of lichens</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30 lichen samples were collected from Central Park, NYC.</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Samples were </a:t>
            </a:r>
            <a:r>
              <a:rPr lang="en-US" sz="3300" dirty="0">
                <a:solidFill>
                  <a:schemeClr val="tx1"/>
                </a:solidFill>
                <a:latin typeface="+mj-lt"/>
              </a:rPr>
              <a:t>scraped</a:t>
            </a:r>
            <a:r>
              <a:rPr lang="en-US" sz="3300" b="0" i="0" u="none" strike="noStrike" cap="none" dirty="0">
                <a:solidFill>
                  <a:schemeClr val="tx1"/>
                </a:solidFill>
                <a:latin typeface="+mj-lt"/>
                <a:ea typeface="Arial"/>
                <a:cs typeface="Arial"/>
                <a:sym typeface="Arial"/>
              </a:rPr>
              <a:t> into individual plastic bags</a:t>
            </a:r>
            <a:r>
              <a:rPr lang="en-US" sz="3300" dirty="0">
                <a:solidFill>
                  <a:schemeClr val="tx1"/>
                </a:solidFill>
                <a:latin typeface="+mj-lt"/>
              </a:rPr>
              <a:t> with</a:t>
            </a:r>
            <a:r>
              <a:rPr lang="en-US" sz="3300" b="0" i="0" u="none" strike="noStrike" cap="none" dirty="0">
                <a:solidFill>
                  <a:schemeClr val="tx1"/>
                </a:solidFill>
                <a:latin typeface="+mj-lt"/>
                <a:ea typeface="Arial"/>
                <a:cs typeface="Arial"/>
                <a:sym typeface="Arial"/>
              </a:rPr>
              <a:t> scalpels</a:t>
            </a:r>
            <a:r>
              <a:rPr lang="en-US" sz="3300" dirty="0">
                <a:solidFill>
                  <a:schemeClr val="tx1"/>
                </a:solidFill>
                <a:latin typeface="+mj-lt"/>
              </a:rPr>
              <a:t> which were cleaned with alcohol between each sample to avoid cross contamination.</a:t>
            </a:r>
          </a:p>
          <a:p>
            <a:pPr marL="457200" marR="0" lvl="0" indent="-457200" algn="just" rtl="0">
              <a:lnSpc>
                <a:spcPct val="100000"/>
              </a:lnSpc>
              <a:spcBef>
                <a:spcPts val="0"/>
              </a:spcBef>
              <a:buSzPct val="25000"/>
              <a:buNone/>
            </a:pPr>
            <a:r>
              <a:rPr lang="en-US" sz="3300" b="0" i="0" u="sng" strike="noStrike" cap="none" dirty="0">
                <a:solidFill>
                  <a:schemeClr val="tx1"/>
                </a:solidFill>
                <a:latin typeface="+mj-lt"/>
                <a:ea typeface="Arial"/>
                <a:cs typeface="Arial"/>
                <a:sym typeface="Arial"/>
              </a:rPr>
              <a:t>Part 2: Preparation of PCR</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Lysis solution was added to break down the cell walls and to allow us to access the DNA.</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The samples in solution were then incubated for 10 minutes at 65°C.</a:t>
            </a:r>
          </a:p>
          <a:p>
            <a:pPr marL="457200" marR="0" lvl="0" indent="-457200" algn="just" rtl="0">
              <a:lnSpc>
                <a:spcPct val="100000"/>
              </a:lnSpc>
              <a:spcBef>
                <a:spcPts val="0"/>
              </a:spcBef>
              <a:buSzPct val="100000"/>
              <a:buFont typeface="Arial"/>
              <a:buChar char="•"/>
            </a:pPr>
            <a:r>
              <a:rPr lang="en-US" sz="3300" dirty="0">
                <a:solidFill>
                  <a:schemeClr val="tx1"/>
                </a:solidFill>
                <a:latin typeface="+mj-lt"/>
              </a:rPr>
              <a:t>Silica resin was added to separate the DNA.</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The lichens were centrifuged at 13,400 rpm for 1 minute multiple times to separate the DNA from the contaminants.</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Wash buffer was added to remove impurities.</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The fungal primer (ITS), base nucleotides, and </a:t>
            </a:r>
            <a:r>
              <a:rPr lang="en-US" sz="3300" b="0" i="0" u="none" strike="noStrike" cap="none" dirty="0" err="1">
                <a:solidFill>
                  <a:schemeClr val="tx1"/>
                </a:solidFill>
                <a:latin typeface="+mj-lt"/>
                <a:ea typeface="Arial"/>
                <a:cs typeface="Arial"/>
                <a:sym typeface="Arial"/>
              </a:rPr>
              <a:t>Taq</a:t>
            </a:r>
            <a:r>
              <a:rPr lang="en-US" sz="3300" b="0" i="0" u="none" strike="noStrike" cap="none" dirty="0">
                <a:solidFill>
                  <a:schemeClr val="tx1"/>
                </a:solidFill>
                <a:latin typeface="+mj-lt"/>
                <a:ea typeface="Arial"/>
                <a:cs typeface="Arial"/>
                <a:sym typeface="Arial"/>
              </a:rPr>
              <a:t> polymerase were mixed.</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The mixture was placed in </a:t>
            </a:r>
            <a:r>
              <a:rPr lang="en-US" sz="3300" dirty="0">
                <a:solidFill>
                  <a:schemeClr val="tx1"/>
                </a:solidFill>
                <a:latin typeface="+mj-lt"/>
              </a:rPr>
              <a:t>a</a:t>
            </a:r>
            <a:r>
              <a:rPr lang="en-US" sz="3300" b="0" i="0" u="none" strike="noStrike" cap="none" dirty="0">
                <a:solidFill>
                  <a:schemeClr val="tx1"/>
                </a:solidFill>
                <a:latin typeface="+mj-lt"/>
                <a:ea typeface="Arial"/>
                <a:cs typeface="Arial"/>
                <a:sym typeface="Arial"/>
              </a:rPr>
              <a:t> thermal cycler</a:t>
            </a:r>
            <a:r>
              <a:rPr lang="en-US" sz="3300" dirty="0">
                <a:solidFill>
                  <a:schemeClr val="tx1"/>
                </a:solidFill>
                <a:latin typeface="+mj-lt"/>
              </a:rPr>
              <a:t> for</a:t>
            </a:r>
            <a:r>
              <a:rPr lang="en-US" sz="3300" b="0" i="0" u="none" strike="noStrike" cap="none" dirty="0">
                <a:solidFill>
                  <a:schemeClr val="tx1"/>
                </a:solidFill>
                <a:latin typeface="+mj-lt"/>
                <a:ea typeface="Arial"/>
                <a:cs typeface="Arial"/>
                <a:sym typeface="Arial"/>
              </a:rPr>
              <a:t> PCR.</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Gel electrophoresis was used to determine whether samples </a:t>
            </a:r>
            <a:r>
              <a:rPr lang="en-US" sz="3300" dirty="0">
                <a:solidFill>
                  <a:schemeClr val="tx1"/>
                </a:solidFill>
                <a:latin typeface="+mj-lt"/>
              </a:rPr>
              <a:t>had sufficient </a:t>
            </a:r>
            <a:r>
              <a:rPr lang="en-US" sz="3300" b="0" i="0" u="none" strike="noStrike" cap="none" dirty="0">
                <a:solidFill>
                  <a:schemeClr val="tx1"/>
                </a:solidFill>
                <a:latin typeface="+mj-lt"/>
                <a:ea typeface="Arial"/>
                <a:cs typeface="Arial"/>
                <a:sym typeface="Arial"/>
              </a:rPr>
              <a:t>quality to be sequenc</a:t>
            </a:r>
            <a:r>
              <a:rPr lang="en-US" sz="3300" dirty="0">
                <a:solidFill>
                  <a:schemeClr val="tx1"/>
                </a:solidFill>
                <a:latin typeface="+mj-lt"/>
              </a:rPr>
              <a:t>ed.</a:t>
            </a:r>
          </a:p>
          <a:p>
            <a:pPr marL="457200" marR="0" lvl="0" indent="-457200" algn="just" rtl="0">
              <a:lnSpc>
                <a:spcPct val="100000"/>
              </a:lnSpc>
              <a:spcBef>
                <a:spcPts val="0"/>
              </a:spcBef>
              <a:buSzPct val="25000"/>
              <a:buNone/>
            </a:pPr>
            <a:r>
              <a:rPr lang="en-US" sz="3300" b="0" i="0" u="sng" strike="noStrike" cap="none" dirty="0">
                <a:solidFill>
                  <a:schemeClr val="tx1"/>
                </a:solidFill>
                <a:latin typeface="+mj-lt"/>
                <a:ea typeface="Arial"/>
                <a:cs typeface="Arial"/>
                <a:sym typeface="Arial"/>
              </a:rPr>
              <a:t>Part 3: Sequencing and Analysis</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Successful samples were </a:t>
            </a:r>
            <a:r>
              <a:rPr lang="en-US" sz="3300" dirty="0">
                <a:solidFill>
                  <a:schemeClr val="tx1"/>
                </a:solidFill>
                <a:latin typeface="+mj-lt"/>
              </a:rPr>
              <a:t>for </a:t>
            </a:r>
            <a:r>
              <a:rPr lang="en-US" sz="3300" b="0" i="0" u="none" strike="noStrike" cap="none" dirty="0">
                <a:solidFill>
                  <a:schemeClr val="tx1"/>
                </a:solidFill>
                <a:latin typeface="+mj-lt"/>
                <a:ea typeface="Arial"/>
                <a:cs typeface="Arial"/>
                <a:sym typeface="Arial"/>
              </a:rPr>
              <a:t>sequencing</a:t>
            </a:r>
            <a:r>
              <a:rPr lang="en-US" sz="3300" dirty="0">
                <a:solidFill>
                  <a:schemeClr val="tx1"/>
                </a:solidFill>
                <a:latin typeface="+mj-lt"/>
              </a:rPr>
              <a:t>.</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DNA Subway was used to trim sequences and form a consensus sequence.</a:t>
            </a:r>
          </a:p>
          <a:p>
            <a:pPr marL="457200" marR="0" lvl="0" indent="-457200" algn="just" rtl="0">
              <a:lnSpc>
                <a:spcPct val="100000"/>
              </a:lnSpc>
              <a:spcBef>
                <a:spcPts val="0"/>
              </a:spcBef>
              <a:buSzPct val="100000"/>
              <a:buFont typeface="Arial"/>
              <a:buChar char="•"/>
            </a:pPr>
            <a:r>
              <a:rPr lang="en-US" sz="3300" b="0" i="0" u="none" strike="noStrike" cap="none" dirty="0">
                <a:solidFill>
                  <a:schemeClr val="tx1"/>
                </a:solidFill>
                <a:latin typeface="+mj-lt"/>
                <a:ea typeface="Arial"/>
                <a:cs typeface="Arial"/>
                <a:sym typeface="Arial"/>
              </a:rPr>
              <a:t>Various gene databases, such as </a:t>
            </a:r>
            <a:r>
              <a:rPr lang="en-US" sz="3300" b="0" i="0" u="none" strike="noStrike" cap="none" dirty="0" err="1">
                <a:solidFill>
                  <a:schemeClr val="tx1"/>
                </a:solidFill>
                <a:latin typeface="+mj-lt"/>
                <a:ea typeface="Arial"/>
                <a:cs typeface="Arial"/>
                <a:sym typeface="Arial"/>
              </a:rPr>
              <a:t>GeneBank</a:t>
            </a:r>
            <a:r>
              <a:rPr lang="en-US" sz="3300" b="0" i="0" u="none" strike="noStrike" cap="none" dirty="0">
                <a:solidFill>
                  <a:schemeClr val="tx1"/>
                </a:solidFill>
                <a:latin typeface="+mj-lt"/>
                <a:ea typeface="Arial"/>
                <a:cs typeface="Arial"/>
                <a:sym typeface="Arial"/>
              </a:rPr>
              <a:t> and BOLD Systems</a:t>
            </a:r>
            <a:r>
              <a:rPr lang="en-US" sz="3300" dirty="0">
                <a:solidFill>
                  <a:schemeClr val="tx1"/>
                </a:solidFill>
                <a:latin typeface="+mj-lt"/>
              </a:rPr>
              <a:t>,</a:t>
            </a:r>
            <a:r>
              <a:rPr lang="en-US" sz="3300" b="0" i="0" u="none" strike="noStrike" cap="none" dirty="0">
                <a:solidFill>
                  <a:schemeClr val="tx1"/>
                </a:solidFill>
                <a:latin typeface="+mj-lt"/>
                <a:ea typeface="Arial"/>
                <a:cs typeface="Arial"/>
                <a:sym typeface="Arial"/>
              </a:rPr>
              <a:t> were used to determine lichen species.</a:t>
            </a:r>
          </a:p>
          <a:p>
            <a:pPr marL="457200" indent="-457200" algn="just">
              <a:buSzPct val="100000"/>
              <a:buFont typeface="Arial"/>
              <a:buChar char="•"/>
            </a:pPr>
            <a:r>
              <a:rPr lang="en-US" sz="3300" dirty="0">
                <a:solidFill>
                  <a:schemeClr val="tx1"/>
                </a:solidFill>
                <a:latin typeface="+mj-lt"/>
              </a:rPr>
              <a:t>The successful specimens were mapped on a map of Central Park with previous data.</a:t>
            </a:r>
          </a:p>
          <a:p>
            <a:pPr marL="457200" indent="-457200" algn="just">
              <a:buSzPct val="100000"/>
              <a:buFont typeface="Arial"/>
              <a:buChar char="•"/>
            </a:pPr>
            <a:r>
              <a:rPr lang="en-US" sz="3300" dirty="0">
                <a:solidFill>
                  <a:schemeClr val="tx1"/>
                </a:solidFill>
                <a:latin typeface="+mj-lt"/>
              </a:rPr>
              <a:t>The successful specimens’ tolerance to SO2 and </a:t>
            </a:r>
            <a:r>
              <a:rPr lang="en-US" sz="3300" dirty="0" err="1">
                <a:solidFill>
                  <a:schemeClr val="tx1"/>
                </a:solidFill>
                <a:latin typeface="+mj-lt"/>
              </a:rPr>
              <a:t>NOx</a:t>
            </a:r>
            <a:r>
              <a:rPr lang="en-US" sz="3300" dirty="0">
                <a:solidFill>
                  <a:schemeClr val="tx1"/>
                </a:solidFill>
                <a:latin typeface="+mj-lt"/>
              </a:rPr>
              <a:t> compounds were determined.</a:t>
            </a:r>
          </a:p>
          <a:p>
            <a:pPr marL="457200" indent="-457200" algn="just">
              <a:buSzPct val="100000"/>
            </a:pPr>
            <a:endParaRPr lang="en-US" sz="3300" dirty="0">
              <a:solidFill>
                <a:schemeClr val="tx1"/>
              </a:solidFill>
              <a:latin typeface="+mj-lt"/>
            </a:endParaRPr>
          </a:p>
          <a:p>
            <a:pPr marL="457200" indent="-457200" algn="just">
              <a:buSzPct val="100000"/>
            </a:pPr>
            <a:endParaRPr lang="en-US" sz="3300" dirty="0">
              <a:solidFill>
                <a:schemeClr val="tx1"/>
              </a:solidFill>
              <a:latin typeface="+mj-lt"/>
            </a:endParaRPr>
          </a:p>
          <a:p>
            <a:r>
              <a:rPr lang="en-US" sz="3600" dirty="0"/>
              <a:t/>
            </a:r>
            <a:br>
              <a:rPr lang="en-US" sz="3600" dirty="0"/>
            </a:br>
            <a:endParaRPr lang="en-US" sz="3300" b="0" i="0" u="none" strike="noStrike" cap="none" dirty="0">
              <a:solidFill>
                <a:schemeClr val="tx1"/>
              </a:solidFill>
              <a:latin typeface="+mj-lt"/>
              <a:ea typeface="Arial"/>
              <a:cs typeface="Arial"/>
              <a:sym typeface="Arial"/>
            </a:endParaRPr>
          </a:p>
          <a:p>
            <a:pPr marL="457200" marR="0" lvl="0" indent="-457200" algn="just" rtl="0">
              <a:lnSpc>
                <a:spcPct val="100000"/>
              </a:lnSpc>
              <a:spcBef>
                <a:spcPts val="0"/>
              </a:spcBef>
              <a:buNone/>
            </a:pPr>
            <a:endParaRPr sz="3200" b="0" i="0" u="none" strike="noStrike" cap="none" dirty="0">
              <a:solidFill>
                <a:schemeClr val="tx1"/>
              </a:solidFill>
              <a:latin typeface="+mj-lt"/>
              <a:ea typeface="Arial"/>
              <a:cs typeface="Arial"/>
              <a:sym typeface="Arial"/>
            </a:endParaRPr>
          </a:p>
        </p:txBody>
      </p:sp>
      <p:sp>
        <p:nvSpPr>
          <p:cNvPr id="82" name="Rounded Rectangle 81"/>
          <p:cNvSpPr/>
          <p:nvPr/>
        </p:nvSpPr>
        <p:spPr>
          <a:xfrm>
            <a:off x="22250400" y="4343400"/>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Results</a:t>
            </a:r>
          </a:p>
        </p:txBody>
      </p:sp>
      <p:sp>
        <p:nvSpPr>
          <p:cNvPr id="106" name="Rounded Rectangle 105"/>
          <p:cNvSpPr/>
          <p:nvPr/>
        </p:nvSpPr>
        <p:spPr>
          <a:xfrm>
            <a:off x="33554452" y="1703295"/>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Discussion</a:t>
            </a:r>
          </a:p>
        </p:txBody>
      </p:sp>
      <p:sp>
        <p:nvSpPr>
          <p:cNvPr id="107" name="Shape 85"/>
          <p:cNvSpPr txBox="1"/>
          <p:nvPr/>
        </p:nvSpPr>
        <p:spPr>
          <a:xfrm>
            <a:off x="33375600" y="2895600"/>
            <a:ext cx="10314900" cy="9220200"/>
          </a:xfrm>
          <a:prstGeom prst="rect">
            <a:avLst/>
          </a:prstGeom>
          <a:noFill/>
          <a:ln>
            <a:noFill/>
          </a:ln>
        </p:spPr>
        <p:txBody>
          <a:bodyPr lIns="205725" tIns="102850" rIns="205725" bIns="102850" anchor="t" anchorCtr="0">
            <a:noAutofit/>
          </a:bodyPr>
          <a:lstStyle/>
          <a:p>
            <a:pPr marL="457200" indent="-457200" algn="just">
              <a:buClr>
                <a:schemeClr val="dk1"/>
              </a:buClr>
              <a:buSzPct val="100000"/>
              <a:buFont typeface="Arial"/>
              <a:buChar char="•"/>
            </a:pPr>
            <a:r>
              <a:rPr lang="en-US" sz="3300" dirty="0">
                <a:solidFill>
                  <a:schemeClr val="tx1"/>
                </a:solidFill>
                <a:latin typeface="+mj-lt"/>
                <a:sym typeface="Times New Roman"/>
              </a:rPr>
              <a:t>The data from </a:t>
            </a:r>
            <a:r>
              <a:rPr lang="en-US" sz="3300" i="1" dirty="0">
                <a:solidFill>
                  <a:schemeClr val="tx1"/>
                </a:solidFill>
                <a:latin typeface="+mj-lt"/>
                <a:sym typeface="Times New Roman"/>
              </a:rPr>
              <a:t>Assessment of Sulfur Dioxide Air Pollution in Central Park through DNA </a:t>
            </a:r>
            <a:r>
              <a:rPr lang="en-US" sz="3300" i="1" dirty="0" err="1">
                <a:solidFill>
                  <a:schemeClr val="tx1"/>
                </a:solidFill>
                <a:latin typeface="+mj-lt"/>
                <a:sym typeface="Times New Roman"/>
              </a:rPr>
              <a:t>Barcoding</a:t>
            </a:r>
            <a:r>
              <a:rPr lang="en-US" sz="3300" i="1" dirty="0">
                <a:solidFill>
                  <a:schemeClr val="tx1"/>
                </a:solidFill>
                <a:latin typeface="+mj-lt"/>
                <a:sym typeface="Times New Roman"/>
              </a:rPr>
              <a:t> of Key Indicator Lichen Specimens </a:t>
            </a:r>
            <a:r>
              <a:rPr lang="en-US" sz="3300" dirty="0">
                <a:solidFill>
                  <a:schemeClr val="tx1"/>
                </a:solidFill>
                <a:latin typeface="+mj-lt"/>
                <a:sym typeface="Times New Roman"/>
              </a:rPr>
              <a:t>showed very few sensitive lichens in the southern areas of Central Park.</a:t>
            </a:r>
          </a:p>
          <a:p>
            <a:pPr marL="457200" lvl="0" indent="-457200" algn="just">
              <a:buClr>
                <a:schemeClr val="dk1"/>
              </a:buClr>
              <a:buSzPct val="100000"/>
              <a:buFont typeface="Arial"/>
              <a:buChar char="•"/>
            </a:pPr>
            <a:r>
              <a:rPr lang="en-US" sz="3300" dirty="0">
                <a:solidFill>
                  <a:schemeClr val="tx1"/>
                </a:solidFill>
                <a:latin typeface="+mj-lt"/>
                <a:sym typeface="Times New Roman"/>
              </a:rPr>
              <a:t>The higher amounts of pollutants shown from our data accounts for the rising prevalence of respiratory diseases as well as Alzheimer’s and dementia-related diseases in the NYC area.</a:t>
            </a:r>
          </a:p>
          <a:p>
            <a:pPr marL="457200" lvl="0" indent="-457200" algn="just">
              <a:buClr>
                <a:schemeClr val="dk1"/>
              </a:buClr>
              <a:buSzPct val="100000"/>
              <a:buFont typeface="Arial"/>
              <a:buChar char="•"/>
            </a:pPr>
            <a:r>
              <a:rPr lang="en-US" sz="3300" dirty="0">
                <a:solidFill>
                  <a:schemeClr val="tx1"/>
                </a:solidFill>
                <a:latin typeface="+mj-lt"/>
                <a:sym typeface="Times New Roman"/>
              </a:rPr>
              <a:t>A possible explanation for the discrepancy in lichen species is that the American Forest Service doesn’t specify the particulate matter size when defining lichen tolerance. </a:t>
            </a:r>
          </a:p>
          <a:p>
            <a:pPr marL="457200" lvl="0" indent="-457200" algn="just">
              <a:buClr>
                <a:schemeClr val="dk1"/>
              </a:buClr>
              <a:buSzPct val="100000"/>
              <a:buFont typeface="Arial"/>
              <a:buChar char="•"/>
            </a:pPr>
            <a:r>
              <a:rPr lang="en-US" sz="3300" dirty="0">
                <a:solidFill>
                  <a:schemeClr val="tx1"/>
                </a:solidFill>
                <a:latin typeface="+mj-lt"/>
                <a:sym typeface="Times New Roman"/>
              </a:rPr>
              <a:t>While it is evident that there is more sulfur dioxide and </a:t>
            </a:r>
            <a:r>
              <a:rPr lang="en-US" sz="3300" dirty="0" smtClean="0">
                <a:solidFill>
                  <a:schemeClr val="tx1"/>
                </a:solidFill>
                <a:latin typeface="+mj-lt"/>
                <a:sym typeface="Times New Roman"/>
              </a:rPr>
              <a:t>NOx </a:t>
            </a:r>
            <a:r>
              <a:rPr lang="en-US" sz="3300" dirty="0">
                <a:solidFill>
                  <a:schemeClr val="tx1"/>
                </a:solidFill>
                <a:latin typeface="+mj-lt"/>
                <a:sym typeface="Times New Roman"/>
              </a:rPr>
              <a:t>compounds in the southern side of Central Park, there isn’t as much of a discrepancy between the two sides as originally seen in our previous study.</a:t>
            </a:r>
          </a:p>
          <a:p>
            <a:pPr marL="457200" lvl="0" indent="-457200" algn="just">
              <a:buClr>
                <a:schemeClr val="dk1"/>
              </a:buClr>
              <a:buSzPct val="100000"/>
              <a:buFont typeface="Arial"/>
              <a:buChar char="•"/>
            </a:pPr>
            <a:endParaRPr lang="en-US" sz="3300" dirty="0">
              <a:solidFill>
                <a:schemeClr val="tx1"/>
              </a:solidFill>
              <a:latin typeface="+mj-lt"/>
              <a:sym typeface="Times New Roman"/>
            </a:endParaRPr>
          </a:p>
        </p:txBody>
      </p:sp>
      <p:sp>
        <p:nvSpPr>
          <p:cNvPr id="110" name="Rounded Rectangle 109"/>
          <p:cNvSpPr/>
          <p:nvPr/>
        </p:nvSpPr>
        <p:spPr>
          <a:xfrm>
            <a:off x="33629205" y="12192000"/>
            <a:ext cx="9957195" cy="1295400"/>
          </a:xfrm>
          <a:prstGeom prst="roundRect">
            <a:avLst>
              <a:gd name="adj" fmla="val 11729"/>
            </a:avLst>
          </a:prstGeom>
          <a:solidFill>
            <a:schemeClr val="bg1">
              <a:lumMod val="65000"/>
              <a:alpha val="50196"/>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Conclusion</a:t>
            </a:r>
          </a:p>
        </p:txBody>
      </p:sp>
      <p:sp>
        <p:nvSpPr>
          <p:cNvPr id="33" name="Shape 85"/>
          <p:cNvSpPr txBox="1"/>
          <p:nvPr/>
        </p:nvSpPr>
        <p:spPr>
          <a:xfrm>
            <a:off x="33402639" y="13513905"/>
            <a:ext cx="10314900" cy="3679475"/>
          </a:xfrm>
          <a:prstGeom prst="rect">
            <a:avLst/>
          </a:prstGeom>
          <a:noFill/>
          <a:ln>
            <a:noFill/>
          </a:ln>
        </p:spPr>
        <p:txBody>
          <a:bodyPr lIns="205725" tIns="102850" rIns="205725" bIns="102850" anchor="t" anchorCtr="0">
            <a:noAutofit/>
          </a:bodyPr>
          <a:lstStyle/>
          <a:p>
            <a:pPr marL="457200" indent="-457200" algn="just">
              <a:buClr>
                <a:schemeClr val="dk1"/>
              </a:buClr>
              <a:buSzPct val="100000"/>
              <a:buFont typeface="Arial"/>
              <a:buChar char="•"/>
            </a:pPr>
            <a:r>
              <a:rPr lang="en-US" sz="3300" dirty="0">
                <a:solidFill>
                  <a:schemeClr val="tx1"/>
                </a:solidFill>
                <a:latin typeface="+mj-lt"/>
                <a:sym typeface="Times New Roman"/>
              </a:rPr>
              <a:t>Lichen samples from throughout Central Park were collected and identified in order to assess sulfur dioxide and </a:t>
            </a:r>
            <a:r>
              <a:rPr lang="en-US" sz="3300" dirty="0" smtClean="0">
                <a:solidFill>
                  <a:schemeClr val="tx1"/>
                </a:solidFill>
                <a:latin typeface="+mj-lt"/>
                <a:sym typeface="Times New Roman"/>
              </a:rPr>
              <a:t>NOx </a:t>
            </a:r>
            <a:r>
              <a:rPr lang="en-US" sz="3300" dirty="0">
                <a:solidFill>
                  <a:schemeClr val="tx1"/>
                </a:solidFill>
                <a:latin typeface="+mj-lt"/>
                <a:sym typeface="Times New Roman"/>
              </a:rPr>
              <a:t>compound levels.</a:t>
            </a:r>
          </a:p>
          <a:p>
            <a:pPr marL="457200" indent="-457200" algn="just">
              <a:buClr>
                <a:schemeClr val="dk1"/>
              </a:buClr>
              <a:buSzPct val="100000"/>
              <a:buFont typeface="Arial"/>
              <a:buChar char="•"/>
            </a:pPr>
            <a:r>
              <a:rPr lang="en-US" sz="3300" dirty="0">
                <a:solidFill>
                  <a:schemeClr val="tx1"/>
                </a:solidFill>
                <a:latin typeface="+mj-lt"/>
                <a:sym typeface="Times New Roman"/>
              </a:rPr>
              <a:t>It was shown that there is more sulfur dioxide and </a:t>
            </a:r>
            <a:r>
              <a:rPr lang="en-US" sz="3300" dirty="0" smtClean="0">
                <a:solidFill>
                  <a:schemeClr val="tx1"/>
                </a:solidFill>
                <a:latin typeface="+mj-lt"/>
                <a:sym typeface="Times New Roman"/>
              </a:rPr>
              <a:t>NOx </a:t>
            </a:r>
            <a:r>
              <a:rPr lang="en-US" sz="3300" dirty="0">
                <a:solidFill>
                  <a:schemeClr val="tx1"/>
                </a:solidFill>
                <a:latin typeface="+mj-lt"/>
                <a:sym typeface="Times New Roman"/>
              </a:rPr>
              <a:t>compounds in the southern side of Central Park and more </a:t>
            </a:r>
            <a:r>
              <a:rPr lang="en-US" sz="3300" dirty="0" smtClean="0">
                <a:solidFill>
                  <a:schemeClr val="tx1"/>
                </a:solidFill>
                <a:latin typeface="+mj-lt"/>
                <a:sym typeface="Times New Roman"/>
              </a:rPr>
              <a:t>NOx </a:t>
            </a:r>
            <a:r>
              <a:rPr lang="en-US" sz="3300" dirty="0">
                <a:solidFill>
                  <a:schemeClr val="tx1"/>
                </a:solidFill>
                <a:latin typeface="+mj-lt"/>
                <a:sym typeface="Times New Roman"/>
              </a:rPr>
              <a:t>compounds in the northern part of Central Park.</a:t>
            </a:r>
          </a:p>
          <a:p>
            <a:pPr marL="457200" lvl="0" indent="-457200" algn="just">
              <a:buClr>
                <a:schemeClr val="dk1"/>
              </a:buClr>
              <a:buSzPct val="100000"/>
              <a:buFont typeface="Arial"/>
              <a:buChar char="•"/>
            </a:pPr>
            <a:endParaRPr lang="en-US" sz="3300" dirty="0">
              <a:solidFill>
                <a:schemeClr val="tx1"/>
              </a:solidFill>
              <a:latin typeface="+mj-lt"/>
              <a:sym typeface="Times New Roman"/>
            </a:endParaRPr>
          </a:p>
        </p:txBody>
      </p:sp>
      <p:pic>
        <p:nvPicPr>
          <p:cNvPr id="34" name="Shape 142"/>
          <p:cNvPicPr preferRelativeResize="0"/>
          <p:nvPr/>
        </p:nvPicPr>
        <p:blipFill>
          <a:blip r:embed="rId4">
            <a:alphaModFix/>
          </a:blip>
          <a:stretch>
            <a:fillRect/>
          </a:stretch>
        </p:blipFill>
        <p:spPr>
          <a:xfrm>
            <a:off x="11570792" y="23545800"/>
            <a:ext cx="9147727" cy="8539075"/>
          </a:xfrm>
          <a:prstGeom prst="rect">
            <a:avLst/>
          </a:prstGeom>
          <a:noFill/>
          <a:ln>
            <a:noFill/>
          </a:ln>
        </p:spPr>
      </p:pic>
      <p:sp>
        <p:nvSpPr>
          <p:cNvPr id="35" name="Shape 151"/>
          <p:cNvSpPr/>
          <p:nvPr/>
        </p:nvSpPr>
        <p:spPr>
          <a:xfrm rot="1708425">
            <a:off x="15874394" y="25678989"/>
            <a:ext cx="1056412" cy="1650687"/>
          </a:xfrm>
          <a:prstGeom prst="ellipse">
            <a:avLst/>
          </a:prstGeom>
          <a:noFill/>
          <a:ln w="76200" cap="flat" cmpd="sng">
            <a:solidFill>
              <a:srgbClr val="0000FF"/>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0">
              <a:spcBef>
                <a:spcPts val="0"/>
              </a:spcBef>
              <a:buNone/>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1398</Words>
  <Application>Microsoft Office PowerPoint</Application>
  <PresentationFormat>Custom</PresentationFormat>
  <Paragraphs>151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 Lee</dc:creator>
  <cp:lastModifiedBy>Eleni Coyle</cp:lastModifiedBy>
  <cp:revision>58</cp:revision>
  <dcterms:modified xsi:type="dcterms:W3CDTF">2017-05-22T21:25:47Z</dcterms:modified>
</cp:coreProperties>
</file>