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
  </p:notesMasterIdLst>
  <p:sldIdLst>
    <p:sldId id="256" r:id="rId2"/>
    <p:sldId id="257" r:id="rId3"/>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29" d="100"/>
          <a:sy n="29" d="100"/>
        </p:scale>
        <p:origin x="180" y="28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4" y="685800"/>
            <a:ext cx="51434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81070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56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857554" y="685800"/>
            <a:ext cx="51434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666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1"/>
            <a:ext cx="30674099" cy="8757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9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9900">
                <a:solidFill>
                  <a:schemeClr val="dk1"/>
                </a:solidFill>
              </a:defRPr>
            </a:lvl2pPr>
            <a:lvl3pPr lvl="2" indent="0" algn="ctr">
              <a:spcBef>
                <a:spcPts val="0"/>
              </a:spcBef>
              <a:buClr>
                <a:schemeClr val="dk1"/>
              </a:buClr>
              <a:buFont typeface="Arial"/>
              <a:buNone/>
              <a:defRPr sz="19900">
                <a:solidFill>
                  <a:schemeClr val="dk1"/>
                </a:solidFill>
              </a:defRPr>
            </a:lvl3pPr>
            <a:lvl4pPr lvl="3" indent="0" algn="ctr">
              <a:spcBef>
                <a:spcPts val="0"/>
              </a:spcBef>
              <a:buClr>
                <a:schemeClr val="dk1"/>
              </a:buClr>
              <a:buFont typeface="Arial"/>
              <a:buNone/>
              <a:defRPr sz="19900">
                <a:solidFill>
                  <a:schemeClr val="dk1"/>
                </a:solidFill>
              </a:defRPr>
            </a:lvl4pPr>
            <a:lvl5pPr lvl="4" indent="0" algn="ctr">
              <a:spcBef>
                <a:spcPts val="0"/>
              </a:spcBef>
              <a:buClr>
                <a:schemeClr val="dk1"/>
              </a:buClr>
              <a:buFont typeface="Arial"/>
              <a:buNone/>
              <a:defRPr sz="19900">
                <a:solidFill>
                  <a:schemeClr val="dk1"/>
                </a:solidFill>
              </a:defRPr>
            </a:lvl5pPr>
            <a:lvl6pPr lvl="5" indent="0" algn="ctr">
              <a:spcBef>
                <a:spcPts val="0"/>
              </a:spcBef>
              <a:buClr>
                <a:schemeClr val="dk1"/>
              </a:buClr>
              <a:buFont typeface="Arial"/>
              <a:buNone/>
              <a:defRPr sz="19900">
                <a:solidFill>
                  <a:schemeClr val="dk1"/>
                </a:solidFill>
              </a:defRPr>
            </a:lvl6pPr>
            <a:lvl7pPr lvl="6" indent="0" algn="ctr">
              <a:spcBef>
                <a:spcPts val="0"/>
              </a:spcBef>
              <a:buClr>
                <a:schemeClr val="dk1"/>
              </a:buClr>
              <a:buFont typeface="Arial"/>
              <a:buNone/>
              <a:defRPr sz="19900">
                <a:solidFill>
                  <a:schemeClr val="dk1"/>
                </a:solidFill>
              </a:defRPr>
            </a:lvl7pPr>
            <a:lvl8pPr lvl="7" indent="0" algn="ctr">
              <a:spcBef>
                <a:spcPts val="0"/>
              </a:spcBef>
              <a:buClr>
                <a:schemeClr val="dk1"/>
              </a:buClr>
              <a:buFont typeface="Arial"/>
              <a:buNone/>
              <a:defRPr sz="19900">
                <a:solidFill>
                  <a:schemeClr val="dk1"/>
                </a:solidFill>
              </a:defRPr>
            </a:lvl8pPr>
            <a:lvl9pPr lvl="8" indent="0" algn="ctr">
              <a:spcBef>
                <a:spcPts val="0"/>
              </a:spcBef>
              <a:buClr>
                <a:schemeClr val="dk1"/>
              </a:buClr>
              <a:buFont typeface="Arial"/>
              <a:buNone/>
              <a:defRPr sz="19900">
                <a:solidFill>
                  <a:schemeClr val="dk1"/>
                </a:solidFill>
              </a:defRPr>
            </a:lvl9pPr>
          </a:lstStyle>
          <a:p>
            <a:endParaRPr/>
          </a:p>
        </p:txBody>
      </p:sp>
      <p:sp>
        <p:nvSpPr>
          <p:cNvPr id="11" name="Shape 11"/>
          <p:cNvSpPr txBox="1">
            <a:spLocks noGrp="1"/>
          </p:cNvSpPr>
          <p:nvPr>
            <p:ph type="subTitle" idx="1"/>
          </p:nvPr>
        </p:nvSpPr>
        <p:spPr>
          <a:xfrm>
            <a:off x="0" y="1362175"/>
            <a:ext cx="9353399" cy="594809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3200" b="1" i="0" u="sng"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099" cy="35915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38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3800">
                <a:solidFill>
                  <a:schemeClr val="dk1"/>
                </a:solidFill>
              </a:defRPr>
            </a:lvl2pPr>
            <a:lvl3pPr lvl="2" indent="0" algn="ctr">
              <a:spcBef>
                <a:spcPts val="0"/>
              </a:spcBef>
              <a:buClr>
                <a:schemeClr val="dk1"/>
              </a:buClr>
              <a:buFont typeface="Arial"/>
              <a:buNone/>
              <a:defRPr sz="13800">
                <a:solidFill>
                  <a:schemeClr val="dk1"/>
                </a:solidFill>
              </a:defRPr>
            </a:lvl3pPr>
            <a:lvl4pPr lvl="3" indent="0" algn="ctr">
              <a:spcBef>
                <a:spcPts val="0"/>
              </a:spcBef>
              <a:buClr>
                <a:schemeClr val="dk1"/>
              </a:buClr>
              <a:buFont typeface="Arial"/>
              <a:buNone/>
              <a:defRPr sz="13800">
                <a:solidFill>
                  <a:schemeClr val="dk1"/>
                </a:solidFill>
              </a:defRPr>
            </a:lvl4pPr>
            <a:lvl5pPr lvl="4" indent="0" algn="ctr">
              <a:spcBef>
                <a:spcPts val="0"/>
              </a:spcBef>
              <a:buClr>
                <a:schemeClr val="dk1"/>
              </a:buClr>
              <a:buFont typeface="Arial"/>
              <a:buNone/>
              <a:defRPr sz="13800">
                <a:solidFill>
                  <a:schemeClr val="dk1"/>
                </a:solidFill>
              </a:defRPr>
            </a:lvl5pPr>
            <a:lvl6pPr lvl="5" indent="0" algn="ctr">
              <a:spcBef>
                <a:spcPts val="0"/>
              </a:spcBef>
              <a:buClr>
                <a:schemeClr val="dk1"/>
              </a:buClr>
              <a:buFont typeface="Arial"/>
              <a:buNone/>
              <a:defRPr sz="13800">
                <a:solidFill>
                  <a:schemeClr val="dk1"/>
                </a:solidFill>
              </a:defRPr>
            </a:lvl6pPr>
            <a:lvl7pPr lvl="6" indent="0" algn="ctr">
              <a:spcBef>
                <a:spcPts val="0"/>
              </a:spcBef>
              <a:buClr>
                <a:schemeClr val="dk1"/>
              </a:buClr>
              <a:buFont typeface="Arial"/>
              <a:buNone/>
              <a:defRPr sz="13800">
                <a:solidFill>
                  <a:schemeClr val="dk1"/>
                </a:solidFill>
              </a:defRPr>
            </a:lvl7pPr>
            <a:lvl8pPr lvl="7" indent="0" algn="ctr">
              <a:spcBef>
                <a:spcPts val="0"/>
              </a:spcBef>
              <a:buClr>
                <a:schemeClr val="dk1"/>
              </a:buClr>
              <a:buFont typeface="Arial"/>
              <a:buNone/>
              <a:defRPr sz="13800">
                <a:solidFill>
                  <a:schemeClr val="dk1"/>
                </a:solidFill>
              </a:defRPr>
            </a:lvl8pPr>
            <a:lvl9pPr lvl="8" indent="0" algn="ctr">
              <a:spcBef>
                <a:spcPts val="0"/>
              </a:spcBef>
              <a:buClr>
                <a:schemeClr val="dk1"/>
              </a:buClr>
              <a:buFont typeface="Arial"/>
              <a:buNone/>
              <a:defRPr sz="13800">
                <a:solidFill>
                  <a:schemeClr val="dk1"/>
                </a:solidFill>
              </a:defRPr>
            </a:lvl9pPr>
          </a:lstStyle>
          <a:p>
            <a:endParaRPr/>
          </a:p>
        </p:txBody>
      </p:sp>
      <p:sp>
        <p:nvSpPr>
          <p:cNvPr id="15" name="Shape 15"/>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18" name="Shape 18"/>
          <p:cNvSpPr txBox="1">
            <a:spLocks noGrp="1"/>
          </p:cNvSpPr>
          <p:nvPr>
            <p:ph type="body" idx="1"/>
          </p:nvPr>
        </p:nvSpPr>
        <p:spPr>
          <a:xfrm>
            <a:off x="112211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2"/>
          </p:nvPr>
        </p:nvSpPr>
        <p:spPr>
          <a:xfrm>
            <a:off x="1739663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3" name="Shape 23"/>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122119" y="2370558"/>
            <a:ext cx="10108800" cy="3224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9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9200">
                <a:solidFill>
                  <a:schemeClr val="dk1"/>
                </a:solidFill>
              </a:defRPr>
            </a:lvl2pPr>
            <a:lvl3pPr lvl="2" indent="0">
              <a:spcBef>
                <a:spcPts val="0"/>
              </a:spcBef>
              <a:buClr>
                <a:schemeClr val="dk1"/>
              </a:buClr>
              <a:buFont typeface="Arial"/>
              <a:buNone/>
              <a:defRPr sz="9200">
                <a:solidFill>
                  <a:schemeClr val="dk1"/>
                </a:solidFill>
              </a:defRPr>
            </a:lvl3pPr>
            <a:lvl4pPr lvl="3" indent="0">
              <a:spcBef>
                <a:spcPts val="0"/>
              </a:spcBef>
              <a:buClr>
                <a:schemeClr val="dk1"/>
              </a:buClr>
              <a:buFont typeface="Arial"/>
              <a:buNone/>
              <a:defRPr sz="9200">
                <a:solidFill>
                  <a:schemeClr val="dk1"/>
                </a:solidFill>
              </a:defRPr>
            </a:lvl4pPr>
            <a:lvl5pPr lvl="4" indent="0">
              <a:spcBef>
                <a:spcPts val="0"/>
              </a:spcBef>
              <a:buClr>
                <a:schemeClr val="dk1"/>
              </a:buClr>
              <a:buFont typeface="Arial"/>
              <a:buNone/>
              <a:defRPr sz="9200">
                <a:solidFill>
                  <a:schemeClr val="dk1"/>
                </a:solidFill>
              </a:defRPr>
            </a:lvl5pPr>
            <a:lvl6pPr lvl="5" indent="0">
              <a:spcBef>
                <a:spcPts val="0"/>
              </a:spcBef>
              <a:buClr>
                <a:schemeClr val="dk1"/>
              </a:buClr>
              <a:buFont typeface="Arial"/>
              <a:buNone/>
              <a:defRPr sz="9200">
                <a:solidFill>
                  <a:schemeClr val="dk1"/>
                </a:solidFill>
              </a:defRPr>
            </a:lvl6pPr>
            <a:lvl7pPr lvl="6" indent="0">
              <a:spcBef>
                <a:spcPts val="0"/>
              </a:spcBef>
              <a:buClr>
                <a:schemeClr val="dk1"/>
              </a:buClr>
              <a:buFont typeface="Arial"/>
              <a:buNone/>
              <a:defRPr sz="9200">
                <a:solidFill>
                  <a:schemeClr val="dk1"/>
                </a:solidFill>
              </a:defRPr>
            </a:lvl7pPr>
            <a:lvl8pPr lvl="7" indent="0">
              <a:spcBef>
                <a:spcPts val="0"/>
              </a:spcBef>
              <a:buClr>
                <a:schemeClr val="dk1"/>
              </a:buClr>
              <a:buFont typeface="Arial"/>
              <a:buNone/>
              <a:defRPr sz="9200">
                <a:solidFill>
                  <a:schemeClr val="dk1"/>
                </a:solidFill>
              </a:defRPr>
            </a:lvl8pPr>
            <a:lvl9pPr lvl="8" indent="0">
              <a:spcBef>
                <a:spcPts val="0"/>
              </a:spcBef>
              <a:buClr>
                <a:schemeClr val="dk1"/>
              </a:buClr>
              <a:buFont typeface="Arial"/>
              <a:buNone/>
              <a:defRPr sz="9200">
                <a:solidFill>
                  <a:schemeClr val="dk1"/>
                </a:solidFill>
              </a:defRPr>
            </a:lvl9pPr>
          </a:lstStyle>
          <a:p>
            <a:endParaRPr/>
          </a:p>
        </p:txBody>
      </p:sp>
      <p:sp>
        <p:nvSpPr>
          <p:cNvPr id="26" name="Shape 26"/>
          <p:cNvSpPr txBox="1">
            <a:spLocks noGrp="1"/>
          </p:cNvSpPr>
          <p:nvPr>
            <p:ph type="body" idx="1"/>
          </p:nvPr>
        </p:nvSpPr>
        <p:spPr>
          <a:xfrm>
            <a:off x="1122119" y="5928960"/>
            <a:ext cx="10108800" cy="13565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764900" y="1920639"/>
            <a:ext cx="22924199" cy="17453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83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8300">
                <a:solidFill>
                  <a:schemeClr val="dk1"/>
                </a:solidFill>
              </a:defRPr>
            </a:lvl2pPr>
            <a:lvl3pPr lvl="2" indent="0">
              <a:spcBef>
                <a:spcPts val="0"/>
              </a:spcBef>
              <a:buClr>
                <a:schemeClr val="dk1"/>
              </a:buClr>
              <a:buFont typeface="Arial"/>
              <a:buNone/>
              <a:defRPr sz="18300">
                <a:solidFill>
                  <a:schemeClr val="dk1"/>
                </a:solidFill>
              </a:defRPr>
            </a:lvl3pPr>
            <a:lvl4pPr lvl="3" indent="0">
              <a:spcBef>
                <a:spcPts val="0"/>
              </a:spcBef>
              <a:buClr>
                <a:schemeClr val="dk1"/>
              </a:buClr>
              <a:buFont typeface="Arial"/>
              <a:buNone/>
              <a:defRPr sz="18300">
                <a:solidFill>
                  <a:schemeClr val="dk1"/>
                </a:solidFill>
              </a:defRPr>
            </a:lvl4pPr>
            <a:lvl5pPr lvl="4" indent="0">
              <a:spcBef>
                <a:spcPts val="0"/>
              </a:spcBef>
              <a:buClr>
                <a:schemeClr val="dk1"/>
              </a:buClr>
              <a:buFont typeface="Arial"/>
              <a:buNone/>
              <a:defRPr sz="18300">
                <a:solidFill>
                  <a:schemeClr val="dk1"/>
                </a:solidFill>
              </a:defRPr>
            </a:lvl5pPr>
            <a:lvl6pPr lvl="5" indent="0">
              <a:spcBef>
                <a:spcPts val="0"/>
              </a:spcBef>
              <a:buClr>
                <a:schemeClr val="dk1"/>
              </a:buClr>
              <a:buFont typeface="Arial"/>
              <a:buNone/>
              <a:defRPr sz="18300">
                <a:solidFill>
                  <a:schemeClr val="dk1"/>
                </a:solidFill>
              </a:defRPr>
            </a:lvl6pPr>
            <a:lvl7pPr lvl="6" indent="0">
              <a:spcBef>
                <a:spcPts val="0"/>
              </a:spcBef>
              <a:buClr>
                <a:schemeClr val="dk1"/>
              </a:buClr>
              <a:buFont typeface="Arial"/>
              <a:buNone/>
              <a:defRPr sz="18300">
                <a:solidFill>
                  <a:schemeClr val="dk1"/>
                </a:solidFill>
              </a:defRPr>
            </a:lvl7pPr>
            <a:lvl8pPr lvl="7" indent="0">
              <a:spcBef>
                <a:spcPts val="0"/>
              </a:spcBef>
              <a:buClr>
                <a:schemeClr val="dk1"/>
              </a:buClr>
              <a:buFont typeface="Arial"/>
              <a:buNone/>
              <a:defRPr sz="18300">
                <a:solidFill>
                  <a:schemeClr val="dk1"/>
                </a:solidFill>
              </a:defRPr>
            </a:lvl8pPr>
            <a:lvl9pPr lvl="8" indent="0">
              <a:spcBef>
                <a:spcPts val="0"/>
              </a:spcBef>
              <a:buClr>
                <a:schemeClr val="dk1"/>
              </a:buClr>
              <a:buFont typeface="Arial"/>
              <a:buNone/>
              <a:defRPr sz="18300">
                <a:solidFill>
                  <a:schemeClr val="dk1"/>
                </a:solidFill>
              </a:defRPr>
            </a:lvl9pPr>
          </a:lstStyle>
          <a:p>
            <a:endParaRPr/>
          </a:p>
        </p:txBody>
      </p:sp>
      <p:sp>
        <p:nvSpPr>
          <p:cNvPr id="30" name="Shape 30"/>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1"/>
        <p:cNvGrpSpPr/>
        <p:nvPr/>
      </p:nvGrpSpPr>
      <p:grpSpPr>
        <a:xfrm>
          <a:off x="0" y="0"/>
          <a:ext cx="0" cy="0"/>
          <a:chOff x="0" y="0"/>
          <a:chExt cx="0" cy="0"/>
        </a:xfrm>
      </p:grpSpPr>
      <p:sp>
        <p:nvSpPr>
          <p:cNvPr id="32" name="Shape 32"/>
          <p:cNvSpPr/>
          <p:nvPr/>
        </p:nvSpPr>
        <p:spPr>
          <a:xfrm>
            <a:off x="16459200" y="-532"/>
            <a:ext cx="16459200" cy="21945599"/>
          </a:xfrm>
          <a:prstGeom prst="rect">
            <a:avLst/>
          </a:prstGeom>
          <a:solidFill>
            <a:schemeClr val="lt2"/>
          </a:solid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txBox="1">
            <a:spLocks noGrp="1"/>
          </p:cNvSpPr>
          <p:nvPr>
            <p:ph type="title"/>
          </p:nvPr>
        </p:nvSpPr>
        <p:spPr>
          <a:xfrm>
            <a:off x="955800" y="5261546"/>
            <a:ext cx="14562599" cy="6324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61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6100">
                <a:solidFill>
                  <a:schemeClr val="dk1"/>
                </a:solidFill>
              </a:defRPr>
            </a:lvl2pPr>
            <a:lvl3pPr lvl="2" indent="0" algn="ctr">
              <a:spcBef>
                <a:spcPts val="0"/>
              </a:spcBef>
              <a:buClr>
                <a:schemeClr val="dk1"/>
              </a:buClr>
              <a:buFont typeface="Arial"/>
              <a:buNone/>
              <a:defRPr sz="16100">
                <a:solidFill>
                  <a:schemeClr val="dk1"/>
                </a:solidFill>
              </a:defRPr>
            </a:lvl3pPr>
            <a:lvl4pPr lvl="3" indent="0" algn="ctr">
              <a:spcBef>
                <a:spcPts val="0"/>
              </a:spcBef>
              <a:buClr>
                <a:schemeClr val="dk1"/>
              </a:buClr>
              <a:buFont typeface="Arial"/>
              <a:buNone/>
              <a:defRPr sz="16100">
                <a:solidFill>
                  <a:schemeClr val="dk1"/>
                </a:solidFill>
              </a:defRPr>
            </a:lvl4pPr>
            <a:lvl5pPr lvl="4" indent="0" algn="ctr">
              <a:spcBef>
                <a:spcPts val="0"/>
              </a:spcBef>
              <a:buClr>
                <a:schemeClr val="dk1"/>
              </a:buClr>
              <a:buFont typeface="Arial"/>
              <a:buNone/>
              <a:defRPr sz="16100">
                <a:solidFill>
                  <a:schemeClr val="dk1"/>
                </a:solidFill>
              </a:defRPr>
            </a:lvl5pPr>
            <a:lvl6pPr lvl="5" indent="0" algn="ctr">
              <a:spcBef>
                <a:spcPts val="0"/>
              </a:spcBef>
              <a:buClr>
                <a:schemeClr val="dk1"/>
              </a:buClr>
              <a:buFont typeface="Arial"/>
              <a:buNone/>
              <a:defRPr sz="16100">
                <a:solidFill>
                  <a:schemeClr val="dk1"/>
                </a:solidFill>
              </a:defRPr>
            </a:lvl6pPr>
            <a:lvl7pPr lvl="6" indent="0" algn="ctr">
              <a:spcBef>
                <a:spcPts val="0"/>
              </a:spcBef>
              <a:buClr>
                <a:schemeClr val="dk1"/>
              </a:buClr>
              <a:buFont typeface="Arial"/>
              <a:buNone/>
              <a:defRPr sz="16100">
                <a:solidFill>
                  <a:schemeClr val="dk1"/>
                </a:solidFill>
              </a:defRPr>
            </a:lvl7pPr>
            <a:lvl8pPr lvl="7" indent="0" algn="ctr">
              <a:spcBef>
                <a:spcPts val="0"/>
              </a:spcBef>
              <a:buClr>
                <a:schemeClr val="dk1"/>
              </a:buClr>
              <a:buFont typeface="Arial"/>
              <a:buNone/>
              <a:defRPr sz="16100">
                <a:solidFill>
                  <a:schemeClr val="dk1"/>
                </a:solidFill>
              </a:defRPr>
            </a:lvl8pPr>
            <a:lvl9pPr lvl="8" indent="0" algn="ctr">
              <a:spcBef>
                <a:spcPts val="0"/>
              </a:spcBef>
              <a:buClr>
                <a:schemeClr val="dk1"/>
              </a:buClr>
              <a:buFont typeface="Arial"/>
              <a:buNone/>
              <a:defRPr sz="16100">
                <a:solidFill>
                  <a:schemeClr val="dk1"/>
                </a:solidFill>
              </a:defRPr>
            </a:lvl9pPr>
          </a:lstStyle>
          <a:p>
            <a:endParaRPr/>
          </a:p>
        </p:txBody>
      </p:sp>
      <p:sp>
        <p:nvSpPr>
          <p:cNvPr id="34" name="Shape 34"/>
          <p:cNvSpPr txBox="1">
            <a:spLocks noGrp="1"/>
          </p:cNvSpPr>
          <p:nvPr>
            <p:ph type="subTitle" idx="1"/>
          </p:nvPr>
        </p:nvSpPr>
        <p:spPr>
          <a:xfrm>
            <a:off x="955800" y="11959785"/>
            <a:ext cx="14562599" cy="5269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2"/>
          </p:nvPr>
        </p:nvSpPr>
        <p:spPr>
          <a:xfrm>
            <a:off x="17782200" y="3089384"/>
            <a:ext cx="13813200" cy="1576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1122119" y="18050453"/>
            <a:ext cx="21595799" cy="2581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122120" y="4719466"/>
            <a:ext cx="30674099" cy="837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5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5900">
                <a:solidFill>
                  <a:schemeClr val="dk1"/>
                </a:solidFill>
              </a:defRPr>
            </a:lvl2pPr>
            <a:lvl3pPr lvl="2" indent="0" algn="ctr">
              <a:spcBef>
                <a:spcPts val="0"/>
              </a:spcBef>
              <a:buClr>
                <a:schemeClr val="dk1"/>
              </a:buClr>
              <a:buFont typeface="Arial"/>
              <a:buNone/>
              <a:defRPr sz="45900">
                <a:solidFill>
                  <a:schemeClr val="dk1"/>
                </a:solidFill>
              </a:defRPr>
            </a:lvl3pPr>
            <a:lvl4pPr lvl="3" indent="0" algn="ctr">
              <a:spcBef>
                <a:spcPts val="0"/>
              </a:spcBef>
              <a:buClr>
                <a:schemeClr val="dk1"/>
              </a:buClr>
              <a:buFont typeface="Arial"/>
              <a:buNone/>
              <a:defRPr sz="45900">
                <a:solidFill>
                  <a:schemeClr val="dk1"/>
                </a:solidFill>
              </a:defRPr>
            </a:lvl4pPr>
            <a:lvl5pPr lvl="4" indent="0" algn="ctr">
              <a:spcBef>
                <a:spcPts val="0"/>
              </a:spcBef>
              <a:buClr>
                <a:schemeClr val="dk1"/>
              </a:buClr>
              <a:buFont typeface="Arial"/>
              <a:buNone/>
              <a:defRPr sz="45900">
                <a:solidFill>
                  <a:schemeClr val="dk1"/>
                </a:solidFill>
              </a:defRPr>
            </a:lvl5pPr>
            <a:lvl6pPr lvl="5" indent="0" algn="ctr">
              <a:spcBef>
                <a:spcPts val="0"/>
              </a:spcBef>
              <a:buClr>
                <a:schemeClr val="dk1"/>
              </a:buClr>
              <a:buFont typeface="Arial"/>
              <a:buNone/>
              <a:defRPr sz="45900">
                <a:solidFill>
                  <a:schemeClr val="dk1"/>
                </a:solidFill>
              </a:defRPr>
            </a:lvl6pPr>
            <a:lvl7pPr lvl="6" indent="0" algn="ctr">
              <a:spcBef>
                <a:spcPts val="0"/>
              </a:spcBef>
              <a:buClr>
                <a:schemeClr val="dk1"/>
              </a:buClr>
              <a:buFont typeface="Arial"/>
              <a:buNone/>
              <a:defRPr sz="45900">
                <a:solidFill>
                  <a:schemeClr val="dk1"/>
                </a:solidFill>
              </a:defRPr>
            </a:lvl7pPr>
            <a:lvl8pPr lvl="7" indent="0" algn="ctr">
              <a:spcBef>
                <a:spcPts val="0"/>
              </a:spcBef>
              <a:buClr>
                <a:schemeClr val="dk1"/>
              </a:buClr>
              <a:buFont typeface="Arial"/>
              <a:buNone/>
              <a:defRPr sz="45900">
                <a:solidFill>
                  <a:schemeClr val="dk1"/>
                </a:solidFill>
              </a:defRPr>
            </a:lvl8pPr>
            <a:lvl9pPr lvl="8" indent="0" algn="ctr">
              <a:spcBef>
                <a:spcPts val="0"/>
              </a:spcBef>
              <a:buClr>
                <a:schemeClr val="dk1"/>
              </a:buClr>
              <a:buFont typeface="Arial"/>
              <a:buNone/>
              <a:defRPr sz="45900">
                <a:solidFill>
                  <a:schemeClr val="dk1"/>
                </a:solidFill>
              </a:defRPr>
            </a:lvl9pPr>
          </a:lstStyle>
          <a:p>
            <a:endParaRPr/>
          </a:p>
        </p:txBody>
      </p:sp>
      <p:sp>
        <p:nvSpPr>
          <p:cNvPr id="42" name="Shape 42"/>
          <p:cNvSpPr txBox="1">
            <a:spLocks noGrp="1"/>
          </p:cNvSpPr>
          <p:nvPr>
            <p:ph type="body" idx="1"/>
          </p:nvPr>
        </p:nvSpPr>
        <p:spPr>
          <a:xfrm>
            <a:off x="1122120" y="13449493"/>
            <a:ext cx="30674099" cy="55500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0500846" y="19896390"/>
            <a:ext cx="1975198" cy="1679400"/>
          </a:xfrm>
          <a:prstGeom prst="rect">
            <a:avLst/>
          </a:prstGeom>
          <a:noFill/>
          <a:ln>
            <a:noFill/>
          </a:ln>
        </p:spPr>
        <p:txBody>
          <a:bodyPr lIns="349450" tIns="349450" rIns="349450" bIns="34945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3800" b="0" i="0" u="none" strike="noStrike" cap="none">
                <a:solidFill>
                  <a:schemeClr val="dk2"/>
                </a:solidFill>
                <a:latin typeface="Arial"/>
                <a:ea typeface="Arial"/>
                <a:cs typeface="Arial"/>
                <a:sym typeface="Arial"/>
              </a:rPr>
              <a:t>‹#›</a:t>
            </a:fld>
            <a:endParaRPr lang="en" sz="3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eol.org/pages/4803259/overview"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jp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0" y="0"/>
            <a:ext cx="32918400" cy="1680000"/>
          </a:xfrm>
          <a:prstGeom prst="rect">
            <a:avLst/>
          </a:prstGeom>
          <a:noFill/>
          <a:ln>
            <a:noFill/>
          </a:ln>
        </p:spPr>
        <p:txBody>
          <a:bodyPr lIns="349450" tIns="349450" rIns="349450" bIns="34945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7200" b="1" i="0" u="sng" strike="noStrike" cap="none">
                <a:solidFill>
                  <a:schemeClr val="dk1"/>
                </a:solidFill>
                <a:latin typeface="Arial"/>
                <a:ea typeface="Arial"/>
                <a:cs typeface="Arial"/>
                <a:sym typeface="Arial"/>
              </a:rPr>
              <a:t>Identifying Species In The Peconic River Using DNA Barcoding Method</a:t>
            </a:r>
          </a:p>
        </p:txBody>
      </p:sp>
      <p:sp>
        <p:nvSpPr>
          <p:cNvPr id="51" name="Shape 51"/>
          <p:cNvSpPr txBox="1">
            <a:spLocks noGrp="1"/>
          </p:cNvSpPr>
          <p:nvPr>
            <p:ph type="subTitle" idx="1"/>
          </p:nvPr>
        </p:nvSpPr>
        <p:spPr>
          <a:xfrm>
            <a:off x="451725" y="1680000"/>
            <a:ext cx="9252358" cy="4147882"/>
          </a:xfrm>
          <a:prstGeom prst="rect">
            <a:avLst/>
          </a:prstGeom>
          <a:noFill/>
          <a:ln w="76200" cap="flat" cmpd="sng">
            <a:solidFill>
              <a:srgbClr val="9900FF"/>
            </a:solidFill>
            <a:prstDash val="solid"/>
            <a:round/>
            <a:headEnd type="none" w="med" len="med"/>
            <a:tailEnd type="none" w="med" len="med"/>
          </a:ln>
        </p:spPr>
        <p:txBody>
          <a:bodyPr lIns="349450" tIns="349450" rIns="349450" bIns="34945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3200" b="1" i="0" u="sng" strike="noStrike" cap="none">
                <a:solidFill>
                  <a:srgbClr val="A61C00"/>
                </a:solidFill>
                <a:latin typeface="Arial"/>
                <a:ea typeface="Arial"/>
                <a:cs typeface="Arial"/>
                <a:sym typeface="Arial"/>
              </a:rPr>
              <a:t>Abstract</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a:solidFill>
                  <a:srgbClr val="A61C00"/>
                </a:solidFill>
                <a:latin typeface="Arial"/>
                <a:ea typeface="Arial"/>
                <a:cs typeface="Arial"/>
                <a:sym typeface="Arial"/>
              </a:rPr>
              <a:t>We collected 20 samples of invertebrates from the Peconic River on Long Island. After extracting the DNA, isolating the CO1 gene using PCR, and sequencing samples, we obtained barcodes for </a:t>
            </a:r>
            <a:r>
              <a:rPr lang="en" sz="2400" b="0" i="1" u="none" strike="noStrike" cap="none">
                <a:solidFill>
                  <a:srgbClr val="A61C00"/>
                </a:solidFill>
                <a:latin typeface="Arial"/>
                <a:ea typeface="Arial"/>
                <a:cs typeface="Arial"/>
                <a:sym typeface="Arial"/>
              </a:rPr>
              <a:t>Daphnia magna, Physella </a:t>
            </a:r>
            <a:r>
              <a:rPr lang="en" sz="2400" b="0" i="0" u="none" strike="noStrike" cap="none">
                <a:solidFill>
                  <a:srgbClr val="A61C00"/>
                </a:solidFill>
                <a:latin typeface="Arial"/>
                <a:ea typeface="Arial"/>
                <a:cs typeface="Arial"/>
                <a:sym typeface="Arial"/>
              </a:rPr>
              <a:t>(snails), and interestingly identified a snail that was originally classified as two species, </a:t>
            </a:r>
            <a:r>
              <a:rPr lang="en" sz="2400" b="0" i="1" u="none" strike="noStrike" cap="none">
                <a:solidFill>
                  <a:srgbClr val="A61C00"/>
                </a:solidFill>
                <a:latin typeface="Arial"/>
                <a:ea typeface="Arial"/>
                <a:cs typeface="Arial"/>
                <a:sym typeface="Arial"/>
              </a:rPr>
              <a:t>Radix swinhoei</a:t>
            </a:r>
            <a:r>
              <a:rPr lang="en" sz="2400" b="0" i="0" u="none" strike="noStrike" cap="none">
                <a:solidFill>
                  <a:srgbClr val="A61C00"/>
                </a:solidFill>
                <a:latin typeface="Arial"/>
                <a:ea typeface="Arial"/>
                <a:cs typeface="Arial"/>
                <a:sym typeface="Arial"/>
              </a:rPr>
              <a:t> and </a:t>
            </a:r>
            <a:r>
              <a:rPr lang="en" sz="2400" b="0" i="1" u="none" strike="noStrike" cap="none">
                <a:solidFill>
                  <a:srgbClr val="A61C00"/>
                </a:solidFill>
                <a:latin typeface="Arial"/>
                <a:ea typeface="Arial"/>
                <a:cs typeface="Arial"/>
                <a:sym typeface="Arial"/>
              </a:rPr>
              <a:t>Phsella acuta</a:t>
            </a:r>
            <a:r>
              <a:rPr lang="en" sz="2400" b="0" i="0" u="none" strike="noStrike" cap="none">
                <a:solidFill>
                  <a:srgbClr val="A61C00"/>
                </a:solidFill>
                <a:latin typeface="Arial"/>
                <a:ea typeface="Arial"/>
                <a:cs typeface="Arial"/>
                <a:sym typeface="Arial"/>
              </a:rPr>
              <a:t>. These are the same species of snail classified in different locations (Asia and North America). These snails are carriers of parasitic flatworms and are indicative of poor water quality.</a:t>
            </a:r>
          </a:p>
        </p:txBody>
      </p:sp>
      <p:sp>
        <p:nvSpPr>
          <p:cNvPr id="52" name="Shape 52"/>
          <p:cNvSpPr txBox="1"/>
          <p:nvPr/>
        </p:nvSpPr>
        <p:spPr>
          <a:xfrm>
            <a:off x="22426800" y="9387263"/>
            <a:ext cx="10197685" cy="8804223"/>
          </a:xfrm>
          <a:prstGeom prst="rect">
            <a:avLst/>
          </a:prstGeom>
          <a:noFill/>
          <a:ln w="76200" cap="flat" cmpd="sng">
            <a:solidFill>
              <a:srgbClr val="9900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990000"/>
              </a:buClr>
              <a:buSzPct val="25000"/>
              <a:buFont typeface="Arial"/>
              <a:buNone/>
            </a:pPr>
            <a:r>
              <a:rPr lang="en" sz="3200" b="1" i="0" u="sng" strike="noStrike" cap="none" dirty="0">
                <a:solidFill>
                  <a:srgbClr val="990000"/>
                </a:solidFill>
                <a:latin typeface="Arial"/>
                <a:ea typeface="Arial"/>
                <a:cs typeface="Arial"/>
                <a:sym typeface="Arial"/>
              </a:rPr>
              <a:t>Discussion</a:t>
            </a:r>
          </a:p>
          <a:p>
            <a:pPr marL="0" marR="0" lvl="0" indent="0" algn="just" rtl="0">
              <a:lnSpc>
                <a:spcPct val="100000"/>
              </a:lnSpc>
              <a:spcBef>
                <a:spcPts val="0"/>
              </a:spcBef>
              <a:spcAft>
                <a:spcPts val="0"/>
              </a:spcAft>
              <a:buClr>
                <a:srgbClr val="990000"/>
              </a:buClr>
              <a:buSzPct val="25000"/>
              <a:buFont typeface="Arial"/>
              <a:buNone/>
            </a:pPr>
            <a:r>
              <a:rPr lang="en" sz="2400" b="0" i="0" u="none" strike="noStrike" cap="none" dirty="0">
                <a:solidFill>
                  <a:srgbClr val="990000"/>
                </a:solidFill>
                <a:latin typeface="Arial"/>
                <a:ea typeface="Arial"/>
                <a:cs typeface="Arial"/>
                <a:sym typeface="Arial"/>
              </a:rPr>
              <a:t>Our results have been that from all collected 20 samples, only 5 were able to produce quality sequences. These five samples were composed of multiple different organisms with most samples being </a:t>
            </a:r>
            <a:r>
              <a:rPr lang="en" sz="2400" dirty="0">
                <a:solidFill>
                  <a:srgbClr val="990000"/>
                </a:solidFill>
              </a:rPr>
              <a:t>s</a:t>
            </a:r>
            <a:r>
              <a:rPr lang="en" sz="2400" b="0" i="0" u="none" strike="noStrike" cap="none" dirty="0">
                <a:solidFill>
                  <a:srgbClr val="990000"/>
                </a:solidFill>
                <a:latin typeface="Arial"/>
                <a:ea typeface="Arial"/>
                <a:cs typeface="Arial"/>
                <a:sym typeface="Arial"/>
              </a:rPr>
              <a:t>nails, which have been found to be in the</a:t>
            </a:r>
            <a:r>
              <a:rPr lang="en" sz="2400" b="0" i="1" u="none" strike="noStrike" cap="none" dirty="0">
                <a:solidFill>
                  <a:srgbClr val="990000"/>
                </a:solidFill>
                <a:latin typeface="Arial"/>
                <a:ea typeface="Arial"/>
                <a:cs typeface="Arial"/>
                <a:sym typeface="Arial"/>
              </a:rPr>
              <a:t> Physella</a:t>
            </a:r>
            <a:r>
              <a:rPr lang="en" sz="2400" b="0" i="0" u="none" strike="noStrike" cap="none" dirty="0">
                <a:solidFill>
                  <a:srgbClr val="990000"/>
                </a:solidFill>
                <a:latin typeface="Arial"/>
                <a:ea typeface="Arial"/>
                <a:cs typeface="Arial"/>
                <a:sym typeface="Arial"/>
              </a:rPr>
              <a:t> genus. 	W</a:t>
            </a:r>
            <a:r>
              <a:rPr lang="en" sz="2400" dirty="0">
                <a:solidFill>
                  <a:srgbClr val="990000"/>
                </a:solidFill>
              </a:rPr>
              <a:t>e </a:t>
            </a:r>
            <a:r>
              <a:rPr lang="en" sz="2400" b="0" i="0" u="none" strike="noStrike" cap="none" dirty="0">
                <a:solidFill>
                  <a:srgbClr val="990000"/>
                </a:solidFill>
                <a:latin typeface="Arial"/>
                <a:ea typeface="Arial"/>
                <a:cs typeface="Arial"/>
                <a:sym typeface="Arial"/>
              </a:rPr>
              <a:t>also</a:t>
            </a:r>
            <a:r>
              <a:rPr lang="en" sz="2400" dirty="0">
                <a:solidFill>
                  <a:srgbClr val="990000"/>
                </a:solidFill>
              </a:rPr>
              <a:t> </a:t>
            </a:r>
            <a:r>
              <a:rPr lang="en" sz="2400" b="0" i="0" u="none" strike="noStrike" cap="none" dirty="0">
                <a:solidFill>
                  <a:srgbClr val="990000"/>
                </a:solidFill>
                <a:latin typeface="Arial"/>
                <a:ea typeface="Arial"/>
                <a:cs typeface="Arial"/>
                <a:sym typeface="Arial"/>
              </a:rPr>
              <a:t>identified a </a:t>
            </a:r>
            <a:r>
              <a:rPr lang="en" sz="2400" b="0" i="1" u="none" strike="noStrike" cap="none" dirty="0">
                <a:solidFill>
                  <a:srgbClr val="990000"/>
                </a:solidFill>
                <a:latin typeface="Arial"/>
                <a:ea typeface="Arial"/>
                <a:cs typeface="Arial"/>
                <a:sym typeface="Arial"/>
              </a:rPr>
              <a:t>Podocopida/Cypridopsis </a:t>
            </a:r>
            <a:r>
              <a:rPr lang="en" sz="2400" b="0" i="0" u="none" strike="noStrike" cap="none" dirty="0">
                <a:solidFill>
                  <a:srgbClr val="990000"/>
                </a:solidFill>
                <a:latin typeface="Arial"/>
                <a:ea typeface="Arial"/>
                <a:cs typeface="Arial"/>
                <a:sym typeface="Arial"/>
              </a:rPr>
              <a:t>and </a:t>
            </a:r>
            <a:r>
              <a:rPr lang="en" sz="2400" b="0" i="1" u="none" strike="noStrike" cap="none" dirty="0">
                <a:solidFill>
                  <a:srgbClr val="990000"/>
                </a:solidFill>
                <a:latin typeface="Arial"/>
                <a:ea typeface="Arial"/>
                <a:cs typeface="Arial"/>
                <a:sym typeface="Arial"/>
              </a:rPr>
              <a:t>Daphnia magna</a:t>
            </a:r>
            <a:r>
              <a:rPr lang="en" sz="2400" b="0" i="0" u="none" strike="noStrike" cap="none" dirty="0">
                <a:solidFill>
                  <a:srgbClr val="990000"/>
                </a:solidFill>
                <a:latin typeface="Arial"/>
                <a:ea typeface="Arial"/>
                <a:cs typeface="Arial"/>
                <a:sym typeface="Arial"/>
              </a:rPr>
              <a:t> which have both been researched and found to be aquatic freshwater organisms that would likely live in the </a:t>
            </a:r>
            <a:r>
              <a:rPr lang="en" sz="2400" dirty="0">
                <a:solidFill>
                  <a:srgbClr val="990000"/>
                </a:solidFill>
              </a:rPr>
              <a:t>p</a:t>
            </a:r>
            <a:r>
              <a:rPr lang="en" sz="2400" b="0" i="0" u="none" strike="noStrike" cap="none" dirty="0">
                <a:solidFill>
                  <a:srgbClr val="990000"/>
                </a:solidFill>
                <a:latin typeface="Arial"/>
                <a:ea typeface="Arial"/>
                <a:cs typeface="Arial"/>
                <a:sym typeface="Arial"/>
              </a:rPr>
              <a:t>econic river. Interestingly enough when we viewed the Snails sequence and compared it using GenBank the top two results were the </a:t>
            </a:r>
            <a:r>
              <a:rPr lang="en" sz="2400" b="0" i="1" u="none" strike="noStrike" cap="none" dirty="0">
                <a:solidFill>
                  <a:srgbClr val="990000"/>
                </a:solidFill>
                <a:latin typeface="Arial"/>
                <a:ea typeface="Arial"/>
                <a:cs typeface="Arial"/>
                <a:sym typeface="Arial"/>
              </a:rPr>
              <a:t>Physella acuta </a:t>
            </a:r>
            <a:r>
              <a:rPr lang="en" sz="2400" b="0" i="0" u="none" strike="noStrike" cap="none" dirty="0">
                <a:solidFill>
                  <a:srgbClr val="990000"/>
                </a:solidFill>
                <a:latin typeface="Arial"/>
                <a:ea typeface="Arial"/>
                <a:cs typeface="Arial"/>
                <a:sym typeface="Arial"/>
              </a:rPr>
              <a:t>and the </a:t>
            </a:r>
            <a:r>
              <a:rPr lang="en" sz="2400" b="0" i="1" u="none" strike="noStrike" cap="none" dirty="0">
                <a:solidFill>
                  <a:srgbClr val="990000"/>
                </a:solidFill>
                <a:latin typeface="Arial"/>
                <a:ea typeface="Arial"/>
                <a:cs typeface="Arial"/>
                <a:sym typeface="Arial"/>
              </a:rPr>
              <a:t>Radix swinhoei, </a:t>
            </a:r>
            <a:r>
              <a:rPr lang="en" sz="2400" b="0" i="0" u="none" strike="noStrike" cap="none" dirty="0">
                <a:solidFill>
                  <a:srgbClr val="990000"/>
                </a:solidFill>
                <a:latin typeface="Arial"/>
                <a:ea typeface="Arial"/>
                <a:cs typeface="Arial"/>
                <a:sym typeface="Arial"/>
              </a:rPr>
              <a:t>which both had the same exact CO1 gene sequence and the same bit score of 1150, same Aln. Length of 637, and both had no mismatches. We have researched both the species and the only differences being that the</a:t>
            </a:r>
            <a:r>
              <a:rPr lang="en" sz="2400" b="0" i="1" u="none" strike="noStrike" cap="none" dirty="0">
                <a:solidFill>
                  <a:srgbClr val="990000"/>
                </a:solidFill>
                <a:latin typeface="Arial"/>
                <a:ea typeface="Arial"/>
                <a:cs typeface="Arial"/>
                <a:sym typeface="Arial"/>
              </a:rPr>
              <a:t> Radix s. </a:t>
            </a:r>
            <a:r>
              <a:rPr lang="en" sz="2400" b="0" i="0" u="none" strike="noStrike" cap="none" dirty="0">
                <a:solidFill>
                  <a:srgbClr val="990000"/>
                </a:solidFill>
                <a:latin typeface="Arial"/>
                <a:ea typeface="Arial"/>
                <a:cs typeface="Arial"/>
                <a:sym typeface="Arial"/>
              </a:rPr>
              <a:t>was located in Asia and North Africa while the </a:t>
            </a:r>
            <a:r>
              <a:rPr lang="en" sz="2400" b="0" i="1" u="none" strike="noStrike" cap="none" dirty="0">
                <a:solidFill>
                  <a:srgbClr val="990000"/>
                </a:solidFill>
                <a:latin typeface="Arial"/>
                <a:ea typeface="Arial"/>
                <a:cs typeface="Arial"/>
                <a:sym typeface="Arial"/>
              </a:rPr>
              <a:t>Physella a. </a:t>
            </a:r>
            <a:r>
              <a:rPr lang="en" sz="2400" b="0" i="0" u="none" strike="noStrike" cap="none" dirty="0">
                <a:solidFill>
                  <a:srgbClr val="990000"/>
                </a:solidFill>
                <a:latin typeface="Arial"/>
                <a:ea typeface="Arial"/>
                <a:cs typeface="Arial"/>
                <a:sym typeface="Arial"/>
              </a:rPr>
              <a:t>was found in europe and North America. The</a:t>
            </a:r>
            <a:r>
              <a:rPr lang="en" sz="2400" b="0" i="1" u="none" strike="noStrike" cap="none" dirty="0">
                <a:solidFill>
                  <a:srgbClr val="990000"/>
                </a:solidFill>
                <a:latin typeface="Arial"/>
                <a:ea typeface="Arial"/>
                <a:cs typeface="Arial"/>
                <a:sym typeface="Arial"/>
              </a:rPr>
              <a:t> Radix s. </a:t>
            </a:r>
            <a:r>
              <a:rPr lang="en" sz="2400" b="0" i="0" u="none" strike="noStrike" cap="none" dirty="0">
                <a:solidFill>
                  <a:srgbClr val="990000"/>
                </a:solidFill>
                <a:latin typeface="Arial"/>
                <a:ea typeface="Arial"/>
                <a:cs typeface="Arial"/>
                <a:sym typeface="Arial"/>
              </a:rPr>
              <a:t>also is a known carrier for the parasitic </a:t>
            </a:r>
            <a:r>
              <a:rPr lang="en" sz="2400" b="0" i="1" u="none" strike="noStrike" cap="none" dirty="0">
                <a:solidFill>
                  <a:srgbClr val="990000"/>
                </a:solidFill>
                <a:latin typeface="Arial"/>
                <a:ea typeface="Arial"/>
                <a:cs typeface="Arial"/>
                <a:sym typeface="Arial"/>
              </a:rPr>
              <a:t>Trichobilharzia r., </a:t>
            </a:r>
            <a:r>
              <a:rPr lang="en" sz="2400" b="0" i="0" u="none" strike="noStrike" cap="none" dirty="0">
                <a:solidFill>
                  <a:srgbClr val="990000"/>
                </a:solidFill>
                <a:latin typeface="Arial"/>
                <a:ea typeface="Arial"/>
                <a:cs typeface="Arial"/>
                <a:sym typeface="Arial"/>
              </a:rPr>
              <a:t>which is known in Asia and Europe  especially to cause Cercarial Dermatitis in humans and also it has been found in Birds. It also causes Schistosomiasis. The </a:t>
            </a:r>
            <a:r>
              <a:rPr lang="en" sz="2400" b="0" i="1" u="none" strike="noStrike" cap="none" dirty="0">
                <a:solidFill>
                  <a:srgbClr val="990000"/>
                </a:solidFill>
                <a:latin typeface="Arial"/>
                <a:ea typeface="Arial"/>
                <a:cs typeface="Arial"/>
                <a:sym typeface="Arial"/>
              </a:rPr>
              <a:t>Trichobilharzia </a:t>
            </a:r>
            <a:r>
              <a:rPr lang="en" sz="2400" b="0" i="0" u="none" strike="noStrike" cap="none" dirty="0">
                <a:solidFill>
                  <a:srgbClr val="990000"/>
                </a:solidFill>
                <a:latin typeface="Arial"/>
                <a:ea typeface="Arial"/>
                <a:cs typeface="Arial"/>
                <a:sym typeface="Arial"/>
              </a:rPr>
              <a:t>is most likely also associated with the Physella Genus because where</a:t>
            </a:r>
            <a:r>
              <a:rPr lang="en" sz="2400" dirty="0">
                <a:solidFill>
                  <a:srgbClr val="990000"/>
                </a:solidFill>
              </a:rPr>
              <a:t> </a:t>
            </a:r>
            <a:r>
              <a:rPr lang="en" sz="2400" b="0" i="0" u="none" strike="noStrike" cap="none" dirty="0">
                <a:solidFill>
                  <a:srgbClr val="990000"/>
                </a:solidFill>
                <a:latin typeface="Arial"/>
                <a:ea typeface="Arial"/>
                <a:cs typeface="Arial"/>
                <a:sym typeface="Arial"/>
              </a:rPr>
              <a:t>the Physella is located Schistosomiasis is also prevalent. Although more research must be conducted our observations and research have showed that the snails of </a:t>
            </a:r>
            <a:r>
              <a:rPr lang="en" sz="2400" b="0" i="1" u="none" strike="noStrike" cap="none" dirty="0">
                <a:solidFill>
                  <a:srgbClr val="990000"/>
                </a:solidFill>
                <a:latin typeface="Arial"/>
                <a:ea typeface="Arial"/>
                <a:cs typeface="Arial"/>
                <a:sym typeface="Arial"/>
              </a:rPr>
              <a:t>Physella acuta</a:t>
            </a:r>
            <a:r>
              <a:rPr lang="en" sz="2400" b="0" i="0" u="none" strike="noStrike" cap="none" dirty="0">
                <a:solidFill>
                  <a:srgbClr val="990000"/>
                </a:solidFill>
                <a:latin typeface="Arial"/>
                <a:ea typeface="Arial"/>
                <a:cs typeface="Arial"/>
                <a:sym typeface="Arial"/>
              </a:rPr>
              <a:t> and </a:t>
            </a:r>
            <a:r>
              <a:rPr lang="en" sz="2400" b="0" i="1" u="none" strike="noStrike" cap="none" dirty="0">
                <a:solidFill>
                  <a:srgbClr val="990000"/>
                </a:solidFill>
                <a:latin typeface="Arial"/>
                <a:ea typeface="Arial"/>
                <a:cs typeface="Arial"/>
                <a:sym typeface="Arial"/>
              </a:rPr>
              <a:t>Radix swinhoei </a:t>
            </a:r>
            <a:r>
              <a:rPr lang="en" sz="2400" b="0" i="0" u="none" strike="noStrike" cap="none" dirty="0">
                <a:solidFill>
                  <a:srgbClr val="990000"/>
                </a:solidFill>
                <a:latin typeface="Arial"/>
                <a:ea typeface="Arial"/>
                <a:cs typeface="Arial"/>
                <a:sym typeface="Arial"/>
              </a:rPr>
              <a:t>are actually the same species organism.</a:t>
            </a:r>
          </a:p>
        </p:txBody>
      </p:sp>
      <p:sp>
        <p:nvSpPr>
          <p:cNvPr id="53" name="Shape 53"/>
          <p:cNvSpPr txBox="1"/>
          <p:nvPr/>
        </p:nvSpPr>
        <p:spPr>
          <a:xfrm>
            <a:off x="431760" y="6093173"/>
            <a:ext cx="9272325" cy="7696199"/>
          </a:xfrm>
          <a:prstGeom prst="rect">
            <a:avLst/>
          </a:prstGeom>
          <a:noFill/>
          <a:ln w="76200" cap="flat" cmpd="sng">
            <a:solidFill>
              <a:srgbClr val="9900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6AA84F"/>
              </a:buClr>
              <a:buSzPct val="25000"/>
              <a:buFont typeface="Arial"/>
              <a:buNone/>
            </a:pPr>
            <a:r>
              <a:rPr lang="en" sz="3200" b="1" i="0" u="sng" strike="noStrike" cap="none">
                <a:solidFill>
                  <a:srgbClr val="6AA84F"/>
                </a:solidFill>
                <a:latin typeface="Arial"/>
                <a:ea typeface="Arial"/>
                <a:cs typeface="Arial"/>
                <a:sym typeface="Arial"/>
              </a:rPr>
              <a:t>Introduction</a:t>
            </a:r>
          </a:p>
          <a:p>
            <a:pPr marL="0" marR="0" lvl="0" indent="0" algn="ctr" rtl="0">
              <a:lnSpc>
                <a:spcPct val="100000"/>
              </a:lnSpc>
              <a:spcBef>
                <a:spcPts val="0"/>
              </a:spcBef>
              <a:spcAft>
                <a:spcPts val="0"/>
              </a:spcAft>
              <a:buClr>
                <a:srgbClr val="000000"/>
              </a:buClr>
              <a:buFont typeface="Arial"/>
              <a:buNone/>
            </a:pPr>
            <a:endParaRPr sz="2400" b="1" i="0" u="sng" strike="noStrike" cap="none">
              <a:solidFill>
                <a:srgbClr val="6AA84F"/>
              </a:solidFill>
              <a:latin typeface="Arial"/>
              <a:ea typeface="Arial"/>
              <a:cs typeface="Arial"/>
              <a:sym typeface="Arial"/>
            </a:endParaRPr>
          </a:p>
          <a:p>
            <a:pPr marL="457200" marR="0" lvl="0" indent="-381000" algn="l" rtl="0">
              <a:lnSpc>
                <a:spcPct val="100000"/>
              </a:lnSpc>
              <a:spcBef>
                <a:spcPts val="0"/>
              </a:spcBef>
              <a:spcAft>
                <a:spcPts val="0"/>
              </a:spcAft>
              <a:buClr>
                <a:srgbClr val="6AA84F"/>
              </a:buClr>
              <a:buSzPct val="100000"/>
              <a:buFont typeface="Arial"/>
              <a:buChar char="●"/>
            </a:pPr>
            <a:r>
              <a:rPr lang="en" sz="2400" b="0" i="0" u="none" strike="noStrike" cap="none">
                <a:solidFill>
                  <a:srgbClr val="6AA84F"/>
                </a:solidFill>
                <a:latin typeface="Arial"/>
                <a:ea typeface="Arial"/>
                <a:cs typeface="Arial"/>
                <a:sym typeface="Arial"/>
              </a:rPr>
              <a:t>Biodiversity is the variation among living things in an environment.</a:t>
            </a:r>
          </a:p>
          <a:p>
            <a:pPr marL="457200" marR="0" lvl="0" indent="-381000" algn="l" rtl="0">
              <a:lnSpc>
                <a:spcPct val="100000"/>
              </a:lnSpc>
              <a:spcBef>
                <a:spcPts val="0"/>
              </a:spcBef>
              <a:spcAft>
                <a:spcPts val="0"/>
              </a:spcAft>
              <a:buClr>
                <a:srgbClr val="6AA84F"/>
              </a:buClr>
              <a:buSzPct val="100000"/>
              <a:buFont typeface="Arial"/>
              <a:buChar char="●"/>
            </a:pPr>
            <a:r>
              <a:rPr lang="en" sz="2400" b="0" i="0" u="none" strike="noStrike" cap="none">
                <a:solidFill>
                  <a:srgbClr val="6AA84F"/>
                </a:solidFill>
                <a:latin typeface="Arial"/>
                <a:ea typeface="Arial"/>
                <a:cs typeface="Arial"/>
                <a:sym typeface="Arial"/>
              </a:rPr>
              <a:t>Many species are invasive, or come from foreign areas, and overpopulate areas.</a:t>
            </a:r>
          </a:p>
          <a:p>
            <a:pPr marL="457200" marR="0" lvl="0" indent="-381000" algn="l" rtl="0">
              <a:lnSpc>
                <a:spcPct val="115000"/>
              </a:lnSpc>
              <a:spcBef>
                <a:spcPts val="0"/>
              </a:spcBef>
              <a:spcAft>
                <a:spcPts val="0"/>
              </a:spcAft>
              <a:buClr>
                <a:srgbClr val="6AA84F"/>
              </a:buClr>
              <a:buSzPct val="100000"/>
              <a:buFont typeface="Arial"/>
              <a:buChar char="●"/>
            </a:pPr>
            <a:r>
              <a:rPr lang="en" sz="2400" b="0" i="0" u="none" strike="noStrike" cap="none">
                <a:solidFill>
                  <a:srgbClr val="6AA84F"/>
                </a:solidFill>
                <a:latin typeface="Arial"/>
                <a:ea typeface="Arial"/>
                <a:cs typeface="Arial"/>
                <a:sym typeface="Arial"/>
              </a:rPr>
              <a:t>DNA barcoding is the process of extracting DNA from an organism, and compiling it into into bars to specify the nucleotide bases that constitute a gene.</a:t>
            </a:r>
          </a:p>
          <a:p>
            <a:pPr marL="457200" marR="0" lvl="0" indent="-381000" algn="l" rtl="0">
              <a:lnSpc>
                <a:spcPct val="115000"/>
              </a:lnSpc>
              <a:spcBef>
                <a:spcPts val="0"/>
              </a:spcBef>
              <a:spcAft>
                <a:spcPts val="0"/>
              </a:spcAft>
              <a:buClr>
                <a:srgbClr val="6AA84F"/>
              </a:buClr>
              <a:buSzPct val="100000"/>
              <a:buFont typeface="Arial"/>
              <a:buChar char="●"/>
            </a:pPr>
            <a:r>
              <a:rPr lang="en" sz="2400" b="0" i="0" u="none" strike="noStrike" cap="none">
                <a:solidFill>
                  <a:srgbClr val="6AA84F"/>
                </a:solidFill>
                <a:latin typeface="Arial"/>
                <a:ea typeface="Arial"/>
                <a:cs typeface="Arial"/>
                <a:sym typeface="Arial"/>
              </a:rPr>
              <a:t>Through DNA barcoding, we have the potential to identify non-native species which could have a negative impact on the ecosystem and human health.</a:t>
            </a:r>
          </a:p>
          <a:p>
            <a:pPr marL="457200" marR="0" lvl="0" indent="-381000" algn="l" rtl="0">
              <a:lnSpc>
                <a:spcPct val="115000"/>
              </a:lnSpc>
              <a:spcBef>
                <a:spcPts val="0"/>
              </a:spcBef>
              <a:spcAft>
                <a:spcPts val="0"/>
              </a:spcAft>
              <a:buClr>
                <a:srgbClr val="6AA84F"/>
              </a:buClr>
              <a:buSzPct val="100000"/>
              <a:buFont typeface="Arial"/>
              <a:buChar char="●"/>
            </a:pPr>
            <a:r>
              <a:rPr lang="en" sz="2400" b="0" i="0" u="none" strike="noStrike" cap="none">
                <a:solidFill>
                  <a:srgbClr val="6AA84F"/>
                </a:solidFill>
                <a:latin typeface="Arial"/>
                <a:ea typeface="Arial"/>
                <a:cs typeface="Arial"/>
                <a:sym typeface="Arial"/>
              </a:rPr>
              <a:t>We plan to measure species biodiversity in this section of the Peconic River by comparing the differences in the CO1 gene sequences of our invertebrate samples.</a:t>
            </a:r>
          </a:p>
          <a:p>
            <a:pPr marL="457200" marR="0" lvl="0" indent="-381000" algn="l" rtl="0">
              <a:lnSpc>
                <a:spcPct val="115000"/>
              </a:lnSpc>
              <a:spcBef>
                <a:spcPts val="0"/>
              </a:spcBef>
              <a:spcAft>
                <a:spcPts val="0"/>
              </a:spcAft>
              <a:buClr>
                <a:srgbClr val="6AA84F"/>
              </a:buClr>
              <a:buSzPct val="100000"/>
              <a:buFont typeface="Arial"/>
              <a:buChar char="●"/>
            </a:pPr>
            <a:r>
              <a:rPr lang="en" sz="2400" b="0" i="0" u="none" strike="noStrike" cap="none">
                <a:solidFill>
                  <a:srgbClr val="6AA84F"/>
                </a:solidFill>
                <a:latin typeface="Arial"/>
                <a:ea typeface="Arial"/>
                <a:cs typeface="Arial"/>
                <a:sym typeface="Arial"/>
              </a:rPr>
              <a:t>CO1 is a gene that shopws high variability and evolved rather quickly which makes it an excellent choice for determining species, relationships.</a:t>
            </a:r>
          </a:p>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1" i="0" u="sng" strike="noStrike" cap="none">
              <a:solidFill>
                <a:srgbClr val="000000"/>
              </a:solidFill>
              <a:latin typeface="Arial"/>
              <a:ea typeface="Arial"/>
              <a:cs typeface="Arial"/>
              <a:sym typeface="Arial"/>
            </a:endParaRPr>
          </a:p>
        </p:txBody>
      </p:sp>
      <p:sp>
        <p:nvSpPr>
          <p:cNvPr id="54" name="Shape 54"/>
          <p:cNvSpPr txBox="1"/>
          <p:nvPr/>
        </p:nvSpPr>
        <p:spPr>
          <a:xfrm>
            <a:off x="22426798" y="1686850"/>
            <a:ext cx="10125300" cy="7346400"/>
          </a:xfrm>
          <a:prstGeom prst="rect">
            <a:avLst/>
          </a:prstGeom>
          <a:noFill/>
          <a:ln w="76200" cap="flat" cmpd="sng">
            <a:solidFill>
              <a:srgbClr val="9900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783F04"/>
              </a:buClr>
              <a:buSzPct val="25000"/>
              <a:buFont typeface="Arial"/>
              <a:buNone/>
            </a:pPr>
            <a:r>
              <a:rPr lang="en" sz="3200" b="1" i="0" u="sng" strike="noStrike" cap="none">
                <a:solidFill>
                  <a:srgbClr val="783F04"/>
                </a:solidFill>
                <a:latin typeface="Arial"/>
                <a:ea typeface="Arial"/>
                <a:cs typeface="Arial"/>
                <a:sym typeface="Arial"/>
              </a:rPr>
              <a:t>Methods and Materials</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We collected water samples with some biotic factors from the peconic river such as leaves, twigs, and small plants found in the water.</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We stored our samples at the ESM high school and kept them in ethanol and kept them frozen. </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We used DNA Barcoding to identify the Species we have collected from the Peconic River. We extracted the DNA and used PCR to replicate the collected DNA.</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We </a:t>
            </a:r>
            <a:r>
              <a:rPr lang="en" sz="2400">
                <a:solidFill>
                  <a:srgbClr val="783F04"/>
                </a:solidFill>
              </a:rPr>
              <a:t>u</a:t>
            </a:r>
            <a:r>
              <a:rPr lang="en" sz="2400" b="0" i="0" u="none" strike="noStrike" cap="none">
                <a:solidFill>
                  <a:srgbClr val="783F04"/>
                </a:solidFill>
                <a:latin typeface="Arial"/>
                <a:ea typeface="Arial"/>
                <a:cs typeface="Arial"/>
                <a:sym typeface="Arial"/>
              </a:rPr>
              <a:t>sed the insect CO1, RbCL, and Fungus/Plant </a:t>
            </a:r>
            <a:r>
              <a:rPr lang="en" sz="2400">
                <a:solidFill>
                  <a:srgbClr val="783F04"/>
                </a:solidFill>
              </a:rPr>
              <a:t>it's </a:t>
            </a:r>
            <a:r>
              <a:rPr lang="en" sz="2400" b="0" i="0" u="none" strike="noStrike" cap="none">
                <a:solidFill>
                  <a:srgbClr val="783F04"/>
                </a:solidFill>
                <a:latin typeface="Arial"/>
                <a:ea typeface="Arial"/>
                <a:cs typeface="Arial"/>
                <a:sym typeface="Arial"/>
              </a:rPr>
              <a:t> on our samples when added to the PCR for replication.</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We checked to see what samples had good results using the Gel Electrophoresis method and then compared to see how similar our samples were to each other.</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After sending the DNA to Cold Spring Harbor to let them PCR it again to confirm results we put the organism's genetic sequence into the DNA subway database.</a:t>
            </a:r>
          </a:p>
          <a:p>
            <a:pPr marL="457200" marR="0" lvl="0" indent="-381000" algn="l" rtl="0">
              <a:lnSpc>
                <a:spcPct val="100000"/>
              </a:lnSpc>
              <a:spcBef>
                <a:spcPts val="0"/>
              </a:spcBef>
              <a:spcAft>
                <a:spcPts val="0"/>
              </a:spcAft>
              <a:buClr>
                <a:srgbClr val="783F04"/>
              </a:buClr>
              <a:buSzPct val="100000"/>
              <a:buFont typeface="Arial"/>
              <a:buChar char="●"/>
            </a:pPr>
            <a:r>
              <a:rPr lang="en" sz="2400" b="0" i="0" u="none" strike="noStrike" cap="none">
                <a:solidFill>
                  <a:srgbClr val="783F04"/>
                </a:solidFill>
                <a:latin typeface="Arial"/>
                <a:ea typeface="Arial"/>
                <a:cs typeface="Arial"/>
                <a:sym typeface="Arial"/>
              </a:rPr>
              <a:t>Once we cut the bad parts of the sequences we compared them on GenBank and researched the results to see if the organisms were invasive or not.</a:t>
            </a:r>
          </a:p>
        </p:txBody>
      </p:sp>
      <p:sp>
        <p:nvSpPr>
          <p:cNvPr id="55" name="Shape 55"/>
          <p:cNvSpPr txBox="1"/>
          <p:nvPr/>
        </p:nvSpPr>
        <p:spPr>
          <a:xfrm>
            <a:off x="399300" y="14054675"/>
            <a:ext cx="9272400" cy="7376400"/>
          </a:xfrm>
          <a:prstGeom prst="rect">
            <a:avLst/>
          </a:prstGeom>
          <a:noFill/>
          <a:ln w="76200" cap="flat" cmpd="sng">
            <a:solidFill>
              <a:srgbClr val="0000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FF"/>
              </a:buClr>
              <a:buSzPct val="25000"/>
              <a:buFont typeface="Arial"/>
              <a:buNone/>
            </a:pPr>
            <a:r>
              <a:rPr lang="en" sz="3200" b="1" i="0" u="sng" strike="noStrike" cap="none" dirty="0">
                <a:solidFill>
                  <a:srgbClr val="0000FF"/>
                </a:solidFill>
                <a:latin typeface="Arial"/>
                <a:ea typeface="Arial"/>
                <a:cs typeface="Arial"/>
                <a:sym typeface="Arial"/>
              </a:rPr>
              <a:t>Resources</a:t>
            </a:r>
          </a:p>
          <a:p>
            <a:pPr marL="457200" marR="0" lvl="0" indent="-552450" algn="l" rtl="0">
              <a:lnSpc>
                <a:spcPct val="115000"/>
              </a:lnSpc>
              <a:spcBef>
                <a:spcPts val="0"/>
              </a:spcBef>
              <a:spcAft>
                <a:spcPts val="0"/>
              </a:spcAft>
              <a:buClr>
                <a:schemeClr val="dk1"/>
              </a:buClr>
              <a:buSzPct val="100000"/>
              <a:buFont typeface="Arial"/>
              <a:buAutoNum type="arabicPeriod"/>
            </a:pPr>
            <a:r>
              <a:rPr lang="en" sz="2100" b="0" i="0" u="none" strike="noStrike" cap="none" dirty="0">
                <a:solidFill>
                  <a:srgbClr val="0000FF"/>
                </a:solidFill>
                <a:latin typeface="Arial"/>
                <a:ea typeface="Arial"/>
                <a:cs typeface="Arial"/>
                <a:sym typeface="Arial"/>
              </a:rPr>
              <a:t>1. Semple, K. (2015). Long Island Sees a Crisis as It Floats to the Surface. Retrieved December 13, 2016, from    </a:t>
            </a:r>
          </a:p>
          <a:p>
            <a:pPr marL="457200" marR="0" lvl="0" indent="-552450" algn="l" rtl="0">
              <a:lnSpc>
                <a:spcPct val="115000"/>
              </a:lnSpc>
              <a:spcBef>
                <a:spcPts val="0"/>
              </a:spcBef>
              <a:spcAft>
                <a:spcPts val="0"/>
              </a:spcAft>
              <a:buClr>
                <a:schemeClr val="dk1"/>
              </a:buClr>
              <a:buSzPct val="100000"/>
              <a:buFont typeface="Arial"/>
              <a:buAutoNum type="arabicPeriod"/>
            </a:pPr>
            <a:r>
              <a:rPr lang="en" sz="2100" b="0" i="0" u="none" strike="noStrike" cap="none" dirty="0">
                <a:solidFill>
                  <a:srgbClr val="0000FF"/>
                </a:solidFill>
                <a:latin typeface="Arial"/>
                <a:ea typeface="Arial"/>
                <a:cs typeface="Arial"/>
                <a:sym typeface="Arial"/>
              </a:rPr>
              <a:t>http://www.nytimes.com/2015/06/06/nyregion/long-island-sees-a-crisis-as-it-floats-to-the-surface.html</a:t>
            </a:r>
          </a:p>
          <a:p>
            <a:pPr marL="457200" marR="0" lvl="0" indent="-552450" algn="l" rtl="0">
              <a:lnSpc>
                <a:spcPct val="115000"/>
              </a:lnSpc>
              <a:spcBef>
                <a:spcPts val="0"/>
              </a:spcBef>
              <a:spcAft>
                <a:spcPts val="0"/>
              </a:spcAft>
              <a:buClr>
                <a:schemeClr val="dk1"/>
              </a:buClr>
              <a:buSzPct val="100000"/>
              <a:buFont typeface="Arial"/>
              <a:buAutoNum type="arabicPeriod"/>
            </a:pPr>
            <a:r>
              <a:rPr lang="en" sz="2100" b="0" i="0" u="none" strike="noStrike" cap="none" dirty="0">
                <a:solidFill>
                  <a:srgbClr val="0000FF"/>
                </a:solidFill>
                <a:latin typeface="Arial"/>
                <a:ea typeface="Arial"/>
                <a:cs typeface="Arial"/>
                <a:sym typeface="Arial"/>
              </a:rPr>
              <a:t> 2. State DEC targets invasive weed in Peconic River. (2016). Retrieved December 13, 2016, from http://longisland.news12.com/news/state-dec-targets-invasive-weed</a:t>
            </a:r>
          </a:p>
          <a:p>
            <a:pPr marL="457200" marR="0" lvl="0" indent="-552450" algn="l" rtl="0">
              <a:lnSpc>
                <a:spcPct val="115000"/>
              </a:lnSpc>
              <a:spcBef>
                <a:spcPts val="0"/>
              </a:spcBef>
              <a:spcAft>
                <a:spcPts val="0"/>
              </a:spcAft>
              <a:buClr>
                <a:schemeClr val="dk1"/>
              </a:buClr>
              <a:buSzPct val="100000"/>
              <a:buFont typeface="Arial"/>
              <a:buAutoNum type="arabicPeriod"/>
            </a:pPr>
            <a:r>
              <a:rPr lang="en" sz="2100" b="0" i="0" u="none" strike="noStrike" cap="none" dirty="0">
                <a:solidFill>
                  <a:srgbClr val="0000FF"/>
                </a:solidFill>
                <a:latin typeface="Arial"/>
                <a:ea typeface="Arial"/>
                <a:cs typeface="Arial"/>
                <a:sym typeface="Arial"/>
              </a:rPr>
              <a:t>-in-peconic-river-1.12034539</a:t>
            </a:r>
          </a:p>
          <a:p>
            <a:pPr marL="457200" marR="0" lvl="0" indent="-552450" algn="l" rtl="0">
              <a:lnSpc>
                <a:spcPct val="115000"/>
              </a:lnSpc>
              <a:spcBef>
                <a:spcPts val="0"/>
              </a:spcBef>
              <a:spcAft>
                <a:spcPts val="0"/>
              </a:spcAft>
              <a:buClr>
                <a:schemeClr val="dk1"/>
              </a:buClr>
              <a:buSzPct val="100000"/>
              <a:buFont typeface="Arial"/>
              <a:buAutoNum type="arabicPeriod"/>
            </a:pPr>
            <a:r>
              <a:rPr lang="en" sz="2100" b="0" i="0" u="none" strike="noStrike" cap="none" dirty="0">
                <a:solidFill>
                  <a:srgbClr val="0000FF"/>
                </a:solidFill>
                <a:latin typeface="Arial"/>
                <a:ea typeface="Arial"/>
                <a:cs typeface="Arial"/>
                <a:sym typeface="Arial"/>
              </a:rPr>
              <a:t>3. Department of Environmental Conservation. (n.d.). Retrieved December 01, 2016, from http://www.dec.ny.gov/animals/50272.html </a:t>
            </a:r>
          </a:p>
          <a:p>
            <a:pPr marL="457200" marR="0" lvl="0" indent="-457200" algn="l" rtl="0">
              <a:lnSpc>
                <a:spcPct val="115000"/>
              </a:lnSpc>
              <a:spcBef>
                <a:spcPts val="0"/>
              </a:spcBef>
              <a:spcAft>
                <a:spcPts val="0"/>
              </a:spcAft>
              <a:buClr>
                <a:schemeClr val="dk1"/>
              </a:buClr>
              <a:buSzPct val="28571"/>
              <a:buFont typeface="Arial"/>
              <a:buAutoNum type="arabicPeriod"/>
            </a:pPr>
            <a:r>
              <a:rPr lang="en" sz="2100" b="0" i="0" u="none" strike="noStrike" cap="none" dirty="0">
                <a:solidFill>
                  <a:srgbClr val="0000FF"/>
                </a:solidFill>
                <a:latin typeface="Arial"/>
                <a:ea typeface="Arial"/>
                <a:cs typeface="Arial"/>
                <a:sym typeface="Arial"/>
              </a:rPr>
              <a:t>4. Non-native Invasive Freshwater Plants. (n.d.). Retrieved December 01, 2016, from http://www.ecy.wa.gov/programs/wq/plants/weeds/egeria.html</a:t>
            </a:r>
            <a:r>
              <a:rPr lang="en" sz="2400" b="0" i="0" u="none" strike="noStrike" cap="none" dirty="0">
                <a:solidFill>
                  <a:srgbClr val="0000FF"/>
                </a:solidFill>
                <a:latin typeface="Arial"/>
                <a:ea typeface="Arial"/>
                <a:cs typeface="Arial"/>
                <a:sym typeface="Arial"/>
              </a:rPr>
              <a:t> </a:t>
            </a:r>
          </a:p>
          <a:p>
            <a:pPr marL="457200" marR="0" lvl="0" indent="-552450" algn="l" rtl="0">
              <a:lnSpc>
                <a:spcPct val="115000"/>
              </a:lnSpc>
              <a:spcBef>
                <a:spcPts val="0"/>
              </a:spcBef>
              <a:spcAft>
                <a:spcPts val="0"/>
              </a:spcAft>
              <a:buClr>
                <a:srgbClr val="0000FF"/>
              </a:buClr>
              <a:buSzPct val="100000"/>
              <a:buFont typeface="Arial"/>
              <a:buAutoNum type="arabicPeriod"/>
            </a:pPr>
            <a:r>
              <a:rPr lang="en" sz="2100" dirty="0">
                <a:solidFill>
                  <a:srgbClr val="0000FF"/>
                </a:solidFill>
              </a:rPr>
              <a:t>5. </a:t>
            </a:r>
            <a:r>
              <a:rPr lang="en" sz="2100" dirty="0">
                <a:solidFill>
                  <a:srgbClr val="0000FF"/>
                </a:solidFill>
                <a:highlight>
                  <a:srgbClr val="FFFFFF"/>
                </a:highlight>
              </a:rPr>
              <a:t>Radix swinhoei - Overview. (n.d.). Retrieved June 01, 2017, from http://eol.org/pages/4803259/overview</a:t>
            </a:r>
            <a:endParaRPr lang="en" sz="2100" dirty="0">
              <a:solidFill>
                <a:srgbClr val="0000FF"/>
              </a:solidFill>
              <a:highlight>
                <a:srgbClr val="FFFFFF"/>
              </a:highlight>
              <a:hlinkClick r:id="rId3"/>
            </a:endParaRPr>
          </a:p>
          <a:p>
            <a:pPr marL="457200" marR="0" lvl="0" indent="-552450" algn="l" rtl="0">
              <a:lnSpc>
                <a:spcPct val="115000"/>
              </a:lnSpc>
              <a:spcBef>
                <a:spcPts val="0"/>
              </a:spcBef>
              <a:spcAft>
                <a:spcPts val="0"/>
              </a:spcAft>
              <a:buClr>
                <a:srgbClr val="0000FF"/>
              </a:buClr>
              <a:buSzPct val="100000"/>
              <a:buFont typeface="Arial"/>
              <a:buAutoNum type="arabicPeriod"/>
            </a:pPr>
            <a:r>
              <a:rPr lang="en" sz="2100" dirty="0">
                <a:solidFill>
                  <a:srgbClr val="0000FF"/>
                </a:solidFill>
                <a:highlight>
                  <a:srgbClr val="FFFFFF"/>
                </a:highlight>
              </a:rPr>
              <a:t>6. (n.d.). Retrieved June 01, 2017, from http://www.molluscs.at/gastropoda/index.html?%2Fgastropoda%2Ffreshwater%2Fphysidae.html</a:t>
            </a:r>
          </a:p>
          <a:p>
            <a:pPr marL="0" marR="0" lvl="0" indent="0" algn="l" rtl="0">
              <a:lnSpc>
                <a:spcPct val="115000"/>
              </a:lnSpc>
              <a:spcBef>
                <a:spcPts val="0"/>
              </a:spcBef>
              <a:spcAft>
                <a:spcPts val="0"/>
              </a:spcAft>
              <a:buClr>
                <a:schemeClr val="dk1"/>
              </a:buClr>
              <a:buFont typeface="Arial"/>
              <a:buNone/>
            </a:pPr>
            <a:endParaRPr sz="2400" b="1" i="0" u="sng" strike="noStrike" cap="none" dirty="0">
              <a:solidFill>
                <a:srgbClr val="0000FF"/>
              </a:solidFill>
              <a:latin typeface="Arial"/>
              <a:ea typeface="Arial"/>
              <a:cs typeface="Arial"/>
              <a:sym typeface="Arial"/>
            </a:endParaRPr>
          </a:p>
        </p:txBody>
      </p:sp>
      <p:sp>
        <p:nvSpPr>
          <p:cNvPr id="56" name="Shape 56"/>
          <p:cNvSpPr txBox="1"/>
          <p:nvPr/>
        </p:nvSpPr>
        <p:spPr>
          <a:xfrm>
            <a:off x="22426875" y="18545381"/>
            <a:ext cx="10197611" cy="2885698"/>
          </a:xfrm>
          <a:prstGeom prst="rect">
            <a:avLst/>
          </a:prstGeom>
          <a:noFill/>
          <a:ln w="76200" cap="flat" cmpd="sng">
            <a:solidFill>
              <a:srgbClr val="9900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7F6000"/>
              </a:buClr>
              <a:buSzPct val="25000"/>
              <a:buFont typeface="Arial"/>
              <a:buNone/>
            </a:pPr>
            <a:r>
              <a:rPr lang="en" sz="3200" b="1" i="0" u="sng" strike="noStrike" cap="none">
                <a:solidFill>
                  <a:srgbClr val="7F6000"/>
                </a:solidFill>
                <a:latin typeface="Arial"/>
                <a:ea typeface="Arial"/>
                <a:cs typeface="Arial"/>
                <a:sym typeface="Arial"/>
              </a:rPr>
              <a:t>Acknowledgements </a:t>
            </a:r>
          </a:p>
          <a:p>
            <a:pPr marL="0" marR="0" lvl="0" indent="0" algn="just" rtl="0">
              <a:lnSpc>
                <a:spcPct val="100000"/>
              </a:lnSpc>
              <a:spcBef>
                <a:spcPts val="0"/>
              </a:spcBef>
              <a:spcAft>
                <a:spcPts val="0"/>
              </a:spcAft>
              <a:buClr>
                <a:srgbClr val="7F6000"/>
              </a:buClr>
              <a:buSzPct val="25000"/>
              <a:buFont typeface="Arial"/>
              <a:buNone/>
            </a:pPr>
            <a:r>
              <a:rPr lang="en" sz="2400" i="0" u="none" strike="noStrike" cap="none">
                <a:solidFill>
                  <a:srgbClr val="7F6000"/>
                </a:solidFill>
              </a:rPr>
              <a:t>We would like to thank Mr. Bolen and Dr. Spata. We would also like to thank Dr. Perez  for her continued support in the program and helping our group at the BNL open lab. Sharon Pepenella at the DNALC for picking up and dropping off samples and running PCR for our group a second time. We </a:t>
            </a:r>
            <a:r>
              <a:rPr lang="en" sz="2400">
                <a:solidFill>
                  <a:srgbClr val="7F6000"/>
                </a:solidFill>
              </a:rPr>
              <a:t>also thank Mr. Doyle for helping print out the posters.</a:t>
            </a:r>
          </a:p>
          <a:p>
            <a:pPr marL="0" marR="0" lvl="0" indent="0" algn="l" rtl="0">
              <a:lnSpc>
                <a:spcPct val="100000"/>
              </a:lnSpc>
              <a:spcBef>
                <a:spcPts val="0"/>
              </a:spcBef>
              <a:spcAft>
                <a:spcPts val="0"/>
              </a:spcAft>
              <a:buClr>
                <a:srgbClr val="000000"/>
              </a:buClr>
              <a:buFont typeface="Arial"/>
              <a:buNone/>
            </a:pPr>
            <a:endParaRPr sz="3200" b="1" i="0" u="sng" strike="noStrike" cap="none">
              <a:solidFill>
                <a:srgbClr val="7F6000"/>
              </a:solidFill>
              <a:latin typeface="Arial"/>
              <a:ea typeface="Arial"/>
              <a:cs typeface="Arial"/>
              <a:sym typeface="Arial"/>
            </a:endParaRPr>
          </a:p>
        </p:txBody>
      </p:sp>
      <p:pic>
        <p:nvPicPr>
          <p:cNvPr id="57" name="Shape 57" descr=" "/>
          <p:cNvPicPr preferRelativeResize="0"/>
          <p:nvPr/>
        </p:nvPicPr>
        <p:blipFill rotWithShape="1">
          <a:blip r:embed="rId4">
            <a:alphaModFix/>
          </a:blip>
          <a:srcRect/>
          <a:stretch/>
        </p:blipFill>
        <p:spPr>
          <a:xfrm>
            <a:off x="12268938" y="2929718"/>
            <a:ext cx="3863287" cy="1038148"/>
          </a:xfrm>
          <a:prstGeom prst="rect">
            <a:avLst/>
          </a:prstGeom>
          <a:noFill/>
          <a:ln>
            <a:noFill/>
          </a:ln>
        </p:spPr>
      </p:pic>
      <p:pic>
        <p:nvPicPr>
          <p:cNvPr id="58" name="Shape 58"/>
          <p:cNvPicPr preferRelativeResize="0"/>
          <p:nvPr/>
        </p:nvPicPr>
        <p:blipFill rotWithShape="1">
          <a:blip r:embed="rId5">
            <a:alphaModFix/>
          </a:blip>
          <a:srcRect/>
          <a:stretch/>
        </p:blipFill>
        <p:spPr>
          <a:xfrm>
            <a:off x="18344923" y="20223306"/>
            <a:ext cx="3619500" cy="1396800"/>
          </a:xfrm>
          <a:prstGeom prst="rect">
            <a:avLst/>
          </a:prstGeom>
          <a:noFill/>
          <a:ln>
            <a:noFill/>
          </a:ln>
        </p:spPr>
      </p:pic>
      <p:pic>
        <p:nvPicPr>
          <p:cNvPr id="59" name="Shape 59"/>
          <p:cNvPicPr preferRelativeResize="0"/>
          <p:nvPr/>
        </p:nvPicPr>
        <p:blipFill rotWithShape="1">
          <a:blip r:embed="rId6">
            <a:alphaModFix/>
          </a:blip>
          <a:srcRect/>
          <a:stretch/>
        </p:blipFill>
        <p:spPr>
          <a:xfrm>
            <a:off x="10074450" y="2585130"/>
            <a:ext cx="1595767" cy="1301456"/>
          </a:xfrm>
          <a:prstGeom prst="rect">
            <a:avLst/>
          </a:prstGeom>
          <a:noFill/>
          <a:ln>
            <a:noFill/>
          </a:ln>
        </p:spPr>
      </p:pic>
      <p:pic>
        <p:nvPicPr>
          <p:cNvPr id="60" name="Shape 60"/>
          <p:cNvPicPr preferRelativeResize="0"/>
          <p:nvPr/>
        </p:nvPicPr>
        <p:blipFill rotWithShape="1">
          <a:blip r:embed="rId7">
            <a:alphaModFix/>
          </a:blip>
          <a:srcRect t="12793" r="27665" b="48391"/>
          <a:stretch/>
        </p:blipFill>
        <p:spPr>
          <a:xfrm>
            <a:off x="9998000" y="4140312"/>
            <a:ext cx="12268451" cy="4064524"/>
          </a:xfrm>
          <a:prstGeom prst="rect">
            <a:avLst/>
          </a:prstGeom>
          <a:noFill/>
          <a:ln>
            <a:noFill/>
          </a:ln>
        </p:spPr>
      </p:pic>
      <p:pic>
        <p:nvPicPr>
          <p:cNvPr id="61" name="Shape 61"/>
          <p:cNvPicPr preferRelativeResize="0"/>
          <p:nvPr/>
        </p:nvPicPr>
        <p:blipFill rotWithShape="1">
          <a:blip r:embed="rId8">
            <a:alphaModFix/>
          </a:blip>
          <a:srcRect/>
          <a:stretch/>
        </p:blipFill>
        <p:spPr>
          <a:xfrm>
            <a:off x="9947375" y="8249700"/>
            <a:ext cx="12268500" cy="4147800"/>
          </a:xfrm>
          <a:prstGeom prst="rect">
            <a:avLst/>
          </a:prstGeom>
          <a:noFill/>
          <a:ln>
            <a:noFill/>
          </a:ln>
        </p:spPr>
      </p:pic>
      <p:sp>
        <p:nvSpPr>
          <p:cNvPr id="62" name="Shape 62"/>
          <p:cNvSpPr txBox="1"/>
          <p:nvPr/>
        </p:nvSpPr>
        <p:spPr>
          <a:xfrm>
            <a:off x="10255952" y="1340495"/>
            <a:ext cx="12010498" cy="156966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a:solidFill>
                  <a:srgbClr val="000000"/>
                </a:solidFill>
                <a:latin typeface="Arial"/>
                <a:ea typeface="Arial"/>
                <a:cs typeface="Arial"/>
                <a:sym typeface="Arial"/>
              </a:rPr>
              <a:t>Damien Edele, Christopher Jannotta, Joseph Orenstein</a:t>
            </a:r>
          </a:p>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a:solidFill>
                  <a:srgbClr val="000000"/>
                </a:solidFill>
                <a:latin typeface="Arial"/>
                <a:ea typeface="Arial"/>
                <a:cs typeface="Arial"/>
                <a:sym typeface="Arial"/>
              </a:rPr>
              <a:t>Eastport South Manor Junior-Senior High School</a:t>
            </a:r>
          </a:p>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a:solidFill>
                  <a:srgbClr val="000000"/>
                </a:solidFill>
                <a:latin typeface="Arial"/>
                <a:ea typeface="Arial"/>
                <a:cs typeface="Arial"/>
                <a:sym typeface="Arial"/>
              </a:rPr>
              <a:t>Mentor: Mr. Robert Bolen</a:t>
            </a:r>
          </a:p>
        </p:txBody>
      </p:sp>
      <p:pic>
        <p:nvPicPr>
          <p:cNvPr id="63" name="Shape 63" descr="Image result for brookhaven national lab logo"/>
          <p:cNvPicPr preferRelativeResize="0"/>
          <p:nvPr/>
        </p:nvPicPr>
        <p:blipFill rotWithShape="1">
          <a:blip r:embed="rId9">
            <a:alphaModFix/>
          </a:blip>
          <a:srcRect/>
          <a:stretch/>
        </p:blipFill>
        <p:spPr>
          <a:xfrm>
            <a:off x="12955600" y="20278375"/>
            <a:ext cx="4926900" cy="1569600"/>
          </a:xfrm>
          <a:prstGeom prst="rect">
            <a:avLst/>
          </a:prstGeom>
          <a:noFill/>
          <a:ln>
            <a:noFill/>
          </a:ln>
        </p:spPr>
      </p:pic>
      <p:pic>
        <p:nvPicPr>
          <p:cNvPr id="64" name="Shape 64"/>
          <p:cNvPicPr preferRelativeResize="0"/>
          <p:nvPr/>
        </p:nvPicPr>
        <p:blipFill rotWithShape="1">
          <a:blip r:embed="rId10">
            <a:alphaModFix/>
          </a:blip>
          <a:srcRect/>
          <a:stretch/>
        </p:blipFill>
        <p:spPr>
          <a:xfrm>
            <a:off x="16959506" y="2988664"/>
            <a:ext cx="2107761" cy="922663"/>
          </a:xfrm>
          <a:prstGeom prst="rect">
            <a:avLst/>
          </a:prstGeom>
          <a:noFill/>
          <a:ln>
            <a:noFill/>
          </a:ln>
        </p:spPr>
      </p:pic>
      <p:pic>
        <p:nvPicPr>
          <p:cNvPr id="65" name="Shape 65"/>
          <p:cNvPicPr preferRelativeResize="0"/>
          <p:nvPr/>
        </p:nvPicPr>
        <p:blipFill rotWithShape="1">
          <a:blip r:embed="rId11">
            <a:alphaModFix/>
          </a:blip>
          <a:srcRect t="12964" r="27494" b="72876"/>
          <a:stretch/>
        </p:blipFill>
        <p:spPr>
          <a:xfrm>
            <a:off x="9915037" y="12397499"/>
            <a:ext cx="12268451" cy="1916659"/>
          </a:xfrm>
          <a:prstGeom prst="rect">
            <a:avLst/>
          </a:prstGeom>
          <a:noFill/>
          <a:ln>
            <a:noFill/>
          </a:ln>
        </p:spPr>
      </p:pic>
      <p:pic>
        <p:nvPicPr>
          <p:cNvPr id="66" name="Shape 66"/>
          <p:cNvPicPr preferRelativeResize="0"/>
          <p:nvPr/>
        </p:nvPicPr>
        <p:blipFill rotWithShape="1">
          <a:blip r:embed="rId12">
            <a:alphaModFix/>
          </a:blip>
          <a:srcRect l="28753" t="12194" r="28804" b="17482"/>
          <a:stretch/>
        </p:blipFill>
        <p:spPr>
          <a:xfrm>
            <a:off x="13545125" y="14659050"/>
            <a:ext cx="4538230" cy="4064524"/>
          </a:xfrm>
          <a:prstGeom prst="rect">
            <a:avLst/>
          </a:prstGeom>
          <a:noFill/>
          <a:ln>
            <a:noFill/>
          </a:ln>
        </p:spPr>
      </p:pic>
      <p:pic>
        <p:nvPicPr>
          <p:cNvPr id="67" name="Shape 67"/>
          <p:cNvPicPr preferRelativeResize="0"/>
          <p:nvPr/>
        </p:nvPicPr>
        <p:blipFill>
          <a:blip r:embed="rId13">
            <a:alphaModFix/>
          </a:blip>
          <a:stretch>
            <a:fillRect/>
          </a:stretch>
        </p:blipFill>
        <p:spPr>
          <a:xfrm>
            <a:off x="18993850" y="17392674"/>
            <a:ext cx="3222025" cy="2885699"/>
          </a:xfrm>
          <a:prstGeom prst="rect">
            <a:avLst/>
          </a:prstGeom>
          <a:noFill/>
          <a:ln>
            <a:noFill/>
          </a:ln>
        </p:spPr>
      </p:pic>
      <p:pic>
        <p:nvPicPr>
          <p:cNvPr id="68" name="Shape 68"/>
          <p:cNvPicPr preferRelativeResize="0"/>
          <p:nvPr/>
        </p:nvPicPr>
        <p:blipFill>
          <a:blip r:embed="rId14">
            <a:alphaModFix/>
          </a:blip>
          <a:stretch>
            <a:fillRect/>
          </a:stretch>
        </p:blipFill>
        <p:spPr>
          <a:xfrm>
            <a:off x="9914000" y="17737050"/>
            <a:ext cx="2945425" cy="2732400"/>
          </a:xfrm>
          <a:prstGeom prst="rect">
            <a:avLst/>
          </a:prstGeom>
          <a:noFill/>
          <a:ln>
            <a:noFill/>
          </a:ln>
        </p:spPr>
      </p:pic>
      <p:pic>
        <p:nvPicPr>
          <p:cNvPr id="69" name="Shape 69"/>
          <p:cNvPicPr preferRelativeResize="0"/>
          <p:nvPr/>
        </p:nvPicPr>
        <p:blipFill>
          <a:blip r:embed="rId15">
            <a:alphaModFix/>
          </a:blip>
          <a:stretch>
            <a:fillRect/>
          </a:stretch>
        </p:blipFill>
        <p:spPr>
          <a:xfrm>
            <a:off x="9801300" y="14659050"/>
            <a:ext cx="3222025" cy="2405474"/>
          </a:xfrm>
          <a:prstGeom prst="rect">
            <a:avLst/>
          </a:prstGeom>
          <a:noFill/>
          <a:ln>
            <a:noFill/>
          </a:ln>
        </p:spPr>
      </p:pic>
      <p:pic>
        <p:nvPicPr>
          <p:cNvPr id="70" name="Shape 70"/>
          <p:cNvPicPr preferRelativeResize="0"/>
          <p:nvPr/>
        </p:nvPicPr>
        <p:blipFill>
          <a:blip r:embed="rId16">
            <a:alphaModFix/>
          </a:blip>
          <a:stretch>
            <a:fillRect/>
          </a:stretch>
        </p:blipFill>
        <p:spPr>
          <a:xfrm>
            <a:off x="19175605" y="14314146"/>
            <a:ext cx="2945424" cy="2945424"/>
          </a:xfrm>
          <a:prstGeom prst="rect">
            <a:avLst/>
          </a:prstGeom>
          <a:noFill/>
          <a:ln>
            <a:noFill/>
          </a:ln>
        </p:spPr>
      </p:pic>
      <p:sp>
        <p:nvSpPr>
          <p:cNvPr id="71" name="Shape 71"/>
          <p:cNvSpPr txBox="1"/>
          <p:nvPr/>
        </p:nvSpPr>
        <p:spPr>
          <a:xfrm>
            <a:off x="10135712" y="16972562"/>
            <a:ext cx="2945400" cy="647400"/>
          </a:xfrm>
          <a:prstGeom prst="rect">
            <a:avLst/>
          </a:prstGeom>
          <a:noFill/>
          <a:ln>
            <a:noFill/>
          </a:ln>
        </p:spPr>
        <p:txBody>
          <a:bodyPr lIns="91425" tIns="91425" rIns="91425" bIns="91425" anchor="t" anchorCtr="0">
            <a:noAutofit/>
          </a:bodyPr>
          <a:lstStyle/>
          <a:p>
            <a:pPr lvl="0" algn="ctr">
              <a:spcBef>
                <a:spcPts val="0"/>
              </a:spcBef>
              <a:buNone/>
            </a:pPr>
            <a:r>
              <a:rPr lang="en" sz="2400" b="1"/>
              <a:t>Podocopia</a:t>
            </a:r>
          </a:p>
        </p:txBody>
      </p:sp>
      <p:sp>
        <p:nvSpPr>
          <p:cNvPr id="72" name="Shape 72"/>
          <p:cNvSpPr txBox="1"/>
          <p:nvPr/>
        </p:nvSpPr>
        <p:spPr>
          <a:xfrm>
            <a:off x="10074450" y="20598075"/>
            <a:ext cx="2458500" cy="647400"/>
          </a:xfrm>
          <a:prstGeom prst="rect">
            <a:avLst/>
          </a:prstGeom>
          <a:noFill/>
          <a:ln>
            <a:noFill/>
          </a:ln>
        </p:spPr>
        <p:txBody>
          <a:bodyPr lIns="91425" tIns="91425" rIns="91425" bIns="91425" anchor="t" anchorCtr="0">
            <a:noAutofit/>
          </a:bodyPr>
          <a:lstStyle/>
          <a:p>
            <a:pPr lvl="0">
              <a:spcBef>
                <a:spcPts val="0"/>
              </a:spcBef>
              <a:buNone/>
            </a:pPr>
            <a:r>
              <a:rPr lang="en" sz="2400" b="1" i="1"/>
              <a:t>Daphnia magna</a:t>
            </a:r>
          </a:p>
        </p:txBody>
      </p:sp>
      <p:sp>
        <p:nvSpPr>
          <p:cNvPr id="73" name="Shape 73"/>
          <p:cNvSpPr txBox="1"/>
          <p:nvPr/>
        </p:nvSpPr>
        <p:spPr>
          <a:xfrm>
            <a:off x="13615087" y="18779550"/>
            <a:ext cx="4398300" cy="647400"/>
          </a:xfrm>
          <a:prstGeom prst="rect">
            <a:avLst/>
          </a:prstGeom>
          <a:noFill/>
          <a:ln>
            <a:noFill/>
          </a:ln>
        </p:spPr>
        <p:txBody>
          <a:bodyPr lIns="91425" tIns="91425" rIns="91425" bIns="91425" anchor="t" anchorCtr="0">
            <a:noAutofit/>
          </a:bodyPr>
          <a:lstStyle/>
          <a:p>
            <a:pPr lvl="0" algn="ctr">
              <a:spcBef>
                <a:spcPts val="0"/>
              </a:spcBef>
              <a:buNone/>
            </a:pPr>
            <a:r>
              <a:rPr lang="en" sz="2400" b="1"/>
              <a:t>Our Snail Sample</a:t>
            </a:r>
          </a:p>
        </p:txBody>
      </p:sp>
      <p:sp>
        <p:nvSpPr>
          <p:cNvPr id="74" name="Shape 74"/>
          <p:cNvSpPr txBox="1"/>
          <p:nvPr/>
        </p:nvSpPr>
        <p:spPr>
          <a:xfrm>
            <a:off x="19025925" y="17325475"/>
            <a:ext cx="3112200" cy="577500"/>
          </a:xfrm>
          <a:prstGeom prst="rect">
            <a:avLst/>
          </a:prstGeom>
          <a:noFill/>
          <a:ln>
            <a:noFill/>
          </a:ln>
        </p:spPr>
        <p:txBody>
          <a:bodyPr lIns="91425" tIns="91425" rIns="91425" bIns="91425" anchor="t" anchorCtr="0">
            <a:noAutofit/>
          </a:bodyPr>
          <a:lstStyle/>
          <a:p>
            <a:pPr lvl="0" algn="ctr">
              <a:spcBef>
                <a:spcPts val="0"/>
              </a:spcBef>
              <a:buNone/>
            </a:pPr>
            <a:r>
              <a:rPr lang="en" sz="2400" b="1" i="1"/>
              <a:t>Physella acuta</a:t>
            </a:r>
          </a:p>
        </p:txBody>
      </p:sp>
      <p:sp>
        <p:nvSpPr>
          <p:cNvPr id="75" name="Shape 75"/>
          <p:cNvSpPr txBox="1"/>
          <p:nvPr/>
        </p:nvSpPr>
        <p:spPr>
          <a:xfrm>
            <a:off x="18993850" y="19699475"/>
            <a:ext cx="2884800" cy="577500"/>
          </a:xfrm>
          <a:prstGeom prst="rect">
            <a:avLst/>
          </a:prstGeom>
          <a:noFill/>
          <a:ln>
            <a:noFill/>
          </a:ln>
        </p:spPr>
        <p:txBody>
          <a:bodyPr lIns="91425" tIns="91425" rIns="91425" bIns="91425" anchor="t" anchorCtr="0">
            <a:noAutofit/>
          </a:bodyPr>
          <a:lstStyle/>
          <a:p>
            <a:pPr lvl="0" algn="ctr">
              <a:spcBef>
                <a:spcPts val="0"/>
              </a:spcBef>
              <a:buNone/>
            </a:pPr>
            <a:r>
              <a:rPr lang="en" sz="2400" b="1" i="1"/>
              <a:t>Radix swinhoei</a:t>
            </a:r>
          </a:p>
        </p:txBody>
      </p:sp>
      <p:pic>
        <p:nvPicPr>
          <p:cNvPr id="2" name="Picture 1"/>
          <p:cNvPicPr>
            <a:picLocks noChangeAspect="1"/>
          </p:cNvPicPr>
          <p:nvPr/>
        </p:nvPicPr>
        <p:blipFill rotWithShape="1">
          <a:blip r:embed="rId17"/>
          <a:srcRect l="15833" t="19098" r="68889" b="51736"/>
          <a:stretch/>
        </p:blipFill>
        <p:spPr>
          <a:xfrm>
            <a:off x="20236166" y="2397536"/>
            <a:ext cx="1140188" cy="174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1122150" y="3176851"/>
            <a:ext cx="30674099" cy="8757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1" name="Shape 81"/>
          <p:cNvSpPr txBox="1">
            <a:spLocks noGrp="1"/>
          </p:cNvSpPr>
          <p:nvPr>
            <p:ph type="subTitle" idx="1"/>
          </p:nvPr>
        </p:nvSpPr>
        <p:spPr>
          <a:xfrm>
            <a:off x="0" y="1362175"/>
            <a:ext cx="9353399" cy="5948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endParaRPr sz="3200" b="1" i="0" u="sng" strike="noStrike" cap="none">
              <a:solidFill>
                <a:srgbClr val="000000"/>
              </a:solidFill>
              <a:latin typeface="Arial"/>
              <a:ea typeface="Arial"/>
              <a:cs typeface="Arial"/>
              <a:sym typeface="Arial"/>
            </a:endParaRPr>
          </a:p>
        </p:txBody>
      </p:sp>
      <p:sp>
        <p:nvSpPr>
          <p:cNvPr id="82" name="Shape 82"/>
          <p:cNvSpPr txBox="1"/>
          <p:nvPr/>
        </p:nvSpPr>
        <p:spPr>
          <a:xfrm>
            <a:off x="4996475" y="5309775"/>
            <a:ext cx="19244100" cy="10976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Arial"/>
                <a:ea typeface="Arial"/>
                <a:cs typeface="Arial"/>
                <a:sym typeface="Arial"/>
              </a:rPr>
              <a:t>b) Abstract: A summary of your project An abstract is a one-paragraph summary of a research project – maximum 150 words – that allows readers to quickly scan the major ideas and findings from your project. Abstracts precede papers in research journals and appear in programs of scholarly conferences and only include essential information:  The most important background information (1-2 sentences)  Research question and/or hypothesis (1 sentence)  Objectives (1-2 sentences)  Most essential Materials and Methods (1-2 sentences)  Describe your results (2-3 sentences)  Interpret your results (2-3 sentences)  Conclude with a final statement on the most important finding (1 sentence)</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Custom</PresentationFormat>
  <Paragraphs>41</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simple-light-2</vt:lpstr>
      <vt:lpstr>Identifying Species In The Peconic River Using DNA Barcoding Method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Species In The Peconic River Using DNA Barcoding Method</dc:title>
  <cp:lastModifiedBy>Bolen, Robert</cp:lastModifiedBy>
  <cp:revision>1</cp:revision>
  <dcterms:modified xsi:type="dcterms:W3CDTF">2017-06-05T17:15:24Z</dcterms:modified>
</cp:coreProperties>
</file>