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918400" cy="219456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0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29" d="100"/>
          <a:sy n="29" d="100"/>
        </p:scale>
        <p:origin x="180" y="1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72405194"/>
      </p:ext>
    </p:extLst>
  </p:cSld>
  <p:clrMap bg1="lt1" tx1="dk1" bg2="dk2" tx2="lt2" accent1="accent1" accent2="accent2" accent3="accent3" accent4="accent4" accent5="accent5" accent6="accent6" hlink="hlink" folHlink="folHlink"/>
  <p:notesStyle>
    <a:lvl1pPr marL="0" algn="l" defTabSz="653064" rtl="0" eaLnBrk="1" latinLnBrk="0" hangingPunct="1">
      <a:defRPr sz="857" kern="1200">
        <a:solidFill>
          <a:schemeClr val="tx1"/>
        </a:solidFill>
        <a:latin typeface="+mn-lt"/>
        <a:ea typeface="+mn-ea"/>
        <a:cs typeface="+mn-cs"/>
      </a:defRPr>
    </a:lvl1pPr>
    <a:lvl2pPr marL="326532" algn="l" defTabSz="653064" rtl="0" eaLnBrk="1" latinLnBrk="0" hangingPunct="1">
      <a:defRPr sz="857" kern="1200">
        <a:solidFill>
          <a:schemeClr val="tx1"/>
        </a:solidFill>
        <a:latin typeface="+mn-lt"/>
        <a:ea typeface="+mn-ea"/>
        <a:cs typeface="+mn-cs"/>
      </a:defRPr>
    </a:lvl2pPr>
    <a:lvl3pPr marL="653064" algn="l" defTabSz="653064" rtl="0" eaLnBrk="1" latinLnBrk="0" hangingPunct="1">
      <a:defRPr sz="857" kern="1200">
        <a:solidFill>
          <a:schemeClr val="tx1"/>
        </a:solidFill>
        <a:latin typeface="+mn-lt"/>
        <a:ea typeface="+mn-ea"/>
        <a:cs typeface="+mn-cs"/>
      </a:defRPr>
    </a:lvl3pPr>
    <a:lvl4pPr marL="979597" algn="l" defTabSz="653064" rtl="0" eaLnBrk="1" latinLnBrk="0" hangingPunct="1">
      <a:defRPr sz="857" kern="1200">
        <a:solidFill>
          <a:schemeClr val="tx1"/>
        </a:solidFill>
        <a:latin typeface="+mn-lt"/>
        <a:ea typeface="+mn-ea"/>
        <a:cs typeface="+mn-cs"/>
      </a:defRPr>
    </a:lvl4pPr>
    <a:lvl5pPr marL="1306129" algn="l" defTabSz="653064" rtl="0" eaLnBrk="1" latinLnBrk="0" hangingPunct="1">
      <a:defRPr sz="857" kern="1200">
        <a:solidFill>
          <a:schemeClr val="tx1"/>
        </a:solidFill>
        <a:latin typeface="+mn-lt"/>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68821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50" y="3176853"/>
            <a:ext cx="30674025" cy="8757800"/>
          </a:xfrm>
          <a:prstGeom prst="rect">
            <a:avLst/>
          </a:prstGeom>
        </p:spPr>
        <p:txBody>
          <a:bodyPr lIns="479475" tIns="479475" rIns="479475" bIns="479475" anchor="b" anchorCtr="0"/>
          <a:lstStyle>
            <a:lvl1pPr lvl="0" algn="ctr">
              <a:spcBef>
                <a:spcPts val="0"/>
              </a:spcBef>
              <a:buSzPct val="100000"/>
              <a:defRPr sz="18201"/>
            </a:lvl1pPr>
            <a:lvl2pPr lvl="1" algn="ctr">
              <a:spcBef>
                <a:spcPts val="0"/>
              </a:spcBef>
              <a:buSzPct val="100000"/>
              <a:defRPr sz="18201"/>
            </a:lvl2pPr>
            <a:lvl3pPr lvl="2" algn="ctr">
              <a:spcBef>
                <a:spcPts val="0"/>
              </a:spcBef>
              <a:buSzPct val="100000"/>
              <a:defRPr sz="18201"/>
            </a:lvl3pPr>
            <a:lvl4pPr lvl="3" algn="ctr">
              <a:spcBef>
                <a:spcPts val="0"/>
              </a:spcBef>
              <a:buSzPct val="100000"/>
              <a:defRPr sz="18201"/>
            </a:lvl4pPr>
            <a:lvl5pPr lvl="4" algn="ctr">
              <a:spcBef>
                <a:spcPts val="0"/>
              </a:spcBef>
              <a:buSzPct val="100000"/>
              <a:defRPr sz="18201"/>
            </a:lvl5pPr>
            <a:lvl6pPr lvl="5" algn="ctr">
              <a:spcBef>
                <a:spcPts val="0"/>
              </a:spcBef>
              <a:buSzPct val="100000"/>
              <a:defRPr sz="18201"/>
            </a:lvl6pPr>
            <a:lvl7pPr lvl="6" algn="ctr">
              <a:spcBef>
                <a:spcPts val="0"/>
              </a:spcBef>
              <a:buSzPct val="100000"/>
              <a:defRPr sz="18201"/>
            </a:lvl7pPr>
            <a:lvl8pPr lvl="7" algn="ctr">
              <a:spcBef>
                <a:spcPts val="0"/>
              </a:spcBef>
              <a:buSzPct val="100000"/>
              <a:defRPr sz="18201"/>
            </a:lvl8pPr>
            <a:lvl9pPr lvl="8" algn="ctr">
              <a:spcBef>
                <a:spcPts val="0"/>
              </a:spcBef>
              <a:buSzPct val="100000"/>
              <a:defRPr sz="18201"/>
            </a:lvl9pPr>
          </a:lstStyle>
          <a:p>
            <a:endParaRPr/>
          </a:p>
        </p:txBody>
      </p:sp>
      <p:sp>
        <p:nvSpPr>
          <p:cNvPr id="11" name="Shape 11"/>
          <p:cNvSpPr txBox="1">
            <a:spLocks noGrp="1"/>
          </p:cNvSpPr>
          <p:nvPr>
            <p:ph type="subTitle" idx="1"/>
          </p:nvPr>
        </p:nvSpPr>
        <p:spPr>
          <a:xfrm>
            <a:off x="1122119" y="12092267"/>
            <a:ext cx="30674025" cy="3381799"/>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9800"/>
            </a:lvl1pPr>
            <a:lvl2pPr lvl="1" algn="ctr">
              <a:lnSpc>
                <a:spcPct val="100000"/>
              </a:lnSpc>
              <a:spcBef>
                <a:spcPts val="0"/>
              </a:spcBef>
              <a:spcAft>
                <a:spcPts val="0"/>
              </a:spcAft>
              <a:buSzPct val="100000"/>
              <a:buNone/>
              <a:defRPr sz="9800"/>
            </a:lvl2pPr>
            <a:lvl3pPr lvl="2" algn="ctr">
              <a:lnSpc>
                <a:spcPct val="100000"/>
              </a:lnSpc>
              <a:spcBef>
                <a:spcPts val="0"/>
              </a:spcBef>
              <a:spcAft>
                <a:spcPts val="0"/>
              </a:spcAft>
              <a:buSzPct val="100000"/>
              <a:buNone/>
              <a:defRPr sz="9800"/>
            </a:lvl3pPr>
            <a:lvl4pPr lvl="3" algn="ctr">
              <a:lnSpc>
                <a:spcPct val="100000"/>
              </a:lnSpc>
              <a:spcBef>
                <a:spcPts val="0"/>
              </a:spcBef>
              <a:spcAft>
                <a:spcPts val="0"/>
              </a:spcAft>
              <a:buSzPct val="100000"/>
              <a:buNone/>
              <a:defRPr sz="9800"/>
            </a:lvl4pPr>
            <a:lvl5pPr lvl="4" algn="ctr">
              <a:lnSpc>
                <a:spcPct val="100000"/>
              </a:lnSpc>
              <a:spcBef>
                <a:spcPts val="0"/>
              </a:spcBef>
              <a:spcAft>
                <a:spcPts val="0"/>
              </a:spcAft>
              <a:buSzPct val="100000"/>
              <a:buNone/>
              <a:defRPr sz="9800"/>
            </a:lvl5pPr>
            <a:lvl6pPr lvl="5" algn="ctr">
              <a:lnSpc>
                <a:spcPct val="100000"/>
              </a:lnSpc>
              <a:spcBef>
                <a:spcPts val="0"/>
              </a:spcBef>
              <a:spcAft>
                <a:spcPts val="0"/>
              </a:spcAft>
              <a:buSzPct val="100000"/>
              <a:buNone/>
              <a:defRPr sz="9800"/>
            </a:lvl6pPr>
            <a:lvl7pPr lvl="6" algn="ctr">
              <a:lnSpc>
                <a:spcPct val="100000"/>
              </a:lnSpc>
              <a:spcBef>
                <a:spcPts val="0"/>
              </a:spcBef>
              <a:spcAft>
                <a:spcPts val="0"/>
              </a:spcAft>
              <a:buSzPct val="100000"/>
              <a:buNone/>
              <a:defRPr sz="9800"/>
            </a:lvl7pPr>
            <a:lvl8pPr lvl="7" algn="ctr">
              <a:lnSpc>
                <a:spcPct val="100000"/>
              </a:lnSpc>
              <a:spcBef>
                <a:spcPts val="0"/>
              </a:spcBef>
              <a:spcAft>
                <a:spcPts val="0"/>
              </a:spcAft>
              <a:buSzPct val="100000"/>
              <a:buNone/>
              <a:defRPr sz="9800"/>
            </a:lvl8pPr>
            <a:lvl9pPr lvl="8" algn="ctr">
              <a:lnSpc>
                <a:spcPct val="100000"/>
              </a:lnSpc>
              <a:spcBef>
                <a:spcPts val="0"/>
              </a:spcBef>
              <a:spcAft>
                <a:spcPts val="0"/>
              </a:spcAft>
              <a:buSzPct val="100000"/>
              <a:buNone/>
              <a:defRPr sz="9800"/>
            </a:lvl9pPr>
          </a:lstStyle>
          <a:p>
            <a:endParaRPr/>
          </a:p>
        </p:txBody>
      </p:sp>
      <p:sp>
        <p:nvSpPr>
          <p:cNvPr id="12" name="Shape 12"/>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22119" y="4719467"/>
            <a:ext cx="30674025" cy="8377599"/>
          </a:xfrm>
          <a:prstGeom prst="rect">
            <a:avLst/>
          </a:prstGeom>
        </p:spPr>
        <p:txBody>
          <a:bodyPr lIns="479475" tIns="479475" rIns="479475" bIns="479475" anchor="b" anchorCtr="0"/>
          <a:lstStyle>
            <a:lvl1pPr lvl="0" algn="ctr">
              <a:spcBef>
                <a:spcPts val="0"/>
              </a:spcBef>
              <a:buSzPct val="100000"/>
              <a:defRPr sz="41935"/>
            </a:lvl1pPr>
            <a:lvl2pPr lvl="1" algn="ctr">
              <a:spcBef>
                <a:spcPts val="0"/>
              </a:spcBef>
              <a:buSzPct val="100000"/>
              <a:defRPr sz="41935"/>
            </a:lvl2pPr>
            <a:lvl3pPr lvl="2" algn="ctr">
              <a:spcBef>
                <a:spcPts val="0"/>
              </a:spcBef>
              <a:buSzPct val="100000"/>
              <a:defRPr sz="41935"/>
            </a:lvl3pPr>
            <a:lvl4pPr lvl="3" algn="ctr">
              <a:spcBef>
                <a:spcPts val="0"/>
              </a:spcBef>
              <a:buSzPct val="100000"/>
              <a:defRPr sz="41935"/>
            </a:lvl4pPr>
            <a:lvl5pPr lvl="4" algn="ctr">
              <a:spcBef>
                <a:spcPts val="0"/>
              </a:spcBef>
              <a:buSzPct val="100000"/>
              <a:defRPr sz="41935"/>
            </a:lvl5pPr>
            <a:lvl6pPr lvl="5" algn="ctr">
              <a:spcBef>
                <a:spcPts val="0"/>
              </a:spcBef>
              <a:buSzPct val="100000"/>
              <a:defRPr sz="41935"/>
            </a:lvl6pPr>
            <a:lvl7pPr lvl="6" algn="ctr">
              <a:spcBef>
                <a:spcPts val="0"/>
              </a:spcBef>
              <a:buSzPct val="100000"/>
              <a:defRPr sz="41935"/>
            </a:lvl7pPr>
            <a:lvl8pPr lvl="7" algn="ctr">
              <a:spcBef>
                <a:spcPts val="0"/>
              </a:spcBef>
              <a:buSzPct val="100000"/>
              <a:defRPr sz="41935"/>
            </a:lvl8pPr>
            <a:lvl9pPr lvl="8" algn="ctr">
              <a:spcBef>
                <a:spcPts val="0"/>
              </a:spcBef>
              <a:buSzPct val="100000"/>
              <a:defRPr sz="41935"/>
            </a:lvl9pPr>
          </a:lstStyle>
          <a:p>
            <a:endParaRPr/>
          </a:p>
        </p:txBody>
      </p:sp>
      <p:sp>
        <p:nvSpPr>
          <p:cNvPr id="46" name="Shape 46"/>
          <p:cNvSpPr txBox="1">
            <a:spLocks noGrp="1"/>
          </p:cNvSpPr>
          <p:nvPr>
            <p:ph type="body" idx="1"/>
          </p:nvPr>
        </p:nvSpPr>
        <p:spPr>
          <a:xfrm>
            <a:off x="1122119" y="13449494"/>
            <a:ext cx="30674025" cy="5550199"/>
          </a:xfrm>
          <a:prstGeom prst="rect">
            <a:avLst/>
          </a:prstGeom>
        </p:spPr>
        <p:txBody>
          <a:bodyPr lIns="479475" tIns="479475" rIns="479475" bIns="479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19" y="9176960"/>
            <a:ext cx="30674025" cy="3591799"/>
          </a:xfrm>
          <a:prstGeom prst="rect">
            <a:avLst/>
          </a:prstGeom>
        </p:spPr>
        <p:txBody>
          <a:bodyPr lIns="479475" tIns="479475" rIns="479475" bIns="479475" anchor="ctr" anchorCtr="0"/>
          <a:lstStyle>
            <a:lvl1pPr lvl="0" algn="ctr">
              <a:spcBef>
                <a:spcPts val="0"/>
              </a:spcBef>
              <a:buSzPct val="100000"/>
              <a:defRPr sz="12601"/>
            </a:lvl1pPr>
            <a:lvl2pPr lvl="1" algn="ctr">
              <a:spcBef>
                <a:spcPts val="0"/>
              </a:spcBef>
              <a:buSzPct val="100000"/>
              <a:defRPr sz="12601"/>
            </a:lvl2pPr>
            <a:lvl3pPr lvl="2" algn="ctr">
              <a:spcBef>
                <a:spcPts val="0"/>
              </a:spcBef>
              <a:buSzPct val="100000"/>
              <a:defRPr sz="12601"/>
            </a:lvl3pPr>
            <a:lvl4pPr lvl="3" algn="ctr">
              <a:spcBef>
                <a:spcPts val="0"/>
              </a:spcBef>
              <a:buSzPct val="100000"/>
              <a:defRPr sz="12601"/>
            </a:lvl4pPr>
            <a:lvl5pPr lvl="4" algn="ctr">
              <a:spcBef>
                <a:spcPts val="0"/>
              </a:spcBef>
              <a:buSzPct val="100000"/>
              <a:defRPr sz="12601"/>
            </a:lvl5pPr>
            <a:lvl6pPr lvl="5" algn="ctr">
              <a:spcBef>
                <a:spcPts val="0"/>
              </a:spcBef>
              <a:buSzPct val="100000"/>
              <a:defRPr sz="12601"/>
            </a:lvl6pPr>
            <a:lvl7pPr lvl="6" algn="ctr">
              <a:spcBef>
                <a:spcPts val="0"/>
              </a:spcBef>
              <a:buSzPct val="100000"/>
              <a:defRPr sz="12601"/>
            </a:lvl7pPr>
            <a:lvl8pPr lvl="7" algn="ctr">
              <a:spcBef>
                <a:spcPts val="0"/>
              </a:spcBef>
              <a:buSzPct val="100000"/>
              <a:defRPr sz="12601"/>
            </a:lvl8pPr>
            <a:lvl9pPr lvl="8" algn="ctr">
              <a:spcBef>
                <a:spcPts val="0"/>
              </a:spcBef>
              <a:buSzPct val="100000"/>
              <a:defRPr sz="12601"/>
            </a:lvl9pPr>
          </a:lstStyle>
          <a:p>
            <a:endParaRPr/>
          </a:p>
        </p:txBody>
      </p:sp>
      <p:sp>
        <p:nvSpPr>
          <p:cNvPr id="15" name="Shape 15"/>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19" y="1898773"/>
            <a:ext cx="30674025" cy="2443599"/>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122119" y="4917226"/>
            <a:ext cx="30674025" cy="14576800"/>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19" y="1898773"/>
            <a:ext cx="30674025" cy="2443599"/>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122120" y="4917226"/>
            <a:ext cx="14399774" cy="14576800"/>
          </a:xfrm>
          <a:prstGeom prst="rect">
            <a:avLst/>
          </a:prstGeom>
        </p:spPr>
        <p:txBody>
          <a:bodyPr lIns="479475" tIns="479475" rIns="479475" bIns="479475" anchor="t" anchorCtr="0"/>
          <a:lstStyle>
            <a:lvl1pPr lvl="0">
              <a:spcBef>
                <a:spcPts val="0"/>
              </a:spcBef>
              <a:buSzPct val="100000"/>
              <a:defRPr sz="4867"/>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23" name="Shape 23"/>
          <p:cNvSpPr txBox="1">
            <a:spLocks noGrp="1"/>
          </p:cNvSpPr>
          <p:nvPr>
            <p:ph type="body" idx="2"/>
          </p:nvPr>
        </p:nvSpPr>
        <p:spPr>
          <a:xfrm>
            <a:off x="17396641" y="4917226"/>
            <a:ext cx="14399774" cy="14576800"/>
          </a:xfrm>
          <a:prstGeom prst="rect">
            <a:avLst/>
          </a:prstGeom>
        </p:spPr>
        <p:txBody>
          <a:bodyPr lIns="479475" tIns="479475" rIns="479475" bIns="479475" anchor="t" anchorCtr="0"/>
          <a:lstStyle>
            <a:lvl1pPr lvl="0">
              <a:spcBef>
                <a:spcPts val="0"/>
              </a:spcBef>
              <a:buSzPct val="100000"/>
              <a:defRPr sz="4867"/>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24" name="Shape 24"/>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19" y="1898773"/>
            <a:ext cx="30674025" cy="2443599"/>
          </a:xfrm>
          <a:prstGeom prst="rect">
            <a:avLst/>
          </a:prstGeom>
        </p:spPr>
        <p:txBody>
          <a:bodyPr lIns="479475" tIns="479475" rIns="479475" bIns="479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19" y="2370559"/>
            <a:ext cx="10108800" cy="3224200"/>
          </a:xfrm>
          <a:prstGeom prst="rect">
            <a:avLst/>
          </a:prstGeom>
        </p:spPr>
        <p:txBody>
          <a:bodyPr lIns="479475" tIns="479475" rIns="479475" bIns="479475" anchor="b" anchorCtr="0"/>
          <a:lstStyle>
            <a:lvl1pPr lvl="0">
              <a:spcBef>
                <a:spcPts val="0"/>
              </a:spcBef>
              <a:buSzPct val="100000"/>
              <a:defRPr sz="8400"/>
            </a:lvl1pPr>
            <a:lvl2pPr lvl="1">
              <a:spcBef>
                <a:spcPts val="0"/>
              </a:spcBef>
              <a:buSzPct val="100000"/>
              <a:defRPr sz="8400"/>
            </a:lvl2pPr>
            <a:lvl3pPr lvl="2">
              <a:spcBef>
                <a:spcPts val="0"/>
              </a:spcBef>
              <a:buSzPct val="100000"/>
              <a:defRPr sz="8400"/>
            </a:lvl3pPr>
            <a:lvl4pPr lvl="3">
              <a:spcBef>
                <a:spcPts val="0"/>
              </a:spcBef>
              <a:buSzPct val="100000"/>
              <a:defRPr sz="8400"/>
            </a:lvl4pPr>
            <a:lvl5pPr lvl="4">
              <a:spcBef>
                <a:spcPts val="0"/>
              </a:spcBef>
              <a:buSzPct val="100000"/>
              <a:defRPr sz="8400"/>
            </a:lvl5pPr>
            <a:lvl6pPr lvl="5">
              <a:spcBef>
                <a:spcPts val="0"/>
              </a:spcBef>
              <a:buSzPct val="100000"/>
              <a:defRPr sz="8400"/>
            </a:lvl6pPr>
            <a:lvl7pPr lvl="6">
              <a:spcBef>
                <a:spcPts val="0"/>
              </a:spcBef>
              <a:buSzPct val="100000"/>
              <a:defRPr sz="8400"/>
            </a:lvl7pPr>
            <a:lvl8pPr lvl="7">
              <a:spcBef>
                <a:spcPts val="0"/>
              </a:spcBef>
              <a:buSzPct val="100000"/>
              <a:defRPr sz="8400"/>
            </a:lvl8pPr>
            <a:lvl9pPr lvl="8">
              <a:spcBef>
                <a:spcPts val="0"/>
              </a:spcBef>
              <a:buSzPct val="100000"/>
              <a:defRPr sz="8400"/>
            </a:lvl9pPr>
          </a:lstStyle>
          <a:p>
            <a:endParaRPr/>
          </a:p>
        </p:txBody>
      </p:sp>
      <p:sp>
        <p:nvSpPr>
          <p:cNvPr id="30" name="Shape 30"/>
          <p:cNvSpPr txBox="1">
            <a:spLocks noGrp="1"/>
          </p:cNvSpPr>
          <p:nvPr>
            <p:ph type="body" idx="1"/>
          </p:nvPr>
        </p:nvSpPr>
        <p:spPr>
          <a:xfrm>
            <a:off x="1122119" y="5928959"/>
            <a:ext cx="10108800" cy="13565400"/>
          </a:xfrm>
          <a:prstGeom prst="rect">
            <a:avLst/>
          </a:prstGeom>
        </p:spPr>
        <p:txBody>
          <a:bodyPr lIns="479475" tIns="479475" rIns="479475" bIns="479475" anchor="t"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31" name="Shape 31"/>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40"/>
            <a:ext cx="22924126" cy="17454201"/>
          </a:xfrm>
          <a:prstGeom prst="rect">
            <a:avLst/>
          </a:prstGeom>
        </p:spPr>
        <p:txBody>
          <a:bodyPr lIns="479475" tIns="479475" rIns="479475" bIns="479475" anchor="ctr" anchorCtr="0"/>
          <a:lstStyle>
            <a:lvl1pPr lvl="0">
              <a:spcBef>
                <a:spcPts val="0"/>
              </a:spcBef>
              <a:buSzPct val="100000"/>
              <a:defRPr sz="16801"/>
            </a:lvl1pPr>
            <a:lvl2pPr lvl="1">
              <a:spcBef>
                <a:spcPts val="0"/>
              </a:spcBef>
              <a:buSzPct val="100000"/>
              <a:defRPr sz="16801"/>
            </a:lvl2pPr>
            <a:lvl3pPr lvl="2">
              <a:spcBef>
                <a:spcPts val="0"/>
              </a:spcBef>
              <a:buSzPct val="100000"/>
              <a:defRPr sz="16801"/>
            </a:lvl3pPr>
            <a:lvl4pPr lvl="3">
              <a:spcBef>
                <a:spcPts val="0"/>
              </a:spcBef>
              <a:buSzPct val="100000"/>
              <a:defRPr sz="16801"/>
            </a:lvl4pPr>
            <a:lvl5pPr lvl="4">
              <a:spcBef>
                <a:spcPts val="0"/>
              </a:spcBef>
              <a:buSzPct val="100000"/>
              <a:defRPr sz="16801"/>
            </a:lvl5pPr>
            <a:lvl6pPr lvl="5">
              <a:spcBef>
                <a:spcPts val="0"/>
              </a:spcBef>
              <a:buSzPct val="100000"/>
              <a:defRPr sz="16801"/>
            </a:lvl6pPr>
            <a:lvl7pPr lvl="6">
              <a:spcBef>
                <a:spcPts val="0"/>
              </a:spcBef>
              <a:buSzPct val="100000"/>
              <a:defRPr sz="16801"/>
            </a:lvl7pPr>
            <a:lvl8pPr lvl="7">
              <a:spcBef>
                <a:spcPts val="0"/>
              </a:spcBef>
              <a:buSzPct val="100000"/>
              <a:defRPr sz="16801"/>
            </a:lvl8pPr>
            <a:lvl9pPr lvl="8">
              <a:spcBef>
                <a:spcPts val="0"/>
              </a:spcBef>
              <a:buSzPct val="100000"/>
              <a:defRPr sz="16801"/>
            </a:lvl9pPr>
          </a:lstStyle>
          <a:p>
            <a:endParaRPr/>
          </a:p>
        </p:txBody>
      </p:sp>
      <p:sp>
        <p:nvSpPr>
          <p:cNvPr id="34" name="Shape 34"/>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16459201" y="-533"/>
            <a:ext cx="16459199" cy="21945600"/>
          </a:xfrm>
          <a:prstGeom prst="rect">
            <a:avLst/>
          </a:prstGeom>
          <a:solidFill>
            <a:schemeClr val="lt2"/>
          </a:solidFill>
          <a:ln>
            <a:noFill/>
          </a:ln>
        </p:spPr>
        <p:txBody>
          <a:bodyPr lIns="319650" tIns="319650" rIns="319650" bIns="319650" anchor="ctr" anchorCtr="0">
            <a:noAutofit/>
          </a:bodyPr>
          <a:lstStyle/>
          <a:p>
            <a:pPr lvl="0">
              <a:spcBef>
                <a:spcPts val="0"/>
              </a:spcBef>
              <a:buNone/>
            </a:pPr>
            <a:endParaRPr sz="667"/>
          </a:p>
        </p:txBody>
      </p:sp>
      <p:sp>
        <p:nvSpPr>
          <p:cNvPr id="37" name="Shape 37"/>
          <p:cNvSpPr txBox="1">
            <a:spLocks noGrp="1"/>
          </p:cNvSpPr>
          <p:nvPr>
            <p:ph type="title"/>
          </p:nvPr>
        </p:nvSpPr>
        <p:spPr>
          <a:xfrm>
            <a:off x="955800" y="5261547"/>
            <a:ext cx="14562675" cy="6324399"/>
          </a:xfrm>
          <a:prstGeom prst="rect">
            <a:avLst/>
          </a:prstGeom>
        </p:spPr>
        <p:txBody>
          <a:bodyPr lIns="479475" tIns="479475" rIns="479475" bIns="479475" anchor="b" anchorCtr="0"/>
          <a:lstStyle>
            <a:lvl1pPr lvl="0" algn="ctr">
              <a:spcBef>
                <a:spcPts val="0"/>
              </a:spcBef>
              <a:buSzPct val="100000"/>
              <a:defRPr sz="14667"/>
            </a:lvl1pPr>
            <a:lvl2pPr lvl="1" algn="ctr">
              <a:spcBef>
                <a:spcPts val="0"/>
              </a:spcBef>
              <a:buSzPct val="100000"/>
              <a:defRPr sz="14667"/>
            </a:lvl2pPr>
            <a:lvl3pPr lvl="2" algn="ctr">
              <a:spcBef>
                <a:spcPts val="0"/>
              </a:spcBef>
              <a:buSzPct val="100000"/>
              <a:defRPr sz="14667"/>
            </a:lvl3pPr>
            <a:lvl4pPr lvl="3" algn="ctr">
              <a:spcBef>
                <a:spcPts val="0"/>
              </a:spcBef>
              <a:buSzPct val="100000"/>
              <a:defRPr sz="14667"/>
            </a:lvl4pPr>
            <a:lvl5pPr lvl="4" algn="ctr">
              <a:spcBef>
                <a:spcPts val="0"/>
              </a:spcBef>
              <a:buSzPct val="100000"/>
              <a:defRPr sz="14667"/>
            </a:lvl5pPr>
            <a:lvl6pPr lvl="5" algn="ctr">
              <a:spcBef>
                <a:spcPts val="0"/>
              </a:spcBef>
              <a:buSzPct val="100000"/>
              <a:defRPr sz="14667"/>
            </a:lvl6pPr>
            <a:lvl7pPr lvl="6" algn="ctr">
              <a:spcBef>
                <a:spcPts val="0"/>
              </a:spcBef>
              <a:buSzPct val="100000"/>
              <a:defRPr sz="14667"/>
            </a:lvl7pPr>
            <a:lvl8pPr lvl="7" algn="ctr">
              <a:spcBef>
                <a:spcPts val="0"/>
              </a:spcBef>
              <a:buSzPct val="100000"/>
              <a:defRPr sz="14667"/>
            </a:lvl8pPr>
            <a:lvl9pPr lvl="8" algn="ctr">
              <a:spcBef>
                <a:spcPts val="0"/>
              </a:spcBef>
              <a:buSzPct val="100000"/>
              <a:defRPr sz="14667"/>
            </a:lvl9pPr>
          </a:lstStyle>
          <a:p>
            <a:endParaRPr/>
          </a:p>
        </p:txBody>
      </p:sp>
      <p:sp>
        <p:nvSpPr>
          <p:cNvPr id="38" name="Shape 38"/>
          <p:cNvSpPr txBox="1">
            <a:spLocks noGrp="1"/>
          </p:cNvSpPr>
          <p:nvPr>
            <p:ph type="subTitle" idx="1"/>
          </p:nvPr>
        </p:nvSpPr>
        <p:spPr>
          <a:xfrm>
            <a:off x="955800" y="11959786"/>
            <a:ext cx="14562675" cy="5269800"/>
          </a:xfrm>
          <a:prstGeom prst="rect">
            <a:avLst/>
          </a:prstGeom>
        </p:spPr>
        <p:txBody>
          <a:bodyPr lIns="479475" tIns="479475" rIns="479475" bIns="479475" anchor="t" anchorCtr="0"/>
          <a:lstStyle>
            <a:lvl1pPr lvl="0" algn="ctr">
              <a:lnSpc>
                <a:spcPct val="100000"/>
              </a:lnSpc>
              <a:spcBef>
                <a:spcPts val="0"/>
              </a:spcBef>
              <a:spcAft>
                <a:spcPts val="0"/>
              </a:spcAft>
              <a:buSzPct val="100000"/>
              <a:buNone/>
              <a:defRPr sz="7334"/>
            </a:lvl1pPr>
            <a:lvl2pPr lvl="1" algn="ctr">
              <a:lnSpc>
                <a:spcPct val="100000"/>
              </a:lnSpc>
              <a:spcBef>
                <a:spcPts val="0"/>
              </a:spcBef>
              <a:spcAft>
                <a:spcPts val="0"/>
              </a:spcAft>
              <a:buSzPct val="100000"/>
              <a:buNone/>
              <a:defRPr sz="7334"/>
            </a:lvl2pPr>
            <a:lvl3pPr lvl="2" algn="ctr">
              <a:lnSpc>
                <a:spcPct val="100000"/>
              </a:lnSpc>
              <a:spcBef>
                <a:spcPts val="0"/>
              </a:spcBef>
              <a:spcAft>
                <a:spcPts val="0"/>
              </a:spcAft>
              <a:buSzPct val="100000"/>
              <a:buNone/>
              <a:defRPr sz="7334"/>
            </a:lvl3pPr>
            <a:lvl4pPr lvl="3" algn="ctr">
              <a:lnSpc>
                <a:spcPct val="100000"/>
              </a:lnSpc>
              <a:spcBef>
                <a:spcPts val="0"/>
              </a:spcBef>
              <a:spcAft>
                <a:spcPts val="0"/>
              </a:spcAft>
              <a:buSzPct val="100000"/>
              <a:buNone/>
              <a:defRPr sz="7334"/>
            </a:lvl4pPr>
            <a:lvl5pPr lvl="4" algn="ctr">
              <a:lnSpc>
                <a:spcPct val="100000"/>
              </a:lnSpc>
              <a:spcBef>
                <a:spcPts val="0"/>
              </a:spcBef>
              <a:spcAft>
                <a:spcPts val="0"/>
              </a:spcAft>
              <a:buSzPct val="100000"/>
              <a:buNone/>
              <a:defRPr sz="7334"/>
            </a:lvl5pPr>
            <a:lvl6pPr lvl="5" algn="ctr">
              <a:lnSpc>
                <a:spcPct val="100000"/>
              </a:lnSpc>
              <a:spcBef>
                <a:spcPts val="0"/>
              </a:spcBef>
              <a:spcAft>
                <a:spcPts val="0"/>
              </a:spcAft>
              <a:buSzPct val="100000"/>
              <a:buNone/>
              <a:defRPr sz="7334"/>
            </a:lvl6pPr>
            <a:lvl7pPr lvl="6" algn="ctr">
              <a:lnSpc>
                <a:spcPct val="100000"/>
              </a:lnSpc>
              <a:spcBef>
                <a:spcPts val="0"/>
              </a:spcBef>
              <a:spcAft>
                <a:spcPts val="0"/>
              </a:spcAft>
              <a:buSzPct val="100000"/>
              <a:buNone/>
              <a:defRPr sz="7334"/>
            </a:lvl7pPr>
            <a:lvl8pPr lvl="7" algn="ctr">
              <a:lnSpc>
                <a:spcPct val="100000"/>
              </a:lnSpc>
              <a:spcBef>
                <a:spcPts val="0"/>
              </a:spcBef>
              <a:spcAft>
                <a:spcPts val="0"/>
              </a:spcAft>
              <a:buSzPct val="100000"/>
              <a:buNone/>
              <a:defRPr sz="7334"/>
            </a:lvl8pPr>
            <a:lvl9pPr lvl="8" algn="ctr">
              <a:lnSpc>
                <a:spcPct val="100000"/>
              </a:lnSpc>
              <a:spcBef>
                <a:spcPts val="0"/>
              </a:spcBef>
              <a:spcAft>
                <a:spcPts val="0"/>
              </a:spcAft>
              <a:buSzPct val="100000"/>
              <a:buNone/>
              <a:defRPr sz="7334"/>
            </a:lvl9pPr>
          </a:lstStyle>
          <a:p>
            <a:endParaRPr/>
          </a:p>
        </p:txBody>
      </p:sp>
      <p:sp>
        <p:nvSpPr>
          <p:cNvPr id="39" name="Shape 39"/>
          <p:cNvSpPr txBox="1">
            <a:spLocks noGrp="1"/>
          </p:cNvSpPr>
          <p:nvPr>
            <p:ph type="body" idx="2"/>
          </p:nvPr>
        </p:nvSpPr>
        <p:spPr>
          <a:xfrm>
            <a:off x="17782200" y="3089387"/>
            <a:ext cx="13813200" cy="15765800"/>
          </a:xfrm>
          <a:prstGeom prst="rect">
            <a:avLst/>
          </a:prstGeom>
        </p:spPr>
        <p:txBody>
          <a:bodyPr lIns="479475" tIns="479475" rIns="479475" bIns="479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20" y="18050455"/>
            <a:ext cx="21595724" cy="2581799"/>
          </a:xfrm>
          <a:prstGeom prst="rect">
            <a:avLst/>
          </a:prstGeom>
        </p:spPr>
        <p:txBody>
          <a:bodyPr lIns="479475" tIns="479475" rIns="479475" bIns="479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0500847" y="19896392"/>
            <a:ext cx="1975275" cy="1679399"/>
          </a:xfrm>
          <a:prstGeom prst="rect">
            <a:avLst/>
          </a:prstGeom>
        </p:spPr>
        <p:txBody>
          <a:bodyPr lIns="479475" tIns="479475" rIns="479475" bIns="479475" anchor="ctr" anchorCtr="0">
            <a:noAutofit/>
          </a:body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19" y="1898773"/>
            <a:ext cx="30674025" cy="2443599"/>
          </a:xfrm>
          <a:prstGeom prst="rect">
            <a:avLst/>
          </a:prstGeom>
          <a:noFill/>
          <a:ln>
            <a:noFill/>
          </a:ln>
        </p:spPr>
        <p:txBody>
          <a:bodyPr lIns="479475" tIns="479475" rIns="479475" bIns="479475" anchor="t" anchorCtr="0"/>
          <a:lstStyle>
            <a:lvl1pPr lvl="0">
              <a:spcBef>
                <a:spcPts val="0"/>
              </a:spcBef>
              <a:buClr>
                <a:schemeClr val="dk1"/>
              </a:buClr>
              <a:buSzPct val="100000"/>
              <a:buNone/>
              <a:defRPr sz="14700">
                <a:solidFill>
                  <a:schemeClr val="dk1"/>
                </a:solidFill>
              </a:defRPr>
            </a:lvl1pPr>
            <a:lvl2pPr lvl="1">
              <a:spcBef>
                <a:spcPts val="0"/>
              </a:spcBef>
              <a:buClr>
                <a:schemeClr val="dk1"/>
              </a:buClr>
              <a:buSzPct val="100000"/>
              <a:buNone/>
              <a:defRPr sz="14700">
                <a:solidFill>
                  <a:schemeClr val="dk1"/>
                </a:solidFill>
              </a:defRPr>
            </a:lvl2pPr>
            <a:lvl3pPr lvl="2">
              <a:spcBef>
                <a:spcPts val="0"/>
              </a:spcBef>
              <a:buClr>
                <a:schemeClr val="dk1"/>
              </a:buClr>
              <a:buSzPct val="100000"/>
              <a:buNone/>
              <a:defRPr sz="14700">
                <a:solidFill>
                  <a:schemeClr val="dk1"/>
                </a:solidFill>
              </a:defRPr>
            </a:lvl3pPr>
            <a:lvl4pPr lvl="3">
              <a:spcBef>
                <a:spcPts val="0"/>
              </a:spcBef>
              <a:buClr>
                <a:schemeClr val="dk1"/>
              </a:buClr>
              <a:buSzPct val="100000"/>
              <a:buNone/>
              <a:defRPr sz="14700">
                <a:solidFill>
                  <a:schemeClr val="dk1"/>
                </a:solidFill>
              </a:defRPr>
            </a:lvl4pPr>
            <a:lvl5pPr lvl="4">
              <a:spcBef>
                <a:spcPts val="0"/>
              </a:spcBef>
              <a:buClr>
                <a:schemeClr val="dk1"/>
              </a:buClr>
              <a:buSzPct val="100000"/>
              <a:buNone/>
              <a:defRPr sz="14700">
                <a:solidFill>
                  <a:schemeClr val="dk1"/>
                </a:solidFill>
              </a:defRPr>
            </a:lvl5pPr>
            <a:lvl6pPr lvl="5">
              <a:spcBef>
                <a:spcPts val="0"/>
              </a:spcBef>
              <a:buClr>
                <a:schemeClr val="dk1"/>
              </a:buClr>
              <a:buSzPct val="100000"/>
              <a:buNone/>
              <a:defRPr sz="14700">
                <a:solidFill>
                  <a:schemeClr val="dk1"/>
                </a:solidFill>
              </a:defRPr>
            </a:lvl6pPr>
            <a:lvl7pPr lvl="6">
              <a:spcBef>
                <a:spcPts val="0"/>
              </a:spcBef>
              <a:buClr>
                <a:schemeClr val="dk1"/>
              </a:buClr>
              <a:buSzPct val="100000"/>
              <a:buNone/>
              <a:defRPr sz="14700">
                <a:solidFill>
                  <a:schemeClr val="dk1"/>
                </a:solidFill>
              </a:defRPr>
            </a:lvl7pPr>
            <a:lvl8pPr lvl="7">
              <a:spcBef>
                <a:spcPts val="0"/>
              </a:spcBef>
              <a:buClr>
                <a:schemeClr val="dk1"/>
              </a:buClr>
              <a:buSzPct val="100000"/>
              <a:buNone/>
              <a:defRPr sz="14700">
                <a:solidFill>
                  <a:schemeClr val="dk1"/>
                </a:solidFill>
              </a:defRPr>
            </a:lvl8pPr>
            <a:lvl9pPr lvl="8">
              <a:spcBef>
                <a:spcPts val="0"/>
              </a:spcBef>
              <a:buClr>
                <a:schemeClr val="dk1"/>
              </a:buClr>
              <a:buSzPct val="100000"/>
              <a:buNone/>
              <a:defRPr sz="14700">
                <a:solidFill>
                  <a:schemeClr val="dk1"/>
                </a:solidFill>
              </a:defRPr>
            </a:lvl9pPr>
          </a:lstStyle>
          <a:p>
            <a:endParaRPr/>
          </a:p>
        </p:txBody>
      </p:sp>
      <p:sp>
        <p:nvSpPr>
          <p:cNvPr id="7" name="Shape 7"/>
          <p:cNvSpPr txBox="1">
            <a:spLocks noGrp="1"/>
          </p:cNvSpPr>
          <p:nvPr>
            <p:ph type="body" idx="1"/>
          </p:nvPr>
        </p:nvSpPr>
        <p:spPr>
          <a:xfrm>
            <a:off x="1122119" y="4917226"/>
            <a:ext cx="30674025" cy="14576800"/>
          </a:xfrm>
          <a:prstGeom prst="rect">
            <a:avLst/>
          </a:prstGeom>
          <a:noFill/>
          <a:ln>
            <a:noFill/>
          </a:ln>
        </p:spPr>
        <p:txBody>
          <a:bodyPr lIns="479475" tIns="479475" rIns="479475" bIns="479475" anchor="t" anchorCtr="0"/>
          <a:lstStyle>
            <a:lvl1pPr lvl="0">
              <a:lnSpc>
                <a:spcPct val="115000"/>
              </a:lnSpc>
              <a:spcBef>
                <a:spcPts val="0"/>
              </a:spcBef>
              <a:spcAft>
                <a:spcPts val="8400"/>
              </a:spcAft>
              <a:buClr>
                <a:schemeClr val="dk2"/>
              </a:buClr>
              <a:buSzPct val="100000"/>
              <a:defRPr sz="9400">
                <a:solidFill>
                  <a:schemeClr val="dk2"/>
                </a:solidFill>
              </a:defRPr>
            </a:lvl1pPr>
            <a:lvl2pPr lvl="1">
              <a:lnSpc>
                <a:spcPct val="115000"/>
              </a:lnSpc>
              <a:spcBef>
                <a:spcPts val="0"/>
              </a:spcBef>
              <a:spcAft>
                <a:spcPts val="8400"/>
              </a:spcAft>
              <a:buClr>
                <a:schemeClr val="dk2"/>
              </a:buClr>
              <a:buSzPct val="100000"/>
              <a:defRPr sz="7300">
                <a:solidFill>
                  <a:schemeClr val="dk2"/>
                </a:solidFill>
              </a:defRPr>
            </a:lvl2pPr>
            <a:lvl3pPr lvl="2">
              <a:lnSpc>
                <a:spcPct val="115000"/>
              </a:lnSpc>
              <a:spcBef>
                <a:spcPts val="0"/>
              </a:spcBef>
              <a:spcAft>
                <a:spcPts val="8400"/>
              </a:spcAft>
              <a:buClr>
                <a:schemeClr val="dk2"/>
              </a:buClr>
              <a:buSzPct val="100000"/>
              <a:defRPr sz="7300">
                <a:solidFill>
                  <a:schemeClr val="dk2"/>
                </a:solidFill>
              </a:defRPr>
            </a:lvl3pPr>
            <a:lvl4pPr lvl="3">
              <a:lnSpc>
                <a:spcPct val="115000"/>
              </a:lnSpc>
              <a:spcBef>
                <a:spcPts val="0"/>
              </a:spcBef>
              <a:spcAft>
                <a:spcPts val="8400"/>
              </a:spcAft>
              <a:buClr>
                <a:schemeClr val="dk2"/>
              </a:buClr>
              <a:buSzPct val="100000"/>
              <a:defRPr sz="7300">
                <a:solidFill>
                  <a:schemeClr val="dk2"/>
                </a:solidFill>
              </a:defRPr>
            </a:lvl4pPr>
            <a:lvl5pPr lvl="4">
              <a:lnSpc>
                <a:spcPct val="115000"/>
              </a:lnSpc>
              <a:spcBef>
                <a:spcPts val="0"/>
              </a:spcBef>
              <a:spcAft>
                <a:spcPts val="8400"/>
              </a:spcAft>
              <a:buClr>
                <a:schemeClr val="dk2"/>
              </a:buClr>
              <a:buSzPct val="100000"/>
              <a:defRPr sz="7300">
                <a:solidFill>
                  <a:schemeClr val="dk2"/>
                </a:solidFill>
              </a:defRPr>
            </a:lvl5pPr>
            <a:lvl6pPr lvl="5">
              <a:lnSpc>
                <a:spcPct val="115000"/>
              </a:lnSpc>
              <a:spcBef>
                <a:spcPts val="0"/>
              </a:spcBef>
              <a:spcAft>
                <a:spcPts val="8400"/>
              </a:spcAft>
              <a:buClr>
                <a:schemeClr val="dk2"/>
              </a:buClr>
              <a:buSzPct val="100000"/>
              <a:defRPr sz="7300">
                <a:solidFill>
                  <a:schemeClr val="dk2"/>
                </a:solidFill>
              </a:defRPr>
            </a:lvl6pPr>
            <a:lvl7pPr lvl="6">
              <a:lnSpc>
                <a:spcPct val="115000"/>
              </a:lnSpc>
              <a:spcBef>
                <a:spcPts val="0"/>
              </a:spcBef>
              <a:spcAft>
                <a:spcPts val="8400"/>
              </a:spcAft>
              <a:buClr>
                <a:schemeClr val="dk2"/>
              </a:buClr>
              <a:buSzPct val="100000"/>
              <a:defRPr sz="7300">
                <a:solidFill>
                  <a:schemeClr val="dk2"/>
                </a:solidFill>
              </a:defRPr>
            </a:lvl7pPr>
            <a:lvl8pPr lvl="7">
              <a:lnSpc>
                <a:spcPct val="115000"/>
              </a:lnSpc>
              <a:spcBef>
                <a:spcPts val="0"/>
              </a:spcBef>
              <a:spcAft>
                <a:spcPts val="8400"/>
              </a:spcAft>
              <a:buClr>
                <a:schemeClr val="dk2"/>
              </a:buClr>
              <a:buSzPct val="100000"/>
              <a:defRPr sz="7300">
                <a:solidFill>
                  <a:schemeClr val="dk2"/>
                </a:solidFill>
              </a:defRPr>
            </a:lvl8pPr>
            <a:lvl9pPr lvl="8">
              <a:lnSpc>
                <a:spcPct val="115000"/>
              </a:lnSpc>
              <a:spcBef>
                <a:spcPts val="0"/>
              </a:spcBef>
              <a:spcAft>
                <a:spcPts val="8400"/>
              </a:spcAft>
              <a:buClr>
                <a:schemeClr val="dk2"/>
              </a:buClr>
              <a:buSzPct val="100000"/>
              <a:defRPr sz="7300">
                <a:solidFill>
                  <a:schemeClr val="dk2"/>
                </a:solidFill>
              </a:defRPr>
            </a:lvl9pPr>
          </a:lstStyle>
          <a:p>
            <a:endParaRPr/>
          </a:p>
        </p:txBody>
      </p:sp>
      <p:sp>
        <p:nvSpPr>
          <p:cNvPr id="8" name="Shape 8"/>
          <p:cNvSpPr txBox="1">
            <a:spLocks noGrp="1"/>
          </p:cNvSpPr>
          <p:nvPr>
            <p:ph type="sldNum" idx="12"/>
          </p:nvPr>
        </p:nvSpPr>
        <p:spPr>
          <a:xfrm>
            <a:off x="30500847" y="19896392"/>
            <a:ext cx="1975275" cy="1679399"/>
          </a:xfrm>
          <a:prstGeom prst="rect">
            <a:avLst/>
          </a:prstGeom>
          <a:noFill/>
          <a:ln>
            <a:noFill/>
          </a:ln>
        </p:spPr>
        <p:txBody>
          <a:bodyPr lIns="479475" tIns="479475" rIns="479475" bIns="479475" anchor="ctr" anchorCtr="0">
            <a:noAutofit/>
          </a:bodyPr>
          <a:lstStyle/>
          <a:p>
            <a:pPr algn="r"/>
            <a:fld id="{00000000-1234-1234-1234-123412341234}" type="slidenum">
              <a:rPr lang="en" sz="3467" smtClean="0">
                <a:solidFill>
                  <a:schemeClr val="dk2"/>
                </a:solidFill>
              </a:rPr>
              <a:pPr algn="r"/>
              <a:t>‹#›</a:t>
            </a:fld>
            <a:endParaRPr lang="en" sz="3467">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933"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dnalc.org/websites/dnabarcoding101.html?gclid=CKjsyMvUzMkCFYIlHwodCz0ANg" TargetMode="External"/><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53"/>
        <p:cNvGrpSpPr/>
        <p:nvPr/>
      </p:nvGrpSpPr>
      <p:grpSpPr>
        <a:xfrm>
          <a:off x="0" y="0"/>
          <a:ext cx="0" cy="0"/>
          <a:chOff x="0" y="0"/>
          <a:chExt cx="0" cy="0"/>
        </a:xfrm>
      </p:grpSpPr>
      <p:sp>
        <p:nvSpPr>
          <p:cNvPr id="54" name="Shape 54"/>
          <p:cNvSpPr txBox="1"/>
          <p:nvPr/>
        </p:nvSpPr>
        <p:spPr>
          <a:xfrm>
            <a:off x="8759496" y="424626"/>
            <a:ext cx="14404021" cy="931200"/>
          </a:xfrm>
          <a:prstGeom prst="rect">
            <a:avLst/>
          </a:prstGeom>
          <a:noFill/>
          <a:ln>
            <a:noFill/>
          </a:ln>
        </p:spPr>
        <p:txBody>
          <a:bodyPr lIns="60950" tIns="60950" rIns="60950" bIns="60950" anchor="t" anchorCtr="0">
            <a:noAutofit/>
          </a:bodyPr>
          <a:lstStyle/>
          <a:p>
            <a:pPr algn="ctr"/>
            <a:r>
              <a:rPr lang="en" sz="5400" b="1" dirty="0"/>
              <a:t>Dragon Fly Larvae Genetic Barcoding</a:t>
            </a:r>
          </a:p>
        </p:txBody>
      </p:sp>
      <p:sp>
        <p:nvSpPr>
          <p:cNvPr id="55" name="Shape 55"/>
          <p:cNvSpPr txBox="1"/>
          <p:nvPr/>
        </p:nvSpPr>
        <p:spPr>
          <a:xfrm>
            <a:off x="23624831" y="14204019"/>
            <a:ext cx="9004837" cy="7434276"/>
          </a:xfrm>
          <a:prstGeom prst="rect">
            <a:avLst/>
          </a:prstGeom>
          <a:noFill/>
          <a:ln>
            <a:noFill/>
          </a:ln>
        </p:spPr>
        <p:txBody>
          <a:bodyPr lIns="60950" tIns="60950" rIns="60950" bIns="60950" anchor="ctr" anchorCtr="0">
            <a:noAutofit/>
          </a:bodyPr>
          <a:lstStyle/>
          <a:p>
            <a:pPr algn="ctr">
              <a:spcAft>
                <a:spcPts val="800"/>
              </a:spcAft>
            </a:pPr>
            <a:r>
              <a:rPr lang="en" sz="3200" b="1" u="sng" dirty="0">
                <a:solidFill>
                  <a:schemeClr val="dk1"/>
                </a:solidFill>
              </a:rPr>
              <a:t>References</a:t>
            </a:r>
            <a:endParaRPr lang="en" sz="2400" b="1" u="sng" dirty="0">
              <a:solidFill>
                <a:schemeClr val="dk1"/>
              </a:solidFill>
            </a:endParaRPr>
          </a:p>
          <a:p>
            <a:pPr marL="304815" indent="-279414">
              <a:spcAft>
                <a:spcPts val="800"/>
              </a:spcAft>
              <a:buClr>
                <a:schemeClr val="dk1"/>
              </a:buClr>
              <a:buSzPct val="100000"/>
              <a:buAutoNum type="arabicPeriod"/>
            </a:pPr>
            <a:r>
              <a:rPr lang="en" sz="2400" dirty="0">
                <a:solidFill>
                  <a:schemeClr val="dk1"/>
                </a:solidFill>
              </a:rPr>
              <a:t>What is DNA barcoding? (2015) Retrieved from http://www.barcodeoflife.org/content/about/what-dna-barcoding(n.d.). Retrieved December 3, 2015, from </a:t>
            </a:r>
            <a:r>
              <a:rPr lang="en" sz="2400" u="sng" dirty="0">
                <a:solidFill>
                  <a:srgbClr val="1155CC"/>
                </a:solidFill>
              </a:rPr>
              <a:t>https://www.dnalc.org/websites/dnabarcoding101.html?gclid=CKjsyMvUzMkCFYIlHwodCz0ANg</a:t>
            </a:r>
            <a:endParaRPr lang="en" sz="2400" u="sng" dirty="0">
              <a:solidFill>
                <a:srgbClr val="1155CC"/>
              </a:solidFill>
              <a:hlinkClick r:id="rId3"/>
            </a:endParaRPr>
          </a:p>
          <a:p>
            <a:pPr marL="304815" indent="-279414">
              <a:spcAft>
                <a:spcPts val="800"/>
              </a:spcAft>
              <a:buClr>
                <a:srgbClr val="333333"/>
              </a:buClr>
              <a:buSzPct val="100000"/>
              <a:buAutoNum type="arabicPeriod"/>
            </a:pPr>
            <a:r>
              <a:rPr lang="en" sz="2400" dirty="0">
                <a:solidFill>
                  <a:srgbClr val="333333"/>
                </a:solidFill>
              </a:rPr>
              <a:t>McAllister, K., &amp; Pingree, S. (2008). Peconic River Habitat Health.</a:t>
            </a:r>
            <a:r>
              <a:rPr lang="en" sz="2400" i="1" dirty="0">
                <a:solidFill>
                  <a:srgbClr val="333333"/>
                </a:solidFill>
              </a:rPr>
              <a:t>Baywatch,</a:t>
            </a:r>
            <a:r>
              <a:rPr lang="en" sz="2400" dirty="0">
                <a:solidFill>
                  <a:srgbClr val="333333"/>
                </a:solidFill>
              </a:rPr>
              <a:t> </a:t>
            </a:r>
            <a:r>
              <a:rPr lang="en" sz="2400" i="1" dirty="0">
                <a:solidFill>
                  <a:srgbClr val="333333"/>
                </a:solidFill>
              </a:rPr>
              <a:t>08-09</a:t>
            </a:r>
            <a:r>
              <a:rPr lang="en" sz="2400" dirty="0">
                <a:solidFill>
                  <a:srgbClr val="333333"/>
                </a:solidFill>
              </a:rPr>
              <a:t>. Retrieved December 2, 2015, from http://www.peconicbaykeeper.org/siteFiles/News/901176F0FD67C333EE9CEFC31D9B097C.pdf</a:t>
            </a:r>
          </a:p>
          <a:p>
            <a:pPr marL="304815" indent="-279414">
              <a:spcAft>
                <a:spcPts val="800"/>
              </a:spcAft>
              <a:buClr>
                <a:schemeClr val="dk1"/>
              </a:buClr>
              <a:buSzPct val="100000"/>
              <a:buAutoNum type="arabicPeriod"/>
            </a:pPr>
            <a:r>
              <a:rPr lang="en" sz="2400" dirty="0">
                <a:solidFill>
                  <a:srgbClr val="333333"/>
                </a:solidFill>
              </a:rPr>
              <a:t>Suffolk County Government Departments Health Services Environmental Quality Ecology Marine Water Quality Monitoring Peconic Estuary Program. (n.d.). Retrieved December 4, 2015,frhttp://www.suffolkcountyny.gov/Departments/HealthServices/EnvironmentalQuality/Ecology/MarineWaterQualityMonitoring/PeconicEstuaryProgram.aspx</a:t>
            </a:r>
          </a:p>
          <a:p>
            <a:pPr marL="304815" indent="-279414">
              <a:buClr>
                <a:schemeClr val="dk1"/>
              </a:buClr>
              <a:buSzPct val="100000"/>
              <a:buAutoNum type="arabicPeriod"/>
            </a:pPr>
            <a:r>
              <a:rPr lang="en" sz="2400" dirty="0">
                <a:solidFill>
                  <a:schemeClr val="dk1"/>
                </a:solidFill>
              </a:rPr>
              <a:t>M</a:t>
            </a:r>
            <a:r>
              <a:rPr lang="en" sz="2400" dirty="0">
                <a:solidFill>
                  <a:srgbClr val="222222"/>
                </a:solidFill>
              </a:rPr>
              <a:t>arjorie D. Matocq and Francis X. Villablanca. "Low genetic diversity in an endangered species: recent or historic pattern?"</a:t>
            </a:r>
            <a:r>
              <a:rPr lang="en" sz="2400" i="1" dirty="0">
                <a:solidFill>
                  <a:srgbClr val="222222"/>
                </a:solidFill>
              </a:rPr>
              <a:t>Biological Conversation</a:t>
            </a:r>
            <a:r>
              <a:rPr lang="en" sz="2400" dirty="0">
                <a:solidFill>
                  <a:srgbClr val="222222"/>
                </a:solidFill>
              </a:rPr>
              <a:t> 98.1 (2001): 61-68.</a:t>
            </a:r>
          </a:p>
          <a:p>
            <a:pPr>
              <a:spcAft>
                <a:spcPts val="800"/>
              </a:spcAft>
            </a:pPr>
            <a:endParaRPr sz="2000" dirty="0">
              <a:solidFill>
                <a:schemeClr val="dk1"/>
              </a:solidFill>
              <a:latin typeface="Cambria"/>
              <a:ea typeface="Cambria"/>
              <a:cs typeface="Cambria"/>
              <a:sym typeface="Cambria"/>
            </a:endParaRPr>
          </a:p>
        </p:txBody>
      </p:sp>
      <p:sp>
        <p:nvSpPr>
          <p:cNvPr id="56" name="Shape 56"/>
          <p:cNvSpPr txBox="1"/>
          <p:nvPr/>
        </p:nvSpPr>
        <p:spPr>
          <a:xfrm>
            <a:off x="290780" y="8466331"/>
            <a:ext cx="8559228" cy="20123231"/>
          </a:xfrm>
          <a:prstGeom prst="rect">
            <a:avLst/>
          </a:prstGeom>
          <a:noFill/>
          <a:ln>
            <a:noFill/>
          </a:ln>
        </p:spPr>
        <p:txBody>
          <a:bodyPr lIns="60950" tIns="60950" rIns="60950" bIns="60950" anchor="t" anchorCtr="0">
            <a:noAutofit/>
          </a:bodyPr>
          <a:lstStyle/>
          <a:p>
            <a:pPr algn="ctr"/>
            <a:r>
              <a:rPr lang="en" sz="3200" b="1" u="sng" dirty="0" smtClean="0">
                <a:latin typeface="+mn-lt"/>
              </a:rPr>
              <a:t>Introduction</a:t>
            </a:r>
            <a:endParaRPr lang="en" sz="3200" b="1" u="sng" dirty="0">
              <a:latin typeface="+mn-lt"/>
            </a:endParaRPr>
          </a:p>
          <a:p>
            <a:pPr marL="474663" indent="-474663" algn="ctr"/>
            <a:r>
              <a:rPr lang="en" sz="2600" b="1" i="1" dirty="0" smtClean="0">
                <a:solidFill>
                  <a:schemeClr val="dk1"/>
                </a:solidFill>
                <a:latin typeface="+mn-lt"/>
              </a:rPr>
              <a:t>Biodiversity</a:t>
            </a:r>
            <a:r>
              <a:rPr lang="en" sz="2600" b="1" i="1" dirty="0">
                <a:solidFill>
                  <a:schemeClr val="dk1"/>
                </a:solidFill>
                <a:latin typeface="+mn-lt"/>
              </a:rPr>
              <a:t>, the variety of life on Earth, is intrinsic </a:t>
            </a:r>
            <a:r>
              <a:rPr lang="en" sz="2600" b="1" i="1" dirty="0" smtClean="0">
                <a:solidFill>
                  <a:schemeClr val="dk1"/>
                </a:solidFill>
                <a:latin typeface="+mn-lt"/>
              </a:rPr>
              <a:t>to the </a:t>
            </a:r>
            <a:r>
              <a:rPr lang="en" sz="2600" b="1" i="1" dirty="0">
                <a:solidFill>
                  <a:schemeClr val="dk1"/>
                </a:solidFill>
                <a:latin typeface="+mn-lt"/>
              </a:rPr>
              <a:t>Peconic River as well as every ecosystem</a:t>
            </a:r>
            <a:r>
              <a:rPr lang="en" sz="2600" dirty="0">
                <a:solidFill>
                  <a:schemeClr val="dk1"/>
                </a:solidFill>
                <a:latin typeface="+mn-lt"/>
              </a:rPr>
              <a:t>.  </a:t>
            </a:r>
          </a:p>
          <a:p>
            <a:pPr marL="474663" indent="-474663">
              <a:buClr>
                <a:schemeClr val="dk1"/>
              </a:buClr>
              <a:buSzPct val="100000"/>
              <a:buChar char="●"/>
            </a:pPr>
            <a:r>
              <a:rPr lang="en" sz="2600" dirty="0">
                <a:solidFill>
                  <a:schemeClr val="dk1"/>
                </a:solidFill>
                <a:latin typeface="+mn-lt"/>
              </a:rPr>
              <a:t>An increase in genetic diversity increases environmental stability</a:t>
            </a:r>
          </a:p>
          <a:p>
            <a:pPr marL="474663" indent="-474663">
              <a:buClr>
                <a:schemeClr val="dk1"/>
              </a:buClr>
              <a:buSzPct val="100000"/>
              <a:buChar char="●"/>
            </a:pPr>
            <a:r>
              <a:rPr lang="en" sz="2600" dirty="0">
                <a:solidFill>
                  <a:schemeClr val="dk1"/>
                </a:solidFill>
                <a:latin typeface="+mn-lt"/>
              </a:rPr>
              <a:t>In contrast as biodiversity decreases, the risk of inbreeding and genetic defects increase. Moreover species often go extinct or become endangered due to these factors. </a:t>
            </a:r>
          </a:p>
          <a:p>
            <a:pPr marL="474663" indent="-474663"/>
            <a:r>
              <a:rPr lang="en" sz="2600" b="1" i="1" dirty="0" smtClean="0">
                <a:solidFill>
                  <a:schemeClr val="dk1"/>
                </a:solidFill>
                <a:latin typeface="+mn-lt"/>
              </a:rPr>
              <a:t>Dragonflies </a:t>
            </a:r>
            <a:r>
              <a:rPr lang="en" sz="2600" b="1" i="1" dirty="0">
                <a:solidFill>
                  <a:schemeClr val="dk1"/>
                </a:solidFill>
                <a:latin typeface="+mn-lt"/>
              </a:rPr>
              <a:t>have a significant and positive influential role in maintaining ecological homeostasis. </a:t>
            </a:r>
          </a:p>
          <a:p>
            <a:pPr marL="474663" indent="-474663">
              <a:buClr>
                <a:schemeClr val="dk1"/>
              </a:buClr>
              <a:buSzPct val="100000"/>
              <a:buChar char="●"/>
            </a:pPr>
            <a:r>
              <a:rPr lang="en" sz="2600" dirty="0">
                <a:solidFill>
                  <a:schemeClr val="dk1"/>
                </a:solidFill>
                <a:latin typeface="+mn-lt"/>
              </a:rPr>
              <a:t>Being extremely skilled fliers and having almost a complete 360 view, they control the population of disease carrying vectors such as mosquitos and horse flies</a:t>
            </a:r>
          </a:p>
          <a:p>
            <a:pPr marL="474663" indent="-474663">
              <a:buClr>
                <a:schemeClr val="dk1"/>
              </a:buClr>
              <a:buSzPct val="100000"/>
              <a:buChar char="●"/>
            </a:pPr>
            <a:r>
              <a:rPr lang="en" sz="2600" dirty="0">
                <a:solidFill>
                  <a:schemeClr val="dk1"/>
                </a:solidFill>
                <a:latin typeface="+mn-lt"/>
              </a:rPr>
              <a:t>The presence and biodiversity of dragonflies is indicitave of ecosystem stability</a:t>
            </a:r>
          </a:p>
          <a:p>
            <a:pPr marL="474663" indent="-474663">
              <a:buClr>
                <a:schemeClr val="dk1"/>
              </a:buClr>
            </a:pPr>
            <a:endParaRPr sz="2600" dirty="0">
              <a:solidFill>
                <a:schemeClr val="dk1"/>
              </a:solidFill>
              <a:latin typeface="+mn-lt"/>
            </a:endParaRPr>
          </a:p>
          <a:p>
            <a:pPr marL="474663" indent="-474663">
              <a:buClr>
                <a:schemeClr val="dk1"/>
              </a:buClr>
              <a:buSzPct val="36666"/>
            </a:pPr>
            <a:r>
              <a:rPr lang="en" sz="2600" b="1" i="1" dirty="0">
                <a:solidFill>
                  <a:schemeClr val="dk1"/>
                </a:solidFill>
                <a:latin typeface="+mn-lt"/>
              </a:rPr>
              <a:t>A pipeline can be described as a set of tools necessary to analyze and process sequence data</a:t>
            </a:r>
            <a:r>
              <a:rPr lang="en" sz="2600" b="1" i="1" dirty="0" smtClean="0">
                <a:solidFill>
                  <a:schemeClr val="dk1"/>
                </a:solidFill>
                <a:latin typeface="+mn-lt"/>
              </a:rPr>
              <a:t>.</a:t>
            </a:r>
            <a:r>
              <a:rPr lang="en" sz="2600" dirty="0" smtClean="0">
                <a:solidFill>
                  <a:schemeClr val="dk1"/>
                </a:solidFill>
                <a:latin typeface="+mn-lt"/>
              </a:rPr>
              <a:t>. </a:t>
            </a:r>
            <a:endParaRPr lang="en" sz="2600" dirty="0">
              <a:solidFill>
                <a:schemeClr val="dk1"/>
              </a:solidFill>
              <a:latin typeface="+mn-lt"/>
            </a:endParaRPr>
          </a:p>
          <a:p>
            <a:pPr marL="474663" indent="-474663">
              <a:buClr>
                <a:schemeClr val="dk1"/>
              </a:buClr>
              <a:buSzPct val="100000"/>
              <a:buChar char="●"/>
            </a:pPr>
            <a:r>
              <a:rPr lang="en" sz="2600" dirty="0">
                <a:solidFill>
                  <a:schemeClr val="dk1"/>
                </a:solidFill>
                <a:latin typeface="+mn-lt"/>
              </a:rPr>
              <a:t>Pipeline consists of specimen collection, DNA extraction, gene amplification and subsequent analysis. The database BLAST is used to compare our sequences to that of known ones. </a:t>
            </a:r>
          </a:p>
          <a:p>
            <a:pPr marL="474663" indent="-474663"/>
            <a:r>
              <a:rPr lang="en" sz="2600" b="1" i="1" dirty="0">
                <a:solidFill>
                  <a:schemeClr val="dk1"/>
                </a:solidFill>
                <a:latin typeface="+mn-lt"/>
              </a:rPr>
              <a:t>This helps us to identify differences and determine if we have a novel sequence</a:t>
            </a:r>
            <a:r>
              <a:rPr lang="en" sz="2600" dirty="0">
                <a:solidFill>
                  <a:schemeClr val="dk1"/>
                </a:solidFill>
                <a:latin typeface="+mn-lt"/>
              </a:rPr>
              <a:t>.</a:t>
            </a:r>
          </a:p>
          <a:p>
            <a:pPr marL="474663" indent="-474663"/>
            <a:endParaRPr sz="2600" dirty="0">
              <a:solidFill>
                <a:schemeClr val="dk1"/>
              </a:solidFill>
              <a:latin typeface="+mn-lt"/>
            </a:endParaRPr>
          </a:p>
          <a:p>
            <a:pPr marL="474663" indent="-474663" algn="ctr"/>
            <a:r>
              <a:rPr lang="en" sz="2600" b="1" u="sng" dirty="0">
                <a:solidFill>
                  <a:schemeClr val="dk1"/>
                </a:solidFill>
                <a:latin typeface="+mn-lt"/>
              </a:rPr>
              <a:t>Objective</a:t>
            </a:r>
          </a:p>
          <a:p>
            <a:pPr marL="474663" indent="-474663">
              <a:buClr>
                <a:schemeClr val="dk1"/>
              </a:buClr>
              <a:buSzPct val="100000"/>
              <a:buChar char="●"/>
            </a:pPr>
            <a:r>
              <a:rPr lang="en" sz="2600" dirty="0">
                <a:solidFill>
                  <a:schemeClr val="dk1"/>
                </a:solidFill>
                <a:latin typeface="+mn-lt"/>
              </a:rPr>
              <a:t>The objective of determine the biodiversity of the Peconic estuary</a:t>
            </a:r>
          </a:p>
          <a:p>
            <a:pPr marL="474663" indent="-474663">
              <a:buClr>
                <a:schemeClr val="dk1"/>
              </a:buClr>
              <a:buSzPct val="100000"/>
              <a:buChar char="●"/>
            </a:pPr>
            <a:r>
              <a:rPr lang="en" sz="2600" dirty="0">
                <a:solidFill>
                  <a:schemeClr val="dk1"/>
                </a:solidFill>
                <a:latin typeface="+mn-lt"/>
              </a:rPr>
              <a:t>A secondary goal would be to log a novel barcode for dragonflies</a:t>
            </a:r>
          </a:p>
        </p:txBody>
      </p:sp>
      <p:sp>
        <p:nvSpPr>
          <p:cNvPr id="57" name="Shape 57"/>
          <p:cNvSpPr txBox="1"/>
          <p:nvPr/>
        </p:nvSpPr>
        <p:spPr>
          <a:xfrm>
            <a:off x="11176464" y="1328052"/>
            <a:ext cx="9570083" cy="2768399"/>
          </a:xfrm>
          <a:prstGeom prst="rect">
            <a:avLst/>
          </a:prstGeom>
          <a:noFill/>
          <a:ln>
            <a:noFill/>
          </a:ln>
        </p:spPr>
        <p:txBody>
          <a:bodyPr lIns="60950" tIns="60950" rIns="60950" bIns="60950" anchor="t" anchorCtr="0">
            <a:noAutofit/>
          </a:bodyPr>
          <a:lstStyle/>
          <a:p>
            <a:pPr algn="ctr"/>
            <a:r>
              <a:rPr lang="en" sz="2800" dirty="0"/>
              <a:t>Thomas Feil</a:t>
            </a:r>
            <a:r>
              <a:rPr lang="en" sz="2800" baseline="30000" dirty="0"/>
              <a:t>1</a:t>
            </a:r>
            <a:r>
              <a:rPr lang="en" sz="2800" dirty="0"/>
              <a:t>				Brett Biersach</a:t>
            </a:r>
            <a:r>
              <a:rPr lang="en" sz="2800" baseline="30000" dirty="0"/>
              <a:t>1</a:t>
            </a:r>
          </a:p>
          <a:p>
            <a:pPr algn="ctr"/>
            <a:r>
              <a:rPr lang="en" sz="2800" dirty="0"/>
              <a:t>Christopher Tapia</a:t>
            </a:r>
            <a:r>
              <a:rPr lang="en" sz="2800" baseline="30000" dirty="0"/>
              <a:t>1</a:t>
            </a:r>
            <a:r>
              <a:rPr lang="en" sz="2800" dirty="0"/>
              <a:t>		Joseph Vultaggio</a:t>
            </a:r>
            <a:r>
              <a:rPr lang="en" sz="2800" baseline="30000" dirty="0"/>
              <a:t>1</a:t>
            </a:r>
          </a:p>
          <a:p>
            <a:pPr algn="ctr"/>
            <a:r>
              <a:rPr lang="en" sz="2800" dirty="0"/>
              <a:t>Mr. Robert Bolen</a:t>
            </a:r>
            <a:r>
              <a:rPr lang="en" sz="2800" baseline="30000" dirty="0"/>
              <a:t>1</a:t>
            </a:r>
            <a:r>
              <a:rPr lang="en" sz="2800" dirty="0"/>
              <a:t>	Mr. James Ostensen</a:t>
            </a:r>
            <a:r>
              <a:rPr lang="en" sz="2800" baseline="30000" dirty="0"/>
              <a:t>1</a:t>
            </a:r>
          </a:p>
          <a:p>
            <a:pPr algn="ctr"/>
            <a:r>
              <a:rPr lang="en" sz="2800" dirty="0"/>
              <a:t>ESM Science Research </a:t>
            </a:r>
          </a:p>
          <a:p>
            <a:pPr algn="ctr"/>
            <a:r>
              <a:rPr lang="en" sz="2800" dirty="0" smtClean="0"/>
              <a:t>1</a:t>
            </a:r>
            <a:r>
              <a:rPr lang="en" sz="2800" dirty="0"/>
              <a:t>: Eastport South Manor Jr/Sr High School</a:t>
            </a:r>
          </a:p>
          <a:p>
            <a:pPr algn="ctr"/>
            <a:endParaRPr sz="2000" b="1" dirty="0"/>
          </a:p>
          <a:p>
            <a:pPr algn="ctr"/>
            <a:endParaRPr sz="2000" dirty="0"/>
          </a:p>
          <a:p>
            <a:pPr algn="ctr"/>
            <a:endParaRPr sz="2000" dirty="0"/>
          </a:p>
          <a:p>
            <a:pPr algn="ctr"/>
            <a:endParaRPr sz="2000" dirty="0"/>
          </a:p>
          <a:p>
            <a:pPr algn="ctr"/>
            <a:endParaRPr sz="2000" dirty="0"/>
          </a:p>
          <a:p>
            <a:endParaRPr sz="667" dirty="0"/>
          </a:p>
        </p:txBody>
      </p:sp>
      <p:pic>
        <p:nvPicPr>
          <p:cNvPr id="58" name="Shape 58"/>
          <p:cNvPicPr preferRelativeResize="0"/>
          <p:nvPr/>
        </p:nvPicPr>
        <p:blipFill>
          <a:blip r:embed="rId4">
            <a:alphaModFix/>
          </a:blip>
          <a:stretch>
            <a:fillRect/>
          </a:stretch>
        </p:blipFill>
        <p:spPr>
          <a:xfrm>
            <a:off x="9218845" y="1949727"/>
            <a:ext cx="2436279" cy="931199"/>
          </a:xfrm>
          <a:prstGeom prst="rect">
            <a:avLst/>
          </a:prstGeom>
          <a:noFill/>
          <a:ln>
            <a:noFill/>
          </a:ln>
        </p:spPr>
      </p:pic>
      <p:pic>
        <p:nvPicPr>
          <p:cNvPr id="59" name="Shape 59"/>
          <p:cNvPicPr preferRelativeResize="0"/>
          <p:nvPr/>
        </p:nvPicPr>
        <p:blipFill>
          <a:blip r:embed="rId5">
            <a:alphaModFix/>
          </a:blip>
          <a:stretch>
            <a:fillRect/>
          </a:stretch>
        </p:blipFill>
        <p:spPr>
          <a:xfrm>
            <a:off x="20546659" y="1803397"/>
            <a:ext cx="1948200" cy="964403"/>
          </a:xfrm>
          <a:prstGeom prst="rect">
            <a:avLst/>
          </a:prstGeom>
          <a:noFill/>
          <a:ln>
            <a:noFill/>
          </a:ln>
        </p:spPr>
      </p:pic>
      <p:sp>
        <p:nvSpPr>
          <p:cNvPr id="60" name="Shape 60"/>
          <p:cNvSpPr txBox="1"/>
          <p:nvPr/>
        </p:nvSpPr>
        <p:spPr>
          <a:xfrm>
            <a:off x="23993668" y="424626"/>
            <a:ext cx="8636000" cy="6776866"/>
          </a:xfrm>
          <a:prstGeom prst="rect">
            <a:avLst/>
          </a:prstGeom>
          <a:noFill/>
          <a:ln>
            <a:noFill/>
          </a:ln>
        </p:spPr>
        <p:txBody>
          <a:bodyPr lIns="60950" tIns="60950" rIns="60950" bIns="60950" anchor="t" anchorCtr="0">
            <a:noAutofit/>
          </a:bodyPr>
          <a:lstStyle/>
          <a:p>
            <a:pPr algn="ctr">
              <a:lnSpc>
                <a:spcPct val="115000"/>
              </a:lnSpc>
              <a:buClr>
                <a:schemeClr val="dk1"/>
              </a:buClr>
              <a:buSzPct val="30555"/>
            </a:pPr>
            <a:r>
              <a:rPr lang="en" sz="3200" b="1" u="sng" dirty="0">
                <a:solidFill>
                  <a:schemeClr val="dk1"/>
                </a:solidFill>
              </a:rPr>
              <a:t>Methods</a:t>
            </a:r>
            <a:endParaRPr lang="en" sz="2400" b="1" u="sng" dirty="0">
              <a:solidFill>
                <a:schemeClr val="dk1"/>
              </a:solidFill>
            </a:endParaRPr>
          </a:p>
          <a:p>
            <a:pPr marL="304815" indent="-279414">
              <a:buClr>
                <a:schemeClr val="dk1"/>
              </a:buClr>
              <a:buSzPct val="100000"/>
              <a:buChar char="●"/>
            </a:pPr>
            <a:r>
              <a:rPr lang="en" sz="2600" dirty="0">
                <a:solidFill>
                  <a:schemeClr val="dk1"/>
                </a:solidFill>
                <a:latin typeface="+mn-lt"/>
              </a:rPr>
              <a:t>Our dragonfy samples were extracted from the Peconic River Estuary</a:t>
            </a:r>
          </a:p>
          <a:p>
            <a:pPr marL="304815" indent="-279414">
              <a:buClr>
                <a:schemeClr val="dk1"/>
              </a:buClr>
              <a:buSzPct val="100000"/>
              <a:buChar char="●"/>
            </a:pPr>
            <a:r>
              <a:rPr lang="en" sz="2600" dirty="0">
                <a:solidFill>
                  <a:schemeClr val="dk1"/>
                </a:solidFill>
                <a:latin typeface="+mn-lt"/>
              </a:rPr>
              <a:t>The samples were stored in a non-freezing refridgerator</a:t>
            </a:r>
          </a:p>
          <a:p>
            <a:pPr marL="304815" indent="-279414">
              <a:buClr>
                <a:schemeClr val="dk1"/>
              </a:buClr>
              <a:buSzPct val="100000"/>
              <a:buChar char="●"/>
            </a:pPr>
            <a:r>
              <a:rPr lang="en" sz="2600" dirty="0">
                <a:solidFill>
                  <a:schemeClr val="dk1"/>
                </a:solidFill>
                <a:latin typeface="+mn-lt"/>
              </a:rPr>
              <a:t>Tissue samples were initially taken from the abdomen, but then taken from the gut or legs during other rounds of sequencing</a:t>
            </a:r>
          </a:p>
          <a:p>
            <a:pPr marL="304815" indent="-279414">
              <a:buClr>
                <a:schemeClr val="dk1"/>
              </a:buClr>
              <a:buSzPct val="100000"/>
              <a:buChar char="●"/>
            </a:pPr>
            <a:r>
              <a:rPr lang="en" sz="2600" dirty="0">
                <a:solidFill>
                  <a:schemeClr val="dk1"/>
                </a:solidFill>
                <a:latin typeface="+mn-lt"/>
              </a:rPr>
              <a:t>Primers were used to isolate the COI(cytochrome oxidase 1) gene </a:t>
            </a:r>
          </a:p>
          <a:p>
            <a:pPr marL="304815" indent="-279414">
              <a:buClr>
                <a:schemeClr val="dk1"/>
              </a:buClr>
              <a:buSzPct val="100000"/>
              <a:buChar char="●"/>
            </a:pPr>
            <a:r>
              <a:rPr lang="en" sz="2600" dirty="0">
                <a:solidFill>
                  <a:schemeClr val="dk1"/>
                </a:solidFill>
                <a:latin typeface="+mn-lt"/>
              </a:rPr>
              <a:t>Primers were used to isolate the 16S gene in later sequencing rounds to determine if bacteria contamination occured</a:t>
            </a:r>
          </a:p>
          <a:p>
            <a:pPr marL="304815" indent="-279414">
              <a:buClr>
                <a:schemeClr val="dk1"/>
              </a:buClr>
              <a:buSzPct val="100000"/>
              <a:buChar char="●"/>
            </a:pPr>
            <a:r>
              <a:rPr lang="en" sz="2600" dirty="0">
                <a:solidFill>
                  <a:schemeClr val="dk1"/>
                </a:solidFill>
                <a:latin typeface="+mn-lt"/>
              </a:rPr>
              <a:t>All techniques were performed using equipment from CSHL and BNL and protocols were followed</a:t>
            </a:r>
          </a:p>
          <a:p>
            <a:pPr marL="304815" indent="-279414">
              <a:buClr>
                <a:schemeClr val="dk1"/>
              </a:buClr>
              <a:buSzPct val="100000"/>
              <a:buChar char="●"/>
            </a:pPr>
            <a:r>
              <a:rPr lang="en" sz="2600" dirty="0">
                <a:solidFill>
                  <a:schemeClr val="dk1"/>
                </a:solidFill>
                <a:latin typeface="+mn-lt"/>
              </a:rPr>
              <a:t>After sequencing, our samples were compared to other species via BLAST and the DNA </a:t>
            </a:r>
            <a:r>
              <a:rPr lang="en" sz="2600" dirty="0" smtClean="0">
                <a:solidFill>
                  <a:schemeClr val="dk1"/>
                </a:solidFill>
                <a:latin typeface="+mn-lt"/>
              </a:rPr>
              <a:t>Subway</a:t>
            </a:r>
            <a:endParaRPr lang="en" sz="2600" dirty="0">
              <a:solidFill>
                <a:schemeClr val="dk1"/>
              </a:solidFill>
              <a:latin typeface="+mn-lt"/>
            </a:endParaRPr>
          </a:p>
        </p:txBody>
      </p:sp>
      <p:pic>
        <p:nvPicPr>
          <p:cNvPr id="61" name="Shape 61"/>
          <p:cNvPicPr preferRelativeResize="0"/>
          <p:nvPr/>
        </p:nvPicPr>
        <p:blipFill>
          <a:blip r:embed="rId6">
            <a:alphaModFix/>
          </a:blip>
          <a:stretch>
            <a:fillRect/>
          </a:stretch>
        </p:blipFill>
        <p:spPr>
          <a:xfrm>
            <a:off x="9212262" y="3709670"/>
            <a:ext cx="5769733" cy="3422999"/>
          </a:xfrm>
          <a:prstGeom prst="rect">
            <a:avLst/>
          </a:prstGeom>
          <a:noFill/>
          <a:ln>
            <a:noFill/>
          </a:ln>
        </p:spPr>
      </p:pic>
      <p:pic>
        <p:nvPicPr>
          <p:cNvPr id="62" name="Shape 62"/>
          <p:cNvPicPr preferRelativeResize="0"/>
          <p:nvPr/>
        </p:nvPicPr>
        <p:blipFill>
          <a:blip r:embed="rId7">
            <a:alphaModFix/>
          </a:blip>
          <a:stretch>
            <a:fillRect/>
          </a:stretch>
        </p:blipFill>
        <p:spPr>
          <a:xfrm>
            <a:off x="16939614" y="3667991"/>
            <a:ext cx="6041769" cy="3506356"/>
          </a:xfrm>
          <a:prstGeom prst="rect">
            <a:avLst/>
          </a:prstGeom>
          <a:noFill/>
          <a:ln>
            <a:noFill/>
          </a:ln>
        </p:spPr>
      </p:pic>
      <p:sp>
        <p:nvSpPr>
          <p:cNvPr id="63" name="Shape 63"/>
          <p:cNvSpPr txBox="1"/>
          <p:nvPr/>
        </p:nvSpPr>
        <p:spPr>
          <a:xfrm>
            <a:off x="9212262" y="7172846"/>
            <a:ext cx="13769121" cy="1283600"/>
          </a:xfrm>
          <a:prstGeom prst="rect">
            <a:avLst/>
          </a:prstGeom>
          <a:noFill/>
          <a:ln>
            <a:noFill/>
          </a:ln>
        </p:spPr>
        <p:txBody>
          <a:bodyPr lIns="60950" tIns="60950" rIns="60950" bIns="60950" anchor="t" anchorCtr="0">
            <a:noAutofit/>
          </a:bodyPr>
          <a:lstStyle/>
          <a:p>
            <a:pPr>
              <a:lnSpc>
                <a:spcPct val="115000"/>
              </a:lnSpc>
              <a:buClr>
                <a:schemeClr val="dk1"/>
              </a:buClr>
              <a:buSzPct val="36666"/>
            </a:pPr>
            <a:r>
              <a:rPr lang="en" sz="2400" dirty="0">
                <a:solidFill>
                  <a:schemeClr val="dk1"/>
                </a:solidFill>
              </a:rPr>
              <a:t>Above: Gel electrophoresis results confirming the viability of our COI gene DNA. Ladder is spaced by hundreds. Samples 1-12 on  the left, and 13-20 on the right. Samples circled are the ones that proved to be the most viable.</a:t>
            </a:r>
          </a:p>
        </p:txBody>
      </p:sp>
      <p:pic>
        <p:nvPicPr>
          <p:cNvPr id="64" name="Shape 64"/>
          <p:cNvPicPr preferRelativeResize="0"/>
          <p:nvPr/>
        </p:nvPicPr>
        <p:blipFill rotWithShape="1">
          <a:blip r:embed="rId8">
            <a:alphaModFix/>
          </a:blip>
          <a:srcRect l="16664" t="16432" r="8975" b="33667"/>
          <a:stretch/>
        </p:blipFill>
        <p:spPr>
          <a:xfrm>
            <a:off x="11176803" y="16787473"/>
            <a:ext cx="9776187" cy="3423000"/>
          </a:xfrm>
          <a:prstGeom prst="rect">
            <a:avLst/>
          </a:prstGeom>
          <a:noFill/>
          <a:ln>
            <a:noFill/>
          </a:ln>
        </p:spPr>
      </p:pic>
      <p:pic>
        <p:nvPicPr>
          <p:cNvPr id="65" name="Shape 65"/>
          <p:cNvPicPr preferRelativeResize="0"/>
          <p:nvPr/>
        </p:nvPicPr>
        <p:blipFill rotWithShape="1">
          <a:blip r:embed="rId9">
            <a:alphaModFix/>
          </a:blip>
          <a:srcRect l="17950" t="53708" r="27884" b="7213"/>
          <a:stretch/>
        </p:blipFill>
        <p:spPr>
          <a:xfrm>
            <a:off x="10770472" y="13638012"/>
            <a:ext cx="10588850" cy="2899349"/>
          </a:xfrm>
          <a:prstGeom prst="rect">
            <a:avLst/>
          </a:prstGeom>
          <a:noFill/>
          <a:ln>
            <a:noFill/>
          </a:ln>
        </p:spPr>
      </p:pic>
      <p:sp>
        <p:nvSpPr>
          <p:cNvPr id="66" name="Shape 66"/>
          <p:cNvSpPr txBox="1"/>
          <p:nvPr/>
        </p:nvSpPr>
        <p:spPr>
          <a:xfrm>
            <a:off x="8850008" y="20220358"/>
            <a:ext cx="14313509" cy="1359000"/>
          </a:xfrm>
          <a:prstGeom prst="rect">
            <a:avLst/>
          </a:prstGeom>
          <a:noFill/>
          <a:ln>
            <a:noFill/>
          </a:ln>
        </p:spPr>
        <p:txBody>
          <a:bodyPr lIns="60950" tIns="60950" rIns="60950" bIns="60950" anchor="t" anchorCtr="0">
            <a:noAutofit/>
          </a:bodyPr>
          <a:lstStyle/>
          <a:p>
            <a:r>
              <a:rPr lang="en" sz="2000" dirty="0"/>
              <a:t>Top: Similarity chart between different species and samples</a:t>
            </a:r>
          </a:p>
          <a:p>
            <a:endParaRPr sz="2000" dirty="0"/>
          </a:p>
          <a:p>
            <a:r>
              <a:rPr lang="en" sz="2000" dirty="0"/>
              <a:t>Bottom: Phylogenetic tree between all samples, different types of bacterial species and dragonfly species</a:t>
            </a:r>
          </a:p>
        </p:txBody>
      </p:sp>
      <p:pic>
        <p:nvPicPr>
          <p:cNvPr id="67" name="Shape 67"/>
          <p:cNvPicPr preferRelativeResize="0"/>
          <p:nvPr/>
        </p:nvPicPr>
        <p:blipFill rotWithShape="1">
          <a:blip r:embed="rId9">
            <a:alphaModFix/>
          </a:blip>
          <a:srcRect l="801" t="14629" r="22115" b="48296"/>
          <a:stretch/>
        </p:blipFill>
        <p:spPr>
          <a:xfrm>
            <a:off x="9335821" y="8645477"/>
            <a:ext cx="13645562" cy="4276549"/>
          </a:xfrm>
          <a:prstGeom prst="rect">
            <a:avLst/>
          </a:prstGeom>
          <a:noFill/>
          <a:ln>
            <a:noFill/>
          </a:ln>
        </p:spPr>
      </p:pic>
      <p:sp>
        <p:nvSpPr>
          <p:cNvPr id="68" name="Shape 68"/>
          <p:cNvSpPr txBox="1"/>
          <p:nvPr/>
        </p:nvSpPr>
        <p:spPr>
          <a:xfrm>
            <a:off x="9335821" y="13052024"/>
            <a:ext cx="13652144" cy="931200"/>
          </a:xfrm>
          <a:prstGeom prst="rect">
            <a:avLst/>
          </a:prstGeom>
          <a:noFill/>
          <a:ln>
            <a:noFill/>
          </a:ln>
        </p:spPr>
        <p:txBody>
          <a:bodyPr lIns="60950" tIns="60950" rIns="60950" bIns="60950" anchor="t" anchorCtr="0">
            <a:noAutofit/>
          </a:bodyPr>
          <a:lstStyle/>
          <a:p>
            <a:r>
              <a:rPr lang="en" sz="2000" dirty="0"/>
              <a:t>Above: Barcodes of different species of dragonfly and bacteria interspersed with barcodes from our samples</a:t>
            </a:r>
          </a:p>
        </p:txBody>
      </p:sp>
      <p:sp>
        <p:nvSpPr>
          <p:cNvPr id="69" name="Shape 69"/>
          <p:cNvSpPr txBox="1"/>
          <p:nvPr/>
        </p:nvSpPr>
        <p:spPr>
          <a:xfrm>
            <a:off x="23895870" y="6984962"/>
            <a:ext cx="8636000" cy="6995275"/>
          </a:xfrm>
          <a:prstGeom prst="rect">
            <a:avLst/>
          </a:prstGeom>
          <a:noFill/>
          <a:ln>
            <a:noFill/>
          </a:ln>
        </p:spPr>
        <p:txBody>
          <a:bodyPr lIns="60950" tIns="60950" rIns="60950" bIns="60950" anchor="t" anchorCtr="0">
            <a:noAutofit/>
          </a:bodyPr>
          <a:lstStyle/>
          <a:p>
            <a:pPr algn="ctr"/>
            <a:r>
              <a:rPr lang="en" sz="3200" b="1" u="sng" dirty="0"/>
              <a:t>Conclusion/Discussion</a:t>
            </a:r>
            <a:endParaRPr lang="en" sz="2800" b="1" i="1" u="sng" dirty="0"/>
          </a:p>
          <a:p>
            <a:pPr marL="304815" indent="-279414">
              <a:buSzPct val="100000"/>
              <a:buChar char="●"/>
            </a:pPr>
            <a:r>
              <a:rPr lang="en" sz="2600" dirty="0"/>
              <a:t>Our barcode results align with other dragonfly barcodes, so it is likely they have been sequenced this way before</a:t>
            </a:r>
          </a:p>
          <a:p>
            <a:pPr marL="304815" indent="-279414">
              <a:buSzPct val="100000"/>
              <a:buChar char="●"/>
            </a:pPr>
            <a:r>
              <a:rPr lang="en" sz="2600" dirty="0"/>
              <a:t>Two samples. 17 and 19, were said to be related to bacteria via BLAST</a:t>
            </a:r>
          </a:p>
          <a:p>
            <a:pPr marL="304815" indent="-279414">
              <a:buSzPct val="100000"/>
              <a:buChar char="●"/>
            </a:pPr>
            <a:r>
              <a:rPr lang="en" sz="2600" dirty="0"/>
              <a:t>After sequencing with the 16S gene, homo sapien DNA was evident, which indicates contamination</a:t>
            </a:r>
          </a:p>
          <a:p>
            <a:pPr marL="304815" indent="-279414">
              <a:buSzPct val="100000"/>
              <a:buChar char="●"/>
            </a:pPr>
            <a:r>
              <a:rPr lang="en" sz="2600" dirty="0"/>
              <a:t>Our experiment however did confirm biodiversity as the larvae match multiple dragonfly </a:t>
            </a:r>
            <a:r>
              <a:rPr lang="en" sz="2600" dirty="0" smtClean="0"/>
              <a:t>species</a:t>
            </a:r>
          </a:p>
          <a:p>
            <a:endParaRPr sz="2800" dirty="0"/>
          </a:p>
          <a:p>
            <a:pPr algn="ctr"/>
            <a:r>
              <a:rPr lang="en" sz="3200" b="1" u="sng" dirty="0"/>
              <a:t>Future Studies</a:t>
            </a:r>
          </a:p>
          <a:p>
            <a:pPr marL="304815" indent="-279414">
              <a:buClr>
                <a:schemeClr val="dk1"/>
              </a:buClr>
              <a:buSzPct val="100000"/>
              <a:buChar char="●"/>
            </a:pPr>
            <a:r>
              <a:rPr lang="en" sz="2600" dirty="0">
                <a:solidFill>
                  <a:schemeClr val="dk1"/>
                </a:solidFill>
              </a:rPr>
              <a:t>Further analysis by a taxonomist and gene analysis is necessary to conclude if this finding is accurate</a:t>
            </a:r>
          </a:p>
          <a:p>
            <a:pPr marL="304815" indent="-279414">
              <a:buClr>
                <a:schemeClr val="dk1"/>
              </a:buClr>
              <a:buSzPct val="100000"/>
              <a:buChar char="●"/>
            </a:pPr>
            <a:r>
              <a:rPr lang="en" sz="2600" dirty="0">
                <a:solidFill>
                  <a:schemeClr val="dk1"/>
                </a:solidFill>
              </a:rPr>
              <a:t>Additional sequencing is necessary to see if these larvae would be related to anything dissimilar</a:t>
            </a:r>
          </a:p>
        </p:txBody>
      </p:sp>
      <p:sp>
        <p:nvSpPr>
          <p:cNvPr id="2" name="TextBox 1"/>
          <p:cNvSpPr txBox="1"/>
          <p:nvPr/>
        </p:nvSpPr>
        <p:spPr>
          <a:xfrm>
            <a:off x="327310" y="424626"/>
            <a:ext cx="8522698" cy="8925520"/>
          </a:xfrm>
          <a:prstGeom prst="rect">
            <a:avLst/>
          </a:prstGeom>
          <a:noFill/>
        </p:spPr>
        <p:txBody>
          <a:bodyPr wrap="square" rtlCol="0">
            <a:spAutoFit/>
          </a:bodyPr>
          <a:lstStyle/>
          <a:p>
            <a:pPr algn="ctr"/>
            <a:r>
              <a:rPr lang="en-US" sz="3200" b="1" u="sng" dirty="0" smtClean="0">
                <a:latin typeface="+mn-lt"/>
                <a:cs typeface="Times New Roman" panose="02020603050405020304" pitchFamily="18" charset="0"/>
              </a:rPr>
              <a:t>Abstract</a:t>
            </a:r>
            <a:endParaRPr lang="en-US" sz="2400" b="1" u="sng" dirty="0" smtClean="0">
              <a:latin typeface="+mn-lt"/>
              <a:cs typeface="Times New Roman" panose="02020603050405020304" pitchFamily="18" charset="0"/>
            </a:endParaRPr>
          </a:p>
          <a:p>
            <a:pPr algn="just"/>
            <a:r>
              <a:rPr lang="en-US" sz="2600" dirty="0" smtClean="0">
                <a:latin typeface="+mn-lt"/>
                <a:cs typeface="Times New Roman" panose="02020603050405020304" pitchFamily="18" charset="0"/>
              </a:rPr>
              <a:t>Dragonfly </a:t>
            </a:r>
            <a:r>
              <a:rPr lang="en-US" sz="2600" dirty="0">
                <a:latin typeface="+mn-lt"/>
                <a:cs typeface="Times New Roman" panose="02020603050405020304" pitchFamily="18" charset="0"/>
              </a:rPr>
              <a:t>larvae were taken from the </a:t>
            </a:r>
            <a:r>
              <a:rPr lang="en-US" sz="2600" dirty="0" err="1">
                <a:latin typeface="+mn-lt"/>
                <a:cs typeface="Times New Roman" panose="02020603050405020304" pitchFamily="18" charset="0"/>
              </a:rPr>
              <a:t>Peconic</a:t>
            </a:r>
            <a:r>
              <a:rPr lang="en-US" sz="2600" dirty="0">
                <a:latin typeface="+mn-lt"/>
                <a:cs typeface="Times New Roman" panose="02020603050405020304" pitchFamily="18" charset="0"/>
              </a:rPr>
              <a:t> River estuary and sequenced so that their barcodes could be examined. After initial sequencing, it was found that the dragonfly larvae samples were competent and correlated to three different species of dragonfly. Two samples had top BLAST hits that corresponded to the </a:t>
            </a:r>
            <a:r>
              <a:rPr lang="en-US" sz="2600" i="1" dirty="0">
                <a:latin typeface="+mn-lt"/>
                <a:cs typeface="Times New Roman" panose="02020603050405020304" pitchFamily="18" charset="0"/>
              </a:rPr>
              <a:t>Pseudomonas </a:t>
            </a:r>
            <a:r>
              <a:rPr lang="en-US" sz="2600" dirty="0">
                <a:latin typeface="+mn-lt"/>
                <a:cs typeface="Times New Roman" panose="02020603050405020304" pitchFamily="18" charset="0"/>
              </a:rPr>
              <a:t>bacterial genus. Although these samples were high percentage matches, they were </a:t>
            </a:r>
            <a:r>
              <a:rPr lang="en-US" sz="2600" dirty="0" err="1">
                <a:latin typeface="+mn-lt"/>
                <a:cs typeface="Times New Roman" panose="02020603050405020304" pitchFamily="18" charset="0"/>
              </a:rPr>
              <a:t>resequenced</a:t>
            </a:r>
            <a:r>
              <a:rPr lang="en-US" sz="2600" dirty="0">
                <a:latin typeface="+mn-lt"/>
                <a:cs typeface="Times New Roman" panose="02020603050405020304" pitchFamily="18" charset="0"/>
              </a:rPr>
              <a:t> for validation of the bacterial DNA using the gene for the 16s ribosomal subunit.  After </a:t>
            </a:r>
            <a:r>
              <a:rPr lang="en-US" sz="2600" dirty="0" err="1">
                <a:latin typeface="+mn-lt"/>
                <a:cs typeface="Times New Roman" panose="02020603050405020304" pitchFamily="18" charset="0"/>
              </a:rPr>
              <a:t>resequencing</a:t>
            </a:r>
            <a:r>
              <a:rPr lang="en-US" sz="2600" dirty="0">
                <a:latin typeface="+mn-lt"/>
                <a:cs typeface="Times New Roman" panose="02020603050405020304" pitchFamily="18" charset="0"/>
              </a:rPr>
              <a:t> it was still inclusive if the samples were related to different strains of bacteria, but matching percentages indicated that the dragonfly related samples do not match the bacteria related samples, and that most likely the bacteria related samples were contaminated. The three species that were positively identified in the sample were </a:t>
            </a:r>
            <a:r>
              <a:rPr lang="en-US" sz="2600" i="1" dirty="0" err="1">
                <a:latin typeface="+mn-lt"/>
                <a:cs typeface="Times New Roman" panose="02020603050405020304" pitchFamily="18" charset="0"/>
              </a:rPr>
              <a:t>Gomphus</a:t>
            </a:r>
            <a:r>
              <a:rPr lang="en-US" sz="2600" i="1" dirty="0">
                <a:latin typeface="+mn-lt"/>
                <a:cs typeface="Times New Roman" panose="02020603050405020304" pitchFamily="18" charset="0"/>
              </a:rPr>
              <a:t> </a:t>
            </a:r>
            <a:r>
              <a:rPr lang="en-US" sz="2600" i="1" dirty="0" err="1">
                <a:latin typeface="+mn-lt"/>
                <a:cs typeface="Times New Roman" panose="02020603050405020304" pitchFamily="18" charset="0"/>
              </a:rPr>
              <a:t>exilis</a:t>
            </a:r>
            <a:r>
              <a:rPr lang="en-US" sz="2600" i="1" dirty="0">
                <a:latin typeface="+mn-lt"/>
                <a:cs typeface="Times New Roman" panose="02020603050405020304" pitchFamily="18" charset="0"/>
              </a:rPr>
              <a:t> </a:t>
            </a:r>
            <a:r>
              <a:rPr lang="en-US" sz="2600" dirty="0">
                <a:latin typeface="+mn-lt"/>
                <a:cs typeface="Times New Roman" panose="02020603050405020304" pitchFamily="18" charset="0"/>
              </a:rPr>
              <a:t>(common name the Lancet </a:t>
            </a:r>
            <a:r>
              <a:rPr lang="en-US" sz="2600" dirty="0" err="1">
                <a:latin typeface="+mn-lt"/>
                <a:cs typeface="Times New Roman" panose="02020603050405020304" pitchFamily="18" charset="0"/>
              </a:rPr>
              <a:t>Clubtail</a:t>
            </a:r>
            <a:r>
              <a:rPr lang="en-US" sz="2600" dirty="0">
                <a:latin typeface="+mn-lt"/>
                <a:cs typeface="Times New Roman" panose="02020603050405020304" pitchFamily="18" charset="0"/>
              </a:rPr>
              <a:t>), </a:t>
            </a:r>
            <a:r>
              <a:rPr lang="en-US" sz="2600" i="1" dirty="0">
                <a:latin typeface="+mn-lt"/>
                <a:cs typeface="Times New Roman" panose="02020603050405020304" pitchFamily="18" charset="0"/>
              </a:rPr>
              <a:t> </a:t>
            </a:r>
            <a:r>
              <a:rPr lang="en-US" sz="2600" i="1" dirty="0" err="1">
                <a:latin typeface="+mn-lt"/>
                <a:cs typeface="Times New Roman" panose="02020603050405020304" pitchFamily="18" charset="0"/>
              </a:rPr>
              <a:t>Basiaeschna</a:t>
            </a:r>
            <a:r>
              <a:rPr lang="en-US" sz="2600" i="1" dirty="0">
                <a:latin typeface="+mn-lt"/>
                <a:cs typeface="Times New Roman" panose="02020603050405020304" pitchFamily="18" charset="0"/>
              </a:rPr>
              <a:t> </a:t>
            </a:r>
            <a:r>
              <a:rPr lang="en-US" sz="2600" i="1" dirty="0" err="1">
                <a:latin typeface="+mn-lt"/>
                <a:cs typeface="Times New Roman" panose="02020603050405020304" pitchFamily="18" charset="0"/>
              </a:rPr>
              <a:t>janata</a:t>
            </a:r>
            <a:r>
              <a:rPr lang="en-US" sz="2600" i="1" dirty="0">
                <a:latin typeface="+mn-lt"/>
                <a:cs typeface="Times New Roman" panose="02020603050405020304" pitchFamily="18" charset="0"/>
              </a:rPr>
              <a:t> </a:t>
            </a:r>
            <a:r>
              <a:rPr lang="en-US" sz="2600" dirty="0">
                <a:latin typeface="+mn-lt"/>
                <a:cs typeface="Times New Roman" panose="02020603050405020304" pitchFamily="18" charset="0"/>
              </a:rPr>
              <a:t>(common name Springtime Darner),</a:t>
            </a:r>
            <a:r>
              <a:rPr lang="en-US" sz="2600" i="1" dirty="0">
                <a:latin typeface="+mn-lt"/>
                <a:cs typeface="Times New Roman" panose="02020603050405020304" pitchFamily="18" charset="0"/>
              </a:rPr>
              <a:t> </a:t>
            </a:r>
            <a:r>
              <a:rPr lang="en-US" sz="2600" dirty="0">
                <a:latin typeface="+mn-lt"/>
                <a:cs typeface="Times New Roman" panose="02020603050405020304" pitchFamily="18" charset="0"/>
              </a:rPr>
              <a:t>and </a:t>
            </a:r>
            <a:r>
              <a:rPr lang="en-US" sz="2600" i="1" dirty="0" err="1">
                <a:latin typeface="+mn-lt"/>
                <a:cs typeface="Times New Roman" panose="02020603050405020304" pitchFamily="18" charset="0"/>
              </a:rPr>
              <a:t>Pachydiplax</a:t>
            </a:r>
            <a:r>
              <a:rPr lang="en-US" sz="2600" i="1" dirty="0">
                <a:latin typeface="+mn-lt"/>
                <a:cs typeface="Times New Roman" panose="02020603050405020304" pitchFamily="18" charset="0"/>
              </a:rPr>
              <a:t> </a:t>
            </a:r>
            <a:r>
              <a:rPr lang="en-US" sz="2600" i="1" dirty="0" err="1">
                <a:latin typeface="+mn-lt"/>
                <a:cs typeface="Times New Roman" panose="02020603050405020304" pitchFamily="18" charset="0"/>
              </a:rPr>
              <a:t>longipennis</a:t>
            </a:r>
            <a:r>
              <a:rPr lang="en-US" sz="2600" i="1" dirty="0">
                <a:latin typeface="+mn-lt"/>
                <a:cs typeface="Times New Roman" panose="02020603050405020304" pitchFamily="18" charset="0"/>
              </a:rPr>
              <a:t> </a:t>
            </a:r>
            <a:r>
              <a:rPr lang="en-US" sz="2600" dirty="0">
                <a:latin typeface="+mn-lt"/>
                <a:cs typeface="Times New Roman" panose="02020603050405020304" pitchFamily="18" charset="0"/>
              </a:rPr>
              <a:t>(common name Blue Dasher).</a:t>
            </a:r>
          </a:p>
          <a:p>
            <a:r>
              <a:rPr lang="en-US" sz="2400" dirty="0">
                <a:latin typeface="+mn-lt"/>
                <a:cs typeface="Times New Roman" panose="02020603050405020304" pitchFamily="18" charset="0"/>
              </a:rPr>
              <a:t> </a:t>
            </a:r>
          </a:p>
          <a:p>
            <a:endParaRPr lang="en-US" sz="2400" dirty="0">
              <a:latin typeface="+mn-lt"/>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765</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simple-light-2</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Bolen, Robert</cp:lastModifiedBy>
  <cp:revision>3</cp:revision>
  <dcterms:modified xsi:type="dcterms:W3CDTF">2016-06-07T17:46:20Z</dcterms:modified>
</cp:coreProperties>
</file>