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5376"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5376"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5376"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5376"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5376"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5376"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5376"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5376"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5376"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F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9" d="100"/>
          <a:sy n="29" d="100"/>
        </p:scale>
        <p:origin x="18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94343038"/>
      </p:ext>
    </p:extLst>
  </p:cSld>
  <p:clrMap bg1="lt1" tx1="dk1" bg2="dk2" tx2="lt2" accent1="accent1" accent2="accent2" accent3="accent3" accent4="accent4" accent5="accent5" accent6="accent6" hlink="hlink" folHlink="folHlink"/>
  <p:notesStyle>
    <a:lvl1pPr marL="0" algn="l" defTabSz="3511296" rtl="0" eaLnBrk="1" latinLnBrk="0" hangingPunct="1">
      <a:defRPr sz="4608" kern="1200">
        <a:solidFill>
          <a:schemeClr val="tx1"/>
        </a:solidFill>
        <a:latin typeface="+mn-lt"/>
        <a:ea typeface="+mn-ea"/>
        <a:cs typeface="+mn-cs"/>
      </a:defRPr>
    </a:lvl1pPr>
    <a:lvl2pPr marL="1755648" algn="l" defTabSz="3511296" rtl="0" eaLnBrk="1" latinLnBrk="0" hangingPunct="1">
      <a:defRPr sz="4608" kern="1200">
        <a:solidFill>
          <a:schemeClr val="tx1"/>
        </a:solidFill>
        <a:latin typeface="+mn-lt"/>
        <a:ea typeface="+mn-ea"/>
        <a:cs typeface="+mn-cs"/>
      </a:defRPr>
    </a:lvl2pPr>
    <a:lvl3pPr marL="3511296" algn="l" defTabSz="3511296" rtl="0" eaLnBrk="1" latinLnBrk="0" hangingPunct="1">
      <a:defRPr sz="4608" kern="1200">
        <a:solidFill>
          <a:schemeClr val="tx1"/>
        </a:solidFill>
        <a:latin typeface="+mn-lt"/>
        <a:ea typeface="+mn-ea"/>
        <a:cs typeface="+mn-cs"/>
      </a:defRPr>
    </a:lvl3pPr>
    <a:lvl4pPr marL="5266944" algn="l" defTabSz="3511296" rtl="0" eaLnBrk="1" latinLnBrk="0" hangingPunct="1">
      <a:defRPr sz="4608" kern="1200">
        <a:solidFill>
          <a:schemeClr val="tx1"/>
        </a:solidFill>
        <a:latin typeface="+mn-lt"/>
        <a:ea typeface="+mn-ea"/>
        <a:cs typeface="+mn-cs"/>
      </a:defRPr>
    </a:lvl4pPr>
    <a:lvl5pPr marL="7022592" algn="l" defTabSz="3511296" rtl="0" eaLnBrk="1" latinLnBrk="0" hangingPunct="1">
      <a:defRPr sz="4608" kern="1200">
        <a:solidFill>
          <a:schemeClr val="tx1"/>
        </a:solidFill>
        <a:latin typeface="+mn-lt"/>
        <a:ea typeface="+mn-ea"/>
        <a:cs typeface="+mn-cs"/>
      </a:defRPr>
    </a:lvl5pPr>
    <a:lvl6pPr marL="8778240" algn="l" defTabSz="3511296" rtl="0" eaLnBrk="1" latinLnBrk="0" hangingPunct="1">
      <a:defRPr sz="4608" kern="1200">
        <a:solidFill>
          <a:schemeClr val="tx1"/>
        </a:solidFill>
        <a:latin typeface="+mn-lt"/>
        <a:ea typeface="+mn-ea"/>
        <a:cs typeface="+mn-cs"/>
      </a:defRPr>
    </a:lvl6pPr>
    <a:lvl7pPr marL="10533888" algn="l" defTabSz="3511296" rtl="0" eaLnBrk="1" latinLnBrk="0" hangingPunct="1">
      <a:defRPr sz="4608" kern="1200">
        <a:solidFill>
          <a:schemeClr val="tx1"/>
        </a:solidFill>
        <a:latin typeface="+mn-lt"/>
        <a:ea typeface="+mn-ea"/>
        <a:cs typeface="+mn-cs"/>
      </a:defRPr>
    </a:lvl7pPr>
    <a:lvl8pPr marL="12289536" algn="l" defTabSz="3511296" rtl="0" eaLnBrk="1" latinLnBrk="0" hangingPunct="1">
      <a:defRPr sz="4608" kern="1200">
        <a:solidFill>
          <a:schemeClr val="tx1"/>
        </a:solidFill>
        <a:latin typeface="+mn-lt"/>
        <a:ea typeface="+mn-ea"/>
        <a:cs typeface="+mn-cs"/>
      </a:defRPr>
    </a:lvl8pPr>
    <a:lvl9pPr marL="14045184" algn="l" defTabSz="3511296" rtl="0" eaLnBrk="1" latinLnBrk="0" hangingPunct="1">
      <a:defRPr sz="46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690060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122151" y="3176855"/>
            <a:ext cx="30674156" cy="8757756"/>
          </a:xfrm>
          <a:prstGeom prst="rect">
            <a:avLst/>
          </a:prstGeom>
        </p:spPr>
        <p:txBody>
          <a:bodyPr lIns="91425" tIns="91425" rIns="91425" bIns="91425" anchor="b" anchorCtr="0"/>
          <a:lstStyle>
            <a:lvl1pPr lvl="0" algn="ctr">
              <a:spcBef>
                <a:spcPts val="0"/>
              </a:spcBef>
              <a:buSzPct val="100000"/>
              <a:defRPr sz="18720"/>
            </a:lvl1pPr>
            <a:lvl2pPr lvl="1" algn="ctr">
              <a:spcBef>
                <a:spcPts val="0"/>
              </a:spcBef>
              <a:buSzPct val="100000"/>
              <a:defRPr sz="18720"/>
            </a:lvl2pPr>
            <a:lvl3pPr lvl="2" algn="ctr">
              <a:spcBef>
                <a:spcPts val="0"/>
              </a:spcBef>
              <a:buSzPct val="100000"/>
              <a:defRPr sz="18720"/>
            </a:lvl3pPr>
            <a:lvl4pPr lvl="3" algn="ctr">
              <a:spcBef>
                <a:spcPts val="0"/>
              </a:spcBef>
              <a:buSzPct val="100000"/>
              <a:defRPr sz="18720"/>
            </a:lvl4pPr>
            <a:lvl5pPr lvl="4" algn="ctr">
              <a:spcBef>
                <a:spcPts val="0"/>
              </a:spcBef>
              <a:buSzPct val="100000"/>
              <a:defRPr sz="18720"/>
            </a:lvl5pPr>
            <a:lvl6pPr lvl="5" algn="ctr">
              <a:spcBef>
                <a:spcPts val="0"/>
              </a:spcBef>
              <a:buSzPct val="100000"/>
              <a:defRPr sz="18720"/>
            </a:lvl6pPr>
            <a:lvl7pPr lvl="6" algn="ctr">
              <a:spcBef>
                <a:spcPts val="0"/>
              </a:spcBef>
              <a:buSzPct val="100000"/>
              <a:defRPr sz="18720"/>
            </a:lvl7pPr>
            <a:lvl8pPr lvl="7" algn="ctr">
              <a:spcBef>
                <a:spcPts val="0"/>
              </a:spcBef>
              <a:buSzPct val="100000"/>
              <a:defRPr sz="18720"/>
            </a:lvl8pPr>
            <a:lvl9pPr lvl="8" algn="ctr">
              <a:spcBef>
                <a:spcPts val="0"/>
              </a:spcBef>
              <a:buSzPct val="100000"/>
              <a:defRPr sz="18720"/>
            </a:lvl9pPr>
          </a:lstStyle>
          <a:p>
            <a:endParaRPr/>
          </a:p>
        </p:txBody>
      </p:sp>
      <p:sp>
        <p:nvSpPr>
          <p:cNvPr id="11" name="Shape 11"/>
          <p:cNvSpPr txBox="1">
            <a:spLocks noGrp="1"/>
          </p:cNvSpPr>
          <p:nvPr>
            <p:ph type="subTitle" idx="1"/>
          </p:nvPr>
        </p:nvSpPr>
        <p:spPr>
          <a:xfrm>
            <a:off x="1122122" y="12092267"/>
            <a:ext cx="30674156" cy="338176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10080"/>
            </a:lvl1pPr>
            <a:lvl2pPr lvl="1" algn="ctr">
              <a:lnSpc>
                <a:spcPct val="100000"/>
              </a:lnSpc>
              <a:spcBef>
                <a:spcPts val="0"/>
              </a:spcBef>
              <a:spcAft>
                <a:spcPts val="0"/>
              </a:spcAft>
              <a:buSzPct val="100000"/>
              <a:buNone/>
              <a:defRPr sz="10080"/>
            </a:lvl2pPr>
            <a:lvl3pPr lvl="2" algn="ctr">
              <a:lnSpc>
                <a:spcPct val="100000"/>
              </a:lnSpc>
              <a:spcBef>
                <a:spcPts val="0"/>
              </a:spcBef>
              <a:spcAft>
                <a:spcPts val="0"/>
              </a:spcAft>
              <a:buSzPct val="100000"/>
              <a:buNone/>
              <a:defRPr sz="10080"/>
            </a:lvl3pPr>
            <a:lvl4pPr lvl="3" algn="ctr">
              <a:lnSpc>
                <a:spcPct val="100000"/>
              </a:lnSpc>
              <a:spcBef>
                <a:spcPts val="0"/>
              </a:spcBef>
              <a:spcAft>
                <a:spcPts val="0"/>
              </a:spcAft>
              <a:buSzPct val="100000"/>
              <a:buNone/>
              <a:defRPr sz="10080"/>
            </a:lvl4pPr>
            <a:lvl5pPr lvl="4" algn="ctr">
              <a:lnSpc>
                <a:spcPct val="100000"/>
              </a:lnSpc>
              <a:spcBef>
                <a:spcPts val="0"/>
              </a:spcBef>
              <a:spcAft>
                <a:spcPts val="0"/>
              </a:spcAft>
              <a:buSzPct val="100000"/>
              <a:buNone/>
              <a:defRPr sz="10080"/>
            </a:lvl5pPr>
            <a:lvl6pPr lvl="5" algn="ctr">
              <a:lnSpc>
                <a:spcPct val="100000"/>
              </a:lnSpc>
              <a:spcBef>
                <a:spcPts val="0"/>
              </a:spcBef>
              <a:spcAft>
                <a:spcPts val="0"/>
              </a:spcAft>
              <a:buSzPct val="100000"/>
              <a:buNone/>
              <a:defRPr sz="10080"/>
            </a:lvl6pPr>
            <a:lvl7pPr lvl="6" algn="ctr">
              <a:lnSpc>
                <a:spcPct val="100000"/>
              </a:lnSpc>
              <a:spcBef>
                <a:spcPts val="0"/>
              </a:spcBef>
              <a:spcAft>
                <a:spcPts val="0"/>
              </a:spcAft>
              <a:buSzPct val="100000"/>
              <a:buNone/>
              <a:defRPr sz="10080"/>
            </a:lvl7pPr>
            <a:lvl8pPr lvl="7" algn="ctr">
              <a:lnSpc>
                <a:spcPct val="100000"/>
              </a:lnSpc>
              <a:spcBef>
                <a:spcPts val="0"/>
              </a:spcBef>
              <a:spcAft>
                <a:spcPts val="0"/>
              </a:spcAft>
              <a:buSzPct val="100000"/>
              <a:buNone/>
              <a:defRPr sz="10080"/>
            </a:lvl8pPr>
            <a:lvl9pPr lvl="8" algn="ctr">
              <a:lnSpc>
                <a:spcPct val="100000"/>
              </a:lnSpc>
              <a:spcBef>
                <a:spcPts val="0"/>
              </a:spcBef>
              <a:spcAft>
                <a:spcPts val="0"/>
              </a:spcAft>
              <a:buSzPct val="100000"/>
              <a:buNone/>
              <a:defRPr sz="10080"/>
            </a:lvl9pPr>
          </a:lstStyle>
          <a:p>
            <a:endParaRPr/>
          </a:p>
        </p:txBody>
      </p:sp>
      <p:sp>
        <p:nvSpPr>
          <p:cNvPr id="12" name="Shape 12"/>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22122" y="4719467"/>
            <a:ext cx="30674156" cy="8377600"/>
          </a:xfrm>
          <a:prstGeom prst="rect">
            <a:avLst/>
          </a:prstGeom>
        </p:spPr>
        <p:txBody>
          <a:bodyPr lIns="91425" tIns="91425" rIns="91425" bIns="91425" anchor="b" anchorCtr="0"/>
          <a:lstStyle>
            <a:lvl1pPr lvl="0" algn="ctr">
              <a:spcBef>
                <a:spcPts val="0"/>
              </a:spcBef>
              <a:buSzPct val="100000"/>
              <a:defRPr sz="43200"/>
            </a:lvl1pPr>
            <a:lvl2pPr lvl="1" algn="ctr">
              <a:spcBef>
                <a:spcPts val="0"/>
              </a:spcBef>
              <a:buSzPct val="100000"/>
              <a:defRPr sz="43200"/>
            </a:lvl2pPr>
            <a:lvl3pPr lvl="2" algn="ctr">
              <a:spcBef>
                <a:spcPts val="0"/>
              </a:spcBef>
              <a:buSzPct val="100000"/>
              <a:defRPr sz="43200"/>
            </a:lvl3pPr>
            <a:lvl4pPr lvl="3" algn="ctr">
              <a:spcBef>
                <a:spcPts val="0"/>
              </a:spcBef>
              <a:buSzPct val="100000"/>
              <a:defRPr sz="43200"/>
            </a:lvl4pPr>
            <a:lvl5pPr lvl="4" algn="ctr">
              <a:spcBef>
                <a:spcPts val="0"/>
              </a:spcBef>
              <a:buSzPct val="100000"/>
              <a:defRPr sz="43200"/>
            </a:lvl5pPr>
            <a:lvl6pPr lvl="5" algn="ctr">
              <a:spcBef>
                <a:spcPts val="0"/>
              </a:spcBef>
              <a:buSzPct val="100000"/>
              <a:defRPr sz="43200"/>
            </a:lvl6pPr>
            <a:lvl7pPr lvl="6" algn="ctr">
              <a:spcBef>
                <a:spcPts val="0"/>
              </a:spcBef>
              <a:buSzPct val="100000"/>
              <a:defRPr sz="43200"/>
            </a:lvl7pPr>
            <a:lvl8pPr lvl="7" algn="ctr">
              <a:spcBef>
                <a:spcPts val="0"/>
              </a:spcBef>
              <a:buSzPct val="100000"/>
              <a:defRPr sz="43200"/>
            </a:lvl8pPr>
            <a:lvl9pPr lvl="8" algn="ctr">
              <a:spcBef>
                <a:spcPts val="0"/>
              </a:spcBef>
              <a:buSzPct val="100000"/>
              <a:defRPr sz="43200"/>
            </a:lvl9pPr>
          </a:lstStyle>
          <a:p>
            <a:endParaRPr/>
          </a:p>
        </p:txBody>
      </p:sp>
      <p:sp>
        <p:nvSpPr>
          <p:cNvPr id="46" name="Shape 46"/>
          <p:cNvSpPr txBox="1">
            <a:spLocks noGrp="1"/>
          </p:cNvSpPr>
          <p:nvPr>
            <p:ph type="body" idx="1"/>
          </p:nvPr>
        </p:nvSpPr>
        <p:spPr>
          <a:xfrm>
            <a:off x="1122122" y="13449493"/>
            <a:ext cx="30674156" cy="555008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122122" y="9176960"/>
            <a:ext cx="30674156" cy="3591680"/>
          </a:xfrm>
          <a:prstGeom prst="rect">
            <a:avLst/>
          </a:prstGeom>
        </p:spPr>
        <p:txBody>
          <a:bodyPr lIns="91425" tIns="91425" rIns="91425" bIns="91425" anchor="ctr" anchorCtr="0"/>
          <a:lstStyle>
            <a:lvl1pPr lvl="0" algn="ctr">
              <a:spcBef>
                <a:spcPts val="0"/>
              </a:spcBef>
              <a:buSzPct val="100000"/>
              <a:defRPr sz="12960"/>
            </a:lvl1pPr>
            <a:lvl2pPr lvl="1" algn="ctr">
              <a:spcBef>
                <a:spcPts val="0"/>
              </a:spcBef>
              <a:buSzPct val="100000"/>
              <a:defRPr sz="12960"/>
            </a:lvl2pPr>
            <a:lvl3pPr lvl="2" algn="ctr">
              <a:spcBef>
                <a:spcPts val="0"/>
              </a:spcBef>
              <a:buSzPct val="100000"/>
              <a:defRPr sz="12960"/>
            </a:lvl3pPr>
            <a:lvl4pPr lvl="3" algn="ctr">
              <a:spcBef>
                <a:spcPts val="0"/>
              </a:spcBef>
              <a:buSzPct val="100000"/>
              <a:defRPr sz="12960"/>
            </a:lvl4pPr>
            <a:lvl5pPr lvl="4" algn="ctr">
              <a:spcBef>
                <a:spcPts val="0"/>
              </a:spcBef>
              <a:buSzPct val="100000"/>
              <a:defRPr sz="12960"/>
            </a:lvl5pPr>
            <a:lvl6pPr lvl="5" algn="ctr">
              <a:spcBef>
                <a:spcPts val="0"/>
              </a:spcBef>
              <a:buSzPct val="100000"/>
              <a:defRPr sz="12960"/>
            </a:lvl6pPr>
            <a:lvl7pPr lvl="6" algn="ctr">
              <a:spcBef>
                <a:spcPts val="0"/>
              </a:spcBef>
              <a:buSzPct val="100000"/>
              <a:defRPr sz="12960"/>
            </a:lvl7pPr>
            <a:lvl8pPr lvl="7" algn="ctr">
              <a:spcBef>
                <a:spcPts val="0"/>
              </a:spcBef>
              <a:buSzPct val="100000"/>
              <a:defRPr sz="12960"/>
            </a:lvl8pPr>
            <a:lvl9pPr lvl="8" algn="ctr">
              <a:spcBef>
                <a:spcPts val="0"/>
              </a:spcBef>
              <a:buSzPct val="100000"/>
              <a:defRPr sz="12960"/>
            </a:lvl9pPr>
          </a:lstStyle>
          <a:p>
            <a:endParaRPr/>
          </a:p>
        </p:txBody>
      </p:sp>
      <p:sp>
        <p:nvSpPr>
          <p:cNvPr id="15" name="Shape 15"/>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122122" y="1898775"/>
            <a:ext cx="30674156" cy="2443516"/>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122122" y="4917227"/>
            <a:ext cx="30674156" cy="1457664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122122" y="1898775"/>
            <a:ext cx="30674156" cy="2443516"/>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122122" y="4917227"/>
            <a:ext cx="14399636" cy="14576640"/>
          </a:xfrm>
          <a:prstGeom prst="rect">
            <a:avLst/>
          </a:prstGeom>
        </p:spPr>
        <p:txBody>
          <a:bodyPr lIns="91425" tIns="91425" rIns="91425" bIns="91425" anchor="t" anchorCtr="0"/>
          <a:lstStyle>
            <a:lvl1pPr lvl="0">
              <a:spcBef>
                <a:spcPts val="0"/>
              </a:spcBef>
              <a:buSzPct val="100000"/>
              <a:defRPr sz="5040"/>
            </a:lvl1pPr>
            <a:lvl2pPr lvl="1">
              <a:spcBef>
                <a:spcPts val="0"/>
              </a:spcBef>
              <a:buSzPct val="100000"/>
              <a:defRPr sz="4320"/>
            </a:lvl2pPr>
            <a:lvl3pPr lvl="2">
              <a:spcBef>
                <a:spcPts val="0"/>
              </a:spcBef>
              <a:buSzPct val="100000"/>
              <a:defRPr sz="4320"/>
            </a:lvl3pPr>
            <a:lvl4pPr lvl="3">
              <a:spcBef>
                <a:spcPts val="0"/>
              </a:spcBef>
              <a:buSzPct val="100000"/>
              <a:defRPr sz="4320"/>
            </a:lvl4pPr>
            <a:lvl5pPr lvl="4">
              <a:spcBef>
                <a:spcPts val="0"/>
              </a:spcBef>
              <a:buSzPct val="100000"/>
              <a:defRPr sz="4320"/>
            </a:lvl5pPr>
            <a:lvl6pPr lvl="5">
              <a:spcBef>
                <a:spcPts val="0"/>
              </a:spcBef>
              <a:buSzPct val="100000"/>
              <a:defRPr sz="4320"/>
            </a:lvl6pPr>
            <a:lvl7pPr lvl="6">
              <a:spcBef>
                <a:spcPts val="0"/>
              </a:spcBef>
              <a:buSzPct val="100000"/>
              <a:defRPr sz="4320"/>
            </a:lvl7pPr>
            <a:lvl8pPr lvl="7">
              <a:spcBef>
                <a:spcPts val="0"/>
              </a:spcBef>
              <a:buSzPct val="100000"/>
              <a:defRPr sz="4320"/>
            </a:lvl8pPr>
            <a:lvl9pPr lvl="8">
              <a:spcBef>
                <a:spcPts val="0"/>
              </a:spcBef>
              <a:buSzPct val="100000"/>
              <a:defRPr sz="4320"/>
            </a:lvl9pPr>
          </a:lstStyle>
          <a:p>
            <a:endParaRPr/>
          </a:p>
        </p:txBody>
      </p:sp>
      <p:sp>
        <p:nvSpPr>
          <p:cNvPr id="23" name="Shape 23"/>
          <p:cNvSpPr txBox="1">
            <a:spLocks noGrp="1"/>
          </p:cNvSpPr>
          <p:nvPr>
            <p:ph type="body" idx="2"/>
          </p:nvPr>
        </p:nvSpPr>
        <p:spPr>
          <a:xfrm>
            <a:off x="17396642" y="4917227"/>
            <a:ext cx="14399636" cy="14576640"/>
          </a:xfrm>
          <a:prstGeom prst="rect">
            <a:avLst/>
          </a:prstGeom>
        </p:spPr>
        <p:txBody>
          <a:bodyPr lIns="91425" tIns="91425" rIns="91425" bIns="91425" anchor="t" anchorCtr="0"/>
          <a:lstStyle>
            <a:lvl1pPr lvl="0">
              <a:spcBef>
                <a:spcPts val="0"/>
              </a:spcBef>
              <a:buSzPct val="100000"/>
              <a:defRPr sz="5040"/>
            </a:lvl1pPr>
            <a:lvl2pPr lvl="1">
              <a:spcBef>
                <a:spcPts val="0"/>
              </a:spcBef>
              <a:buSzPct val="100000"/>
              <a:defRPr sz="4320"/>
            </a:lvl2pPr>
            <a:lvl3pPr lvl="2">
              <a:spcBef>
                <a:spcPts val="0"/>
              </a:spcBef>
              <a:buSzPct val="100000"/>
              <a:defRPr sz="4320"/>
            </a:lvl3pPr>
            <a:lvl4pPr lvl="3">
              <a:spcBef>
                <a:spcPts val="0"/>
              </a:spcBef>
              <a:buSzPct val="100000"/>
              <a:defRPr sz="4320"/>
            </a:lvl4pPr>
            <a:lvl5pPr lvl="4">
              <a:spcBef>
                <a:spcPts val="0"/>
              </a:spcBef>
              <a:buSzPct val="100000"/>
              <a:defRPr sz="4320"/>
            </a:lvl5pPr>
            <a:lvl6pPr lvl="5">
              <a:spcBef>
                <a:spcPts val="0"/>
              </a:spcBef>
              <a:buSzPct val="100000"/>
              <a:defRPr sz="4320"/>
            </a:lvl6pPr>
            <a:lvl7pPr lvl="6">
              <a:spcBef>
                <a:spcPts val="0"/>
              </a:spcBef>
              <a:buSzPct val="100000"/>
              <a:defRPr sz="4320"/>
            </a:lvl7pPr>
            <a:lvl8pPr lvl="7">
              <a:spcBef>
                <a:spcPts val="0"/>
              </a:spcBef>
              <a:buSzPct val="100000"/>
              <a:defRPr sz="4320"/>
            </a:lvl8pPr>
            <a:lvl9pPr lvl="8">
              <a:spcBef>
                <a:spcPts val="0"/>
              </a:spcBef>
              <a:buSzPct val="100000"/>
              <a:defRPr sz="4320"/>
            </a:lvl9pPr>
          </a:lstStyle>
          <a:p>
            <a:endParaRPr/>
          </a:p>
        </p:txBody>
      </p:sp>
      <p:sp>
        <p:nvSpPr>
          <p:cNvPr id="24" name="Shape 24"/>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22122" y="1898775"/>
            <a:ext cx="30674156" cy="2443516"/>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22122" y="2370562"/>
            <a:ext cx="10108796" cy="3224316"/>
          </a:xfrm>
          <a:prstGeom prst="rect">
            <a:avLst/>
          </a:prstGeom>
        </p:spPr>
        <p:txBody>
          <a:bodyPr lIns="91425" tIns="91425" rIns="91425" bIns="91425" anchor="b" anchorCtr="0"/>
          <a:lstStyle>
            <a:lvl1pPr lvl="0">
              <a:spcBef>
                <a:spcPts val="0"/>
              </a:spcBef>
              <a:buSzPct val="100000"/>
              <a:defRPr sz="8640"/>
            </a:lvl1pPr>
            <a:lvl2pPr lvl="1">
              <a:spcBef>
                <a:spcPts val="0"/>
              </a:spcBef>
              <a:buSzPct val="100000"/>
              <a:defRPr sz="8640"/>
            </a:lvl2pPr>
            <a:lvl3pPr lvl="2">
              <a:spcBef>
                <a:spcPts val="0"/>
              </a:spcBef>
              <a:buSzPct val="100000"/>
              <a:defRPr sz="8640"/>
            </a:lvl3pPr>
            <a:lvl4pPr lvl="3">
              <a:spcBef>
                <a:spcPts val="0"/>
              </a:spcBef>
              <a:buSzPct val="100000"/>
              <a:defRPr sz="8640"/>
            </a:lvl4pPr>
            <a:lvl5pPr lvl="4">
              <a:spcBef>
                <a:spcPts val="0"/>
              </a:spcBef>
              <a:buSzPct val="100000"/>
              <a:defRPr sz="8640"/>
            </a:lvl5pPr>
            <a:lvl6pPr lvl="5">
              <a:spcBef>
                <a:spcPts val="0"/>
              </a:spcBef>
              <a:buSzPct val="100000"/>
              <a:defRPr sz="8640"/>
            </a:lvl6pPr>
            <a:lvl7pPr lvl="6">
              <a:spcBef>
                <a:spcPts val="0"/>
              </a:spcBef>
              <a:buSzPct val="100000"/>
              <a:defRPr sz="8640"/>
            </a:lvl7pPr>
            <a:lvl8pPr lvl="7">
              <a:spcBef>
                <a:spcPts val="0"/>
              </a:spcBef>
              <a:buSzPct val="100000"/>
              <a:defRPr sz="8640"/>
            </a:lvl8pPr>
            <a:lvl9pPr lvl="8">
              <a:spcBef>
                <a:spcPts val="0"/>
              </a:spcBef>
              <a:buSzPct val="100000"/>
              <a:defRPr sz="8640"/>
            </a:lvl9pPr>
          </a:lstStyle>
          <a:p>
            <a:endParaRPr/>
          </a:p>
        </p:txBody>
      </p:sp>
      <p:sp>
        <p:nvSpPr>
          <p:cNvPr id="30" name="Shape 30"/>
          <p:cNvSpPr txBox="1">
            <a:spLocks noGrp="1"/>
          </p:cNvSpPr>
          <p:nvPr>
            <p:ph type="body" idx="1"/>
          </p:nvPr>
        </p:nvSpPr>
        <p:spPr>
          <a:xfrm>
            <a:off x="1122122" y="5928960"/>
            <a:ext cx="10108796" cy="13565440"/>
          </a:xfrm>
          <a:prstGeom prst="rect">
            <a:avLst/>
          </a:prstGeom>
        </p:spPr>
        <p:txBody>
          <a:bodyPr lIns="91425" tIns="91425" rIns="91425" bIns="91425" anchor="t" anchorCtr="0"/>
          <a:lstStyle>
            <a:lvl1pPr lvl="0">
              <a:spcBef>
                <a:spcPts val="0"/>
              </a:spcBef>
              <a:buSzPct val="100000"/>
              <a:defRPr sz="4320"/>
            </a:lvl1pPr>
            <a:lvl2pPr lvl="1">
              <a:spcBef>
                <a:spcPts val="0"/>
              </a:spcBef>
              <a:buSzPct val="100000"/>
              <a:defRPr sz="4320"/>
            </a:lvl2pPr>
            <a:lvl3pPr lvl="2">
              <a:spcBef>
                <a:spcPts val="0"/>
              </a:spcBef>
              <a:buSzPct val="100000"/>
              <a:defRPr sz="4320"/>
            </a:lvl3pPr>
            <a:lvl4pPr lvl="3">
              <a:spcBef>
                <a:spcPts val="0"/>
              </a:spcBef>
              <a:buSzPct val="100000"/>
              <a:defRPr sz="4320"/>
            </a:lvl4pPr>
            <a:lvl5pPr lvl="4">
              <a:spcBef>
                <a:spcPts val="0"/>
              </a:spcBef>
              <a:buSzPct val="100000"/>
              <a:defRPr sz="4320"/>
            </a:lvl5pPr>
            <a:lvl6pPr lvl="5">
              <a:spcBef>
                <a:spcPts val="0"/>
              </a:spcBef>
              <a:buSzPct val="100000"/>
              <a:defRPr sz="4320"/>
            </a:lvl6pPr>
            <a:lvl7pPr lvl="6">
              <a:spcBef>
                <a:spcPts val="0"/>
              </a:spcBef>
              <a:buSzPct val="100000"/>
              <a:defRPr sz="4320"/>
            </a:lvl7pPr>
            <a:lvl8pPr lvl="7">
              <a:spcBef>
                <a:spcPts val="0"/>
              </a:spcBef>
              <a:buSzPct val="100000"/>
              <a:defRPr sz="4320"/>
            </a:lvl8pPr>
            <a:lvl9pPr lvl="8">
              <a:spcBef>
                <a:spcPts val="0"/>
              </a:spcBef>
              <a:buSzPct val="100000"/>
              <a:defRPr sz="4320"/>
            </a:lvl9pPr>
          </a:lstStyle>
          <a:p>
            <a:endParaRPr/>
          </a:p>
        </p:txBody>
      </p:sp>
      <p:sp>
        <p:nvSpPr>
          <p:cNvPr id="31" name="Shape 31"/>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1764900" y="1920640"/>
            <a:ext cx="22924080" cy="17454080"/>
          </a:xfrm>
          <a:prstGeom prst="rect">
            <a:avLst/>
          </a:prstGeom>
        </p:spPr>
        <p:txBody>
          <a:bodyPr lIns="91425" tIns="91425" rIns="91425" bIns="91425" anchor="ctr" anchorCtr="0"/>
          <a:lstStyle>
            <a:lvl1pPr lvl="0">
              <a:spcBef>
                <a:spcPts val="0"/>
              </a:spcBef>
              <a:buSzPct val="100000"/>
              <a:defRPr sz="17280"/>
            </a:lvl1pPr>
            <a:lvl2pPr lvl="1">
              <a:spcBef>
                <a:spcPts val="0"/>
              </a:spcBef>
              <a:buSzPct val="100000"/>
              <a:defRPr sz="17280"/>
            </a:lvl2pPr>
            <a:lvl3pPr lvl="2">
              <a:spcBef>
                <a:spcPts val="0"/>
              </a:spcBef>
              <a:buSzPct val="100000"/>
              <a:defRPr sz="17280"/>
            </a:lvl3pPr>
            <a:lvl4pPr lvl="3">
              <a:spcBef>
                <a:spcPts val="0"/>
              </a:spcBef>
              <a:buSzPct val="100000"/>
              <a:defRPr sz="17280"/>
            </a:lvl4pPr>
            <a:lvl5pPr lvl="4">
              <a:spcBef>
                <a:spcPts val="0"/>
              </a:spcBef>
              <a:buSzPct val="100000"/>
              <a:defRPr sz="17280"/>
            </a:lvl5pPr>
            <a:lvl6pPr lvl="5">
              <a:spcBef>
                <a:spcPts val="0"/>
              </a:spcBef>
              <a:buSzPct val="100000"/>
              <a:defRPr sz="17280"/>
            </a:lvl6pPr>
            <a:lvl7pPr lvl="6">
              <a:spcBef>
                <a:spcPts val="0"/>
              </a:spcBef>
              <a:buSzPct val="100000"/>
              <a:defRPr sz="17280"/>
            </a:lvl7pPr>
            <a:lvl8pPr lvl="7">
              <a:spcBef>
                <a:spcPts val="0"/>
              </a:spcBef>
              <a:buSzPct val="100000"/>
              <a:defRPr sz="17280"/>
            </a:lvl8pPr>
            <a:lvl9pPr lvl="8">
              <a:spcBef>
                <a:spcPts val="0"/>
              </a:spcBef>
              <a:buSzPct val="100000"/>
              <a:defRPr sz="17280"/>
            </a:lvl9pPr>
          </a:lstStyle>
          <a:p>
            <a:endParaRPr/>
          </a:p>
        </p:txBody>
      </p:sp>
      <p:sp>
        <p:nvSpPr>
          <p:cNvPr id="34" name="Shape 34"/>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16459200" y="109"/>
            <a:ext cx="16459200" cy="21945596"/>
          </a:xfrm>
          <a:prstGeom prst="rect">
            <a:avLst/>
          </a:prstGeom>
          <a:solidFill>
            <a:schemeClr val="dk2"/>
          </a:solidFill>
          <a:ln>
            <a:noFill/>
          </a:ln>
        </p:spPr>
        <p:txBody>
          <a:bodyPr lIns="329130" tIns="329130" rIns="329130" bIns="329130" anchor="ctr" anchorCtr="0">
            <a:noAutofit/>
          </a:bodyPr>
          <a:lstStyle/>
          <a:p>
            <a:pPr lvl="0">
              <a:spcBef>
                <a:spcPts val="0"/>
              </a:spcBef>
              <a:buNone/>
            </a:pPr>
            <a:endParaRPr sz="19354"/>
          </a:p>
        </p:txBody>
      </p:sp>
      <p:sp>
        <p:nvSpPr>
          <p:cNvPr id="37" name="Shape 37"/>
          <p:cNvSpPr txBox="1">
            <a:spLocks noGrp="1"/>
          </p:cNvSpPr>
          <p:nvPr>
            <p:ph type="title"/>
          </p:nvPr>
        </p:nvSpPr>
        <p:spPr>
          <a:xfrm>
            <a:off x="955802" y="5261547"/>
            <a:ext cx="14562716" cy="6324480"/>
          </a:xfrm>
          <a:prstGeom prst="rect">
            <a:avLst/>
          </a:prstGeom>
        </p:spPr>
        <p:txBody>
          <a:bodyPr lIns="91425" tIns="91425" rIns="91425" bIns="91425" anchor="b" anchorCtr="0"/>
          <a:lstStyle>
            <a:lvl1pPr lvl="0" algn="ctr">
              <a:spcBef>
                <a:spcPts val="0"/>
              </a:spcBef>
              <a:buSzPct val="100000"/>
              <a:defRPr sz="15120"/>
            </a:lvl1pPr>
            <a:lvl2pPr lvl="1" algn="ctr">
              <a:spcBef>
                <a:spcPts val="0"/>
              </a:spcBef>
              <a:buSzPct val="100000"/>
              <a:defRPr sz="15120"/>
            </a:lvl2pPr>
            <a:lvl3pPr lvl="2" algn="ctr">
              <a:spcBef>
                <a:spcPts val="0"/>
              </a:spcBef>
              <a:buSzPct val="100000"/>
              <a:defRPr sz="15120"/>
            </a:lvl3pPr>
            <a:lvl4pPr lvl="3" algn="ctr">
              <a:spcBef>
                <a:spcPts val="0"/>
              </a:spcBef>
              <a:buSzPct val="100000"/>
              <a:defRPr sz="15120"/>
            </a:lvl4pPr>
            <a:lvl5pPr lvl="4" algn="ctr">
              <a:spcBef>
                <a:spcPts val="0"/>
              </a:spcBef>
              <a:buSzPct val="100000"/>
              <a:defRPr sz="15120"/>
            </a:lvl5pPr>
            <a:lvl6pPr lvl="5" algn="ctr">
              <a:spcBef>
                <a:spcPts val="0"/>
              </a:spcBef>
              <a:buSzPct val="100000"/>
              <a:defRPr sz="15120"/>
            </a:lvl6pPr>
            <a:lvl7pPr lvl="6" algn="ctr">
              <a:spcBef>
                <a:spcPts val="0"/>
              </a:spcBef>
              <a:buSzPct val="100000"/>
              <a:defRPr sz="15120"/>
            </a:lvl7pPr>
            <a:lvl8pPr lvl="7" algn="ctr">
              <a:spcBef>
                <a:spcPts val="0"/>
              </a:spcBef>
              <a:buSzPct val="100000"/>
              <a:defRPr sz="15120"/>
            </a:lvl8pPr>
            <a:lvl9pPr lvl="8" algn="ctr">
              <a:spcBef>
                <a:spcPts val="0"/>
              </a:spcBef>
              <a:buSzPct val="100000"/>
              <a:defRPr sz="15120"/>
            </a:lvl9pPr>
          </a:lstStyle>
          <a:p>
            <a:endParaRPr/>
          </a:p>
        </p:txBody>
      </p:sp>
      <p:sp>
        <p:nvSpPr>
          <p:cNvPr id="38" name="Shape 38"/>
          <p:cNvSpPr txBox="1">
            <a:spLocks noGrp="1"/>
          </p:cNvSpPr>
          <p:nvPr>
            <p:ph type="subTitle" idx="1"/>
          </p:nvPr>
        </p:nvSpPr>
        <p:spPr>
          <a:xfrm>
            <a:off x="955802" y="11959787"/>
            <a:ext cx="14562716" cy="526976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7560"/>
            </a:lvl1pPr>
            <a:lvl2pPr lvl="1" algn="ctr">
              <a:lnSpc>
                <a:spcPct val="100000"/>
              </a:lnSpc>
              <a:spcBef>
                <a:spcPts val="0"/>
              </a:spcBef>
              <a:spcAft>
                <a:spcPts val="0"/>
              </a:spcAft>
              <a:buSzPct val="100000"/>
              <a:buNone/>
              <a:defRPr sz="7560"/>
            </a:lvl2pPr>
            <a:lvl3pPr lvl="2" algn="ctr">
              <a:lnSpc>
                <a:spcPct val="100000"/>
              </a:lnSpc>
              <a:spcBef>
                <a:spcPts val="0"/>
              </a:spcBef>
              <a:spcAft>
                <a:spcPts val="0"/>
              </a:spcAft>
              <a:buSzPct val="100000"/>
              <a:buNone/>
              <a:defRPr sz="7560"/>
            </a:lvl3pPr>
            <a:lvl4pPr lvl="3" algn="ctr">
              <a:lnSpc>
                <a:spcPct val="100000"/>
              </a:lnSpc>
              <a:spcBef>
                <a:spcPts val="0"/>
              </a:spcBef>
              <a:spcAft>
                <a:spcPts val="0"/>
              </a:spcAft>
              <a:buSzPct val="100000"/>
              <a:buNone/>
              <a:defRPr sz="7560"/>
            </a:lvl4pPr>
            <a:lvl5pPr lvl="4" algn="ctr">
              <a:lnSpc>
                <a:spcPct val="100000"/>
              </a:lnSpc>
              <a:spcBef>
                <a:spcPts val="0"/>
              </a:spcBef>
              <a:spcAft>
                <a:spcPts val="0"/>
              </a:spcAft>
              <a:buSzPct val="100000"/>
              <a:buNone/>
              <a:defRPr sz="7560"/>
            </a:lvl5pPr>
            <a:lvl6pPr lvl="5" algn="ctr">
              <a:lnSpc>
                <a:spcPct val="100000"/>
              </a:lnSpc>
              <a:spcBef>
                <a:spcPts val="0"/>
              </a:spcBef>
              <a:spcAft>
                <a:spcPts val="0"/>
              </a:spcAft>
              <a:buSzPct val="100000"/>
              <a:buNone/>
              <a:defRPr sz="7560"/>
            </a:lvl6pPr>
            <a:lvl7pPr lvl="6" algn="ctr">
              <a:lnSpc>
                <a:spcPct val="100000"/>
              </a:lnSpc>
              <a:spcBef>
                <a:spcPts val="0"/>
              </a:spcBef>
              <a:spcAft>
                <a:spcPts val="0"/>
              </a:spcAft>
              <a:buSzPct val="100000"/>
              <a:buNone/>
              <a:defRPr sz="7560"/>
            </a:lvl7pPr>
            <a:lvl8pPr lvl="7" algn="ctr">
              <a:lnSpc>
                <a:spcPct val="100000"/>
              </a:lnSpc>
              <a:spcBef>
                <a:spcPts val="0"/>
              </a:spcBef>
              <a:spcAft>
                <a:spcPts val="0"/>
              </a:spcAft>
              <a:buSzPct val="100000"/>
              <a:buNone/>
              <a:defRPr sz="7560"/>
            </a:lvl8pPr>
            <a:lvl9pPr lvl="8" algn="ctr">
              <a:lnSpc>
                <a:spcPct val="100000"/>
              </a:lnSpc>
              <a:spcBef>
                <a:spcPts val="0"/>
              </a:spcBef>
              <a:spcAft>
                <a:spcPts val="0"/>
              </a:spcAft>
              <a:buSzPct val="100000"/>
              <a:buNone/>
              <a:defRPr sz="7560"/>
            </a:lvl9pPr>
          </a:lstStyle>
          <a:p>
            <a:endParaRPr/>
          </a:p>
        </p:txBody>
      </p:sp>
      <p:sp>
        <p:nvSpPr>
          <p:cNvPr id="39" name="Shape 39"/>
          <p:cNvSpPr txBox="1">
            <a:spLocks noGrp="1"/>
          </p:cNvSpPr>
          <p:nvPr>
            <p:ph type="body" idx="2"/>
          </p:nvPr>
        </p:nvSpPr>
        <p:spPr>
          <a:xfrm>
            <a:off x="17782200" y="3089922"/>
            <a:ext cx="13813200" cy="15765756"/>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122120" y="18050453"/>
            <a:ext cx="21595680" cy="258176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30500847" y="19896388"/>
            <a:ext cx="1975316" cy="167936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22122" y="1898775"/>
            <a:ext cx="30674156" cy="2443516"/>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1122122" y="4917227"/>
            <a:ext cx="30674156" cy="1457664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30500847" y="19896388"/>
            <a:ext cx="1975316" cy="1679360"/>
          </a:xfrm>
          <a:prstGeom prst="rect">
            <a:avLst/>
          </a:prstGeom>
          <a:noFill/>
          <a:ln>
            <a:noFill/>
          </a:ln>
        </p:spPr>
        <p:txBody>
          <a:bodyPr lIns="91425" tIns="91425" rIns="91425" bIns="91425" anchor="ctr" anchorCtr="0">
            <a:noAutofit/>
          </a:bodyPr>
          <a:lstStyle/>
          <a:p>
            <a:pPr algn="r"/>
            <a:fld id="{00000000-1234-1234-1234-123412341234}" type="slidenum">
              <a:rPr lang="en" sz="3600" smtClean="0">
                <a:solidFill>
                  <a:schemeClr val="lt2"/>
                </a:solidFill>
              </a:rPr>
              <a:pPr algn="r"/>
              <a:t>‹#›</a:t>
            </a:fld>
            <a:endParaRPr lang="en" sz="36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504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jp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F4A4"/>
        </a:solidFill>
        <a:effectLst/>
      </p:bgPr>
    </p:bg>
    <p:spTree>
      <p:nvGrpSpPr>
        <p:cNvPr id="1" name="Shape 53"/>
        <p:cNvGrpSpPr/>
        <p:nvPr/>
      </p:nvGrpSpPr>
      <p:grpSpPr>
        <a:xfrm>
          <a:off x="0" y="0"/>
          <a:ext cx="0" cy="0"/>
          <a:chOff x="0" y="0"/>
          <a:chExt cx="0" cy="0"/>
        </a:xfrm>
      </p:grpSpPr>
      <p:sp>
        <p:nvSpPr>
          <p:cNvPr id="54" name="Shape 54"/>
          <p:cNvSpPr txBox="1">
            <a:spLocks noGrp="1"/>
          </p:cNvSpPr>
          <p:nvPr>
            <p:ph type="subTitle" idx="1"/>
          </p:nvPr>
        </p:nvSpPr>
        <p:spPr>
          <a:xfrm>
            <a:off x="8705531" y="-211153"/>
            <a:ext cx="15151320" cy="1330560"/>
          </a:xfrm>
          <a:prstGeom prst="rect">
            <a:avLst/>
          </a:prstGeom>
        </p:spPr>
        <p:txBody>
          <a:bodyPr lIns="329130" tIns="329130" rIns="329130" bIns="329130" anchor="t" anchorCtr="0">
            <a:noAutofit/>
          </a:bodyPr>
          <a:lstStyle/>
          <a:p>
            <a:r>
              <a:rPr lang="en" sz="5040" b="1" u="sng" dirty="0">
                <a:solidFill>
                  <a:srgbClr val="A64D79"/>
                </a:solidFill>
              </a:rPr>
              <a:t>Plant Biodiversity in the Peconic</a:t>
            </a:r>
            <a:r>
              <a:rPr lang="en" sz="6480" b="1" u="sng" dirty="0">
                <a:solidFill>
                  <a:srgbClr val="A64D79"/>
                </a:solidFill>
              </a:rPr>
              <a:t> </a:t>
            </a:r>
            <a:r>
              <a:rPr lang="en" sz="5040" b="1" u="sng" dirty="0">
                <a:solidFill>
                  <a:srgbClr val="A64D79"/>
                </a:solidFill>
              </a:rPr>
              <a:t>River</a:t>
            </a:r>
          </a:p>
        </p:txBody>
      </p:sp>
      <p:sp>
        <p:nvSpPr>
          <p:cNvPr id="55" name="Shape 55"/>
          <p:cNvSpPr txBox="1"/>
          <p:nvPr/>
        </p:nvSpPr>
        <p:spPr>
          <a:xfrm>
            <a:off x="-423773" y="6608853"/>
            <a:ext cx="10084529" cy="6566824"/>
          </a:xfrm>
          <a:prstGeom prst="rect">
            <a:avLst/>
          </a:prstGeom>
          <a:noFill/>
          <a:ln>
            <a:noFill/>
          </a:ln>
        </p:spPr>
        <p:txBody>
          <a:bodyPr lIns="329130" tIns="329130" rIns="329130" bIns="329130" anchor="t" anchorCtr="0">
            <a:noAutofit/>
          </a:bodyPr>
          <a:lstStyle/>
          <a:p>
            <a:r>
              <a:rPr lang="en" sz="2500" dirty="0">
                <a:solidFill>
                  <a:schemeClr val="bg1"/>
                </a:solidFill>
                <a:latin typeface="Times New Roman" panose="02020603050405020304" pitchFamily="18" charset="0"/>
                <a:cs typeface="Times New Roman" panose="02020603050405020304" pitchFamily="18" charset="0"/>
              </a:rPr>
              <a:t>                                     </a:t>
            </a:r>
            <a:r>
              <a:rPr lang="en" sz="2500" dirty="0" smtClean="0">
                <a:solidFill>
                  <a:schemeClr val="bg1"/>
                </a:solidFill>
                <a:latin typeface="Times New Roman" panose="02020603050405020304" pitchFamily="18" charset="0"/>
                <a:cs typeface="Times New Roman" panose="02020603050405020304" pitchFamily="18" charset="0"/>
              </a:rPr>
              <a:t>               </a:t>
            </a:r>
            <a:r>
              <a:rPr lang="en" sz="3240" b="1" dirty="0" smtClean="0">
                <a:solidFill>
                  <a:schemeClr val="bg1"/>
                </a:solidFill>
                <a:latin typeface="Times New Roman" panose="02020603050405020304" pitchFamily="18" charset="0"/>
                <a:cs typeface="Times New Roman" panose="02020603050405020304" pitchFamily="18" charset="0"/>
              </a:rPr>
              <a:t>Methods </a:t>
            </a:r>
            <a:endParaRPr lang="en" sz="3240" b="1" dirty="0">
              <a:solidFill>
                <a:schemeClr val="bg1"/>
              </a:solidFill>
              <a:latin typeface="Times New Roman" panose="02020603050405020304" pitchFamily="18" charset="0"/>
              <a:cs typeface="Times New Roman" panose="02020603050405020304" pitchFamily="18" charset="0"/>
            </a:endParaRPr>
          </a:p>
          <a:p>
            <a:pPr marL="1016000" indent="-508000" algn="just">
              <a:buSzPct val="100000"/>
              <a:buFont typeface="Times New Roman"/>
              <a:buChar char="●"/>
            </a:pPr>
            <a:r>
              <a:rPr lang="en" sz="2500" dirty="0">
                <a:solidFill>
                  <a:schemeClr val="bg1"/>
                </a:solidFill>
                <a:latin typeface="Times New Roman" panose="02020603050405020304" pitchFamily="18" charset="0"/>
                <a:ea typeface="Times New Roman"/>
                <a:cs typeface="Times New Roman" panose="02020603050405020304" pitchFamily="18" charset="0"/>
                <a:sym typeface="Times New Roman"/>
              </a:rPr>
              <a:t>First</a:t>
            </a:r>
            <a:r>
              <a:rPr lang="en" sz="2500" dirty="0" smtClean="0">
                <a:solidFill>
                  <a:schemeClr val="bg1"/>
                </a:solidFill>
                <a:latin typeface="Times New Roman" panose="02020603050405020304" pitchFamily="18" charset="0"/>
                <a:ea typeface="Times New Roman"/>
                <a:cs typeface="Times New Roman" panose="02020603050405020304" pitchFamily="18" charset="0"/>
                <a:sym typeface="Times New Roman"/>
              </a:rPr>
              <a:t>, 20 leaf </a:t>
            </a:r>
            <a:r>
              <a:rPr lang="en" sz="2500" dirty="0">
                <a:solidFill>
                  <a:schemeClr val="bg1"/>
                </a:solidFill>
                <a:latin typeface="Times New Roman" panose="02020603050405020304" pitchFamily="18" charset="0"/>
                <a:ea typeface="Times New Roman"/>
                <a:cs typeface="Times New Roman" panose="02020603050405020304" pitchFamily="18" charset="0"/>
                <a:sym typeface="Times New Roman"/>
              </a:rPr>
              <a:t>samples from the Peconic River Otis Pike Preserve were collected. All the samples are from the same specific location. These samples will be frozen and stored at Eastport South Manor Jr.- Sr. High School.</a:t>
            </a:r>
          </a:p>
          <a:p>
            <a:pPr marL="1016000" indent="-508000" algn="just">
              <a:buSzPct val="100000"/>
              <a:buFont typeface="Times New Roman"/>
              <a:buChar char="●"/>
            </a:pPr>
            <a:r>
              <a:rPr lang="en" sz="2500" dirty="0">
                <a:solidFill>
                  <a:schemeClr val="bg1"/>
                </a:solidFill>
                <a:latin typeface="Times New Roman" panose="02020603050405020304" pitchFamily="18" charset="0"/>
                <a:ea typeface="Times New Roman"/>
                <a:cs typeface="Times New Roman" panose="02020603050405020304" pitchFamily="18" charset="0"/>
                <a:sym typeface="Times New Roman"/>
              </a:rPr>
              <a:t>To process the DNA from our sample, standard DNA extraction techniques and equipment from SUNY Stony Brook or Brookhaven National Laboratory was used</a:t>
            </a:r>
            <a:r>
              <a:rPr lang="en" sz="2500" dirty="0" smtClean="0">
                <a:solidFill>
                  <a:schemeClr val="bg1"/>
                </a:solidFill>
                <a:latin typeface="Times New Roman" panose="02020603050405020304" pitchFamily="18" charset="0"/>
                <a:ea typeface="Times New Roman"/>
                <a:cs typeface="Times New Roman" panose="02020603050405020304" pitchFamily="18" charset="0"/>
                <a:sym typeface="Times New Roman"/>
              </a:rPr>
              <a:t>.</a:t>
            </a:r>
          </a:p>
          <a:p>
            <a:pPr marL="1016000" indent="-508000" algn="just">
              <a:buSzPct val="100000"/>
              <a:buFont typeface="Times New Roman"/>
              <a:buChar char="●"/>
            </a:pPr>
            <a:r>
              <a:rPr lang="en" sz="2500" dirty="0" smtClean="0">
                <a:solidFill>
                  <a:schemeClr val="bg1"/>
                </a:solidFill>
                <a:latin typeface="Times New Roman" panose="02020603050405020304" pitchFamily="18" charset="0"/>
                <a:ea typeface="Times New Roman"/>
                <a:cs typeface="Times New Roman" panose="02020603050405020304" pitchFamily="18" charset="0"/>
                <a:sym typeface="Times New Roman"/>
              </a:rPr>
              <a:t>DNA </a:t>
            </a:r>
            <a:r>
              <a:rPr lang="en" sz="2500" dirty="0">
                <a:solidFill>
                  <a:schemeClr val="bg1"/>
                </a:solidFill>
                <a:latin typeface="Times New Roman" panose="02020603050405020304" pitchFamily="18" charset="0"/>
                <a:ea typeface="Times New Roman"/>
                <a:cs typeface="Times New Roman" panose="02020603050405020304" pitchFamily="18" charset="0"/>
                <a:sym typeface="Times New Roman"/>
              </a:rPr>
              <a:t>extraction and PCR analysis at BNL were conducted. After DNA extraction and PCR analysis, the samples can be sequenced in agreement with CSHL protocols.</a:t>
            </a:r>
          </a:p>
          <a:p>
            <a:pPr marL="1016000" indent="-508000" algn="just">
              <a:buSzPct val="100000"/>
              <a:buFont typeface="Times New Roman"/>
              <a:buChar char="●"/>
            </a:pPr>
            <a:r>
              <a:rPr lang="en" sz="2500" dirty="0">
                <a:solidFill>
                  <a:schemeClr val="bg1"/>
                </a:solidFill>
                <a:latin typeface="Times New Roman" panose="02020603050405020304" pitchFamily="18" charset="0"/>
                <a:ea typeface="Times New Roman"/>
                <a:cs typeface="Times New Roman" panose="02020603050405020304" pitchFamily="18" charset="0"/>
                <a:sym typeface="Times New Roman"/>
              </a:rPr>
              <a:t>After the DNA from the samples is sequenced, it will be compared to native plant species of the Peconic River. This will tell us what species our plant is and if all the samples are the same species. This will also help determine the amount of biodiversity of the Peconic River.</a:t>
            </a:r>
          </a:p>
          <a:p>
            <a:pPr indent="1645920" algn="just">
              <a:lnSpc>
                <a:spcPct val="115000"/>
              </a:lnSpc>
            </a:pPr>
            <a:r>
              <a:rPr lang="en" sz="2600" dirty="0">
                <a:latin typeface="Times New Roman"/>
                <a:ea typeface="Times New Roman"/>
                <a:cs typeface="Times New Roman"/>
                <a:sym typeface="Times New Roman"/>
              </a:rPr>
              <a:t>  </a:t>
            </a:r>
          </a:p>
        </p:txBody>
      </p:sp>
      <p:sp>
        <p:nvSpPr>
          <p:cNvPr id="56" name="Shape 56"/>
          <p:cNvSpPr txBox="1"/>
          <p:nvPr/>
        </p:nvSpPr>
        <p:spPr>
          <a:xfrm rot="345" flipH="1">
            <a:off x="124075" y="13199863"/>
            <a:ext cx="9702362" cy="9240480"/>
          </a:xfrm>
          <a:prstGeom prst="rect">
            <a:avLst/>
          </a:prstGeom>
          <a:noFill/>
          <a:ln>
            <a:noFill/>
          </a:ln>
        </p:spPr>
        <p:txBody>
          <a:bodyPr lIns="329130" tIns="329130" rIns="329130" bIns="329130" anchor="t" anchorCtr="0">
            <a:noAutofit/>
          </a:bodyPr>
          <a:lstStyle/>
          <a:p>
            <a:pPr algn="ctr"/>
            <a:r>
              <a:rPr lang="en-US" sz="3240" b="1" dirty="0" smtClean="0">
                <a:latin typeface="Times New Roman" panose="02020603050405020304" pitchFamily="18" charset="0"/>
                <a:cs typeface="Times New Roman" panose="02020603050405020304" pitchFamily="18" charset="0"/>
              </a:rPr>
              <a:t>Introduction</a:t>
            </a:r>
          </a:p>
          <a:p>
            <a:pPr algn="just"/>
            <a:r>
              <a:rPr lang="en-US" sz="2500" dirty="0" smtClean="0">
                <a:latin typeface="Times New Roman" panose="02020603050405020304" pitchFamily="18" charset="0"/>
                <a:cs typeface="Times New Roman" panose="02020603050405020304" pitchFamily="18" charset="0"/>
              </a:rPr>
              <a:t>Biodiversity </a:t>
            </a:r>
            <a:r>
              <a:rPr lang="en-US" sz="2500" dirty="0">
                <a:latin typeface="Times New Roman" panose="02020603050405020304" pitchFamily="18" charset="0"/>
                <a:cs typeface="Times New Roman" panose="02020603050405020304" pitchFamily="18" charset="0"/>
              </a:rPr>
              <a:t>is the variability among living organisms from all sources. With the loss of biodiversity and problems in the </a:t>
            </a:r>
            <a:r>
              <a:rPr lang="en-US" sz="2500" dirty="0" err="1">
                <a:latin typeface="Times New Roman" panose="02020603050405020304" pitchFamily="18" charset="0"/>
                <a:cs typeface="Times New Roman" panose="02020603050405020304" pitchFamily="18" charset="0"/>
              </a:rPr>
              <a:t>Peconic</a:t>
            </a:r>
            <a:r>
              <a:rPr lang="en-US" sz="2500" dirty="0">
                <a:latin typeface="Times New Roman" panose="02020603050405020304" pitchFamily="18" charset="0"/>
                <a:cs typeface="Times New Roman" panose="02020603050405020304" pitchFamily="18" charset="0"/>
              </a:rPr>
              <a:t> River, such as brown tide and lack of nutrients,  food chains can be crippled, affecting food supplies for every living organism. Barcoding can help us identify these species and discover what in particular is killing them off. Barcoding also allows us to determine relationships between these species, relationships between plants and insects of the </a:t>
            </a:r>
            <a:r>
              <a:rPr lang="en-US" sz="2500" dirty="0" err="1">
                <a:latin typeface="Times New Roman" panose="02020603050405020304" pitchFamily="18" charset="0"/>
                <a:cs typeface="Times New Roman" panose="02020603050405020304" pitchFamily="18" charset="0"/>
              </a:rPr>
              <a:t>Peconic</a:t>
            </a:r>
            <a:r>
              <a:rPr lang="en-US" sz="2500" dirty="0">
                <a:latin typeface="Times New Roman" panose="02020603050405020304" pitchFamily="18" charset="0"/>
                <a:cs typeface="Times New Roman" panose="02020603050405020304" pitchFamily="18" charset="0"/>
              </a:rPr>
              <a:t> River, identify invasive species, and compare the ecosystems of the north and south shores of Long Island. Barcoding can address the issue that no one knows how many species there are and that traditional taxonomic identification methods may be too slow to capture vanishing genetic diversity.  This process, created by Paul Herbert of the University of Guelph in Ontario, Canada, uses the </a:t>
            </a:r>
            <a:r>
              <a:rPr lang="en-US" sz="2500" dirty="0" err="1">
                <a:latin typeface="Times New Roman" panose="02020603050405020304" pitchFamily="18" charset="0"/>
                <a:cs typeface="Times New Roman" panose="02020603050405020304" pitchFamily="18" charset="0"/>
              </a:rPr>
              <a:t>rbcL</a:t>
            </a:r>
            <a:r>
              <a:rPr lang="en-US" sz="2500" dirty="0">
                <a:latin typeface="Times New Roman" panose="02020603050405020304" pitchFamily="18" charset="0"/>
                <a:cs typeface="Times New Roman" panose="02020603050405020304" pitchFamily="18" charset="0"/>
              </a:rPr>
              <a:t> gene when working with plants. By using barcoding, we can analyze the </a:t>
            </a:r>
            <a:r>
              <a:rPr lang="en-US" sz="2500" dirty="0" err="1">
                <a:latin typeface="Times New Roman" panose="02020603050405020304" pitchFamily="18" charset="0"/>
                <a:cs typeface="Times New Roman" panose="02020603050405020304" pitchFamily="18" charset="0"/>
              </a:rPr>
              <a:t>rbcL</a:t>
            </a:r>
            <a:r>
              <a:rPr lang="en-US" sz="2500" dirty="0">
                <a:latin typeface="Times New Roman" panose="02020603050405020304" pitchFamily="18" charset="0"/>
                <a:cs typeface="Times New Roman" panose="02020603050405020304" pitchFamily="18" charset="0"/>
              </a:rPr>
              <a:t> gene in our alleged fern sample to obtain its DNA barcode sequence. The DNA sequence is then transferred to a database where it is further analyzed, and matched to the closest matching reference record in the database. Thus, identifying the specimen through the process of DNA barcoding</a:t>
            </a:r>
            <a:endParaRPr sz="2500" dirty="0">
              <a:latin typeface="Times New Roman" panose="02020603050405020304" pitchFamily="18" charset="0"/>
              <a:cs typeface="Times New Roman" panose="02020603050405020304" pitchFamily="18" charset="0"/>
            </a:endParaRPr>
          </a:p>
          <a:p>
            <a:endParaRPr sz="2160" b="1" dirty="0"/>
          </a:p>
        </p:txBody>
      </p:sp>
      <p:sp>
        <p:nvSpPr>
          <p:cNvPr id="57" name="Shape 57"/>
          <p:cNvSpPr txBox="1"/>
          <p:nvPr/>
        </p:nvSpPr>
        <p:spPr>
          <a:xfrm>
            <a:off x="22794686" y="1763780"/>
            <a:ext cx="9448920" cy="1330560"/>
          </a:xfrm>
          <a:prstGeom prst="rect">
            <a:avLst/>
          </a:prstGeom>
          <a:noFill/>
          <a:ln>
            <a:noFill/>
          </a:ln>
        </p:spPr>
        <p:txBody>
          <a:bodyPr lIns="329130" tIns="329130" rIns="329130" bIns="329130" anchor="t" anchorCtr="0">
            <a:noAutofit/>
          </a:bodyPr>
          <a:lstStyle/>
          <a:p>
            <a:pPr algn="ctr"/>
            <a:r>
              <a:rPr lang="en" sz="3240" b="1" dirty="0">
                <a:latin typeface="Times New Roman" panose="02020603050405020304" pitchFamily="18" charset="0"/>
                <a:cs typeface="Times New Roman" panose="02020603050405020304" pitchFamily="18" charset="0"/>
              </a:rPr>
              <a:t>Discussion</a:t>
            </a:r>
          </a:p>
        </p:txBody>
      </p:sp>
      <p:sp>
        <p:nvSpPr>
          <p:cNvPr id="58" name="Shape 58"/>
          <p:cNvSpPr txBox="1"/>
          <p:nvPr/>
        </p:nvSpPr>
        <p:spPr>
          <a:xfrm>
            <a:off x="23166054" y="14923864"/>
            <a:ext cx="9855849" cy="5573233"/>
          </a:xfrm>
          <a:prstGeom prst="rect">
            <a:avLst/>
          </a:prstGeom>
          <a:noFill/>
          <a:ln>
            <a:noFill/>
          </a:ln>
        </p:spPr>
        <p:txBody>
          <a:bodyPr lIns="329130" tIns="329130" rIns="329130" bIns="329130" anchor="t" anchorCtr="0">
            <a:noAutofit/>
          </a:bodyPr>
          <a:lstStyle/>
          <a:p>
            <a:pPr algn="ctr"/>
            <a:r>
              <a:rPr lang="en" sz="3240" b="1" dirty="0">
                <a:solidFill>
                  <a:schemeClr val="bg1"/>
                </a:solidFill>
                <a:latin typeface="Times New Roman" panose="02020603050405020304" pitchFamily="18" charset="0"/>
                <a:cs typeface="Times New Roman" panose="02020603050405020304" pitchFamily="18" charset="0"/>
              </a:rPr>
              <a:t>References</a:t>
            </a:r>
          </a:p>
          <a:p>
            <a:r>
              <a:rPr lang="en" sz="2500" dirty="0">
                <a:solidFill>
                  <a:schemeClr val="bg1"/>
                </a:solidFill>
                <a:latin typeface="Times New Roman" panose="02020603050405020304" pitchFamily="18" charset="0"/>
                <a:cs typeface="Times New Roman" panose="02020603050405020304" pitchFamily="18" charset="0"/>
              </a:rPr>
              <a:t>1."Biodiversity." </a:t>
            </a:r>
            <a:r>
              <a:rPr lang="en" sz="2500" i="1" dirty="0">
                <a:solidFill>
                  <a:schemeClr val="bg1"/>
                </a:solidFill>
                <a:latin typeface="Times New Roman" panose="02020603050405020304" pitchFamily="18" charset="0"/>
                <a:cs typeface="Times New Roman" panose="02020603050405020304" pitchFamily="18" charset="0"/>
              </a:rPr>
              <a:t>The Encyclopedia of Earth</a:t>
            </a:r>
            <a:r>
              <a:rPr lang="en" sz="2500" dirty="0">
                <a:solidFill>
                  <a:schemeClr val="bg1"/>
                </a:solidFill>
                <a:latin typeface="Times New Roman" panose="02020603050405020304" pitchFamily="18" charset="0"/>
                <a:cs typeface="Times New Roman" panose="02020603050405020304" pitchFamily="18" charset="0"/>
              </a:rPr>
              <a:t>. N.p., 2014. Web. 17 Nov. 2015. &lt;http://www.eoearth.org/view/article/150560/&gt;.</a:t>
            </a:r>
          </a:p>
          <a:p>
            <a:r>
              <a:rPr lang="en" sz="2500" dirty="0">
                <a:solidFill>
                  <a:schemeClr val="bg1"/>
                </a:solidFill>
                <a:latin typeface="Times New Roman" panose="02020603050405020304" pitchFamily="18" charset="0"/>
                <a:cs typeface="Times New Roman" panose="02020603050405020304" pitchFamily="18" charset="0"/>
              </a:rPr>
              <a:t>2."Nitrogen." </a:t>
            </a:r>
            <a:r>
              <a:rPr lang="en" sz="2500" i="1" dirty="0">
                <a:solidFill>
                  <a:schemeClr val="bg1"/>
                </a:solidFill>
                <a:latin typeface="Times New Roman" panose="02020603050405020304" pitchFamily="18" charset="0"/>
                <a:cs typeface="Times New Roman" panose="02020603050405020304" pitchFamily="18" charset="0"/>
              </a:rPr>
              <a:t>Peconic Estuary Program</a:t>
            </a:r>
            <a:r>
              <a:rPr lang="en" sz="2500" dirty="0">
                <a:solidFill>
                  <a:schemeClr val="bg1"/>
                </a:solidFill>
                <a:latin typeface="Times New Roman" panose="02020603050405020304" pitchFamily="18" charset="0"/>
                <a:cs typeface="Times New Roman" panose="02020603050405020304" pitchFamily="18" charset="0"/>
              </a:rPr>
              <a:t>. N.p., 2015. Web. 17 Nov. 2015.</a:t>
            </a:r>
          </a:p>
          <a:p>
            <a:r>
              <a:rPr lang="en" sz="2500" dirty="0">
                <a:solidFill>
                  <a:schemeClr val="bg1"/>
                </a:solidFill>
                <a:latin typeface="Times New Roman" panose="02020603050405020304" pitchFamily="18" charset="0"/>
                <a:cs typeface="Times New Roman" panose="02020603050405020304" pitchFamily="18" charset="0"/>
              </a:rPr>
              <a:t>&lt;http://www.peconicestuary.org/issues.php?issue=Nitrogen&gt;.</a:t>
            </a:r>
          </a:p>
          <a:p>
            <a:r>
              <a:rPr lang="en" sz="2500" dirty="0">
                <a:solidFill>
                  <a:schemeClr val="bg1"/>
                </a:solidFill>
                <a:latin typeface="Times New Roman" panose="02020603050405020304" pitchFamily="18" charset="0"/>
                <a:cs typeface="Times New Roman" panose="02020603050405020304" pitchFamily="18" charset="0"/>
              </a:rPr>
              <a:t>3. "Peconic Estuary Program." </a:t>
            </a:r>
            <a:r>
              <a:rPr lang="en" sz="2500" i="1" dirty="0">
                <a:solidFill>
                  <a:schemeClr val="bg1"/>
                </a:solidFill>
                <a:latin typeface="Times New Roman" panose="02020603050405020304" pitchFamily="18" charset="0"/>
                <a:cs typeface="Times New Roman" panose="02020603050405020304" pitchFamily="18" charset="0"/>
              </a:rPr>
              <a:t>New York State of Environmental Conservation</a:t>
            </a:r>
            <a:r>
              <a:rPr lang="en" sz="2500" dirty="0">
                <a:solidFill>
                  <a:schemeClr val="bg1"/>
                </a:solidFill>
                <a:latin typeface="Times New Roman" panose="02020603050405020304" pitchFamily="18" charset="0"/>
                <a:cs typeface="Times New Roman" panose="02020603050405020304" pitchFamily="18" charset="0"/>
              </a:rPr>
              <a:t>. N.p.,</a:t>
            </a:r>
          </a:p>
          <a:p>
            <a:r>
              <a:rPr lang="en" sz="2500" dirty="0">
                <a:solidFill>
                  <a:schemeClr val="bg1"/>
                </a:solidFill>
                <a:latin typeface="Times New Roman" panose="02020603050405020304" pitchFamily="18" charset="0"/>
                <a:cs typeface="Times New Roman" panose="02020603050405020304" pitchFamily="18" charset="0"/>
              </a:rPr>
              <a:t>    n.d. Web. 17 Nov. 2015. &lt;http://www.dec.ny.gov/lands/31842.html&gt;.</a:t>
            </a:r>
          </a:p>
          <a:p>
            <a:r>
              <a:rPr lang="en" sz="2500" dirty="0">
                <a:solidFill>
                  <a:schemeClr val="bg1"/>
                </a:solidFill>
                <a:latin typeface="Times New Roman" panose="02020603050405020304" pitchFamily="18" charset="0"/>
                <a:cs typeface="Times New Roman" panose="02020603050405020304" pitchFamily="18" charset="0"/>
              </a:rPr>
              <a:t>4.  "How Does Biodiversity Loss Affect Me and Everyone Else?" </a:t>
            </a:r>
            <a:r>
              <a:rPr lang="en" sz="2500" i="1" dirty="0">
                <a:solidFill>
                  <a:schemeClr val="bg1"/>
                </a:solidFill>
                <a:latin typeface="Times New Roman" panose="02020603050405020304" pitchFamily="18" charset="0"/>
                <a:cs typeface="Times New Roman" panose="02020603050405020304" pitchFamily="18" charset="0"/>
              </a:rPr>
              <a:t>WWF</a:t>
            </a:r>
            <a:r>
              <a:rPr lang="en" sz="2500" dirty="0">
                <a:solidFill>
                  <a:schemeClr val="bg1"/>
                </a:solidFill>
                <a:latin typeface="Times New Roman" panose="02020603050405020304" pitchFamily="18" charset="0"/>
                <a:cs typeface="Times New Roman" panose="02020603050405020304" pitchFamily="18" charset="0"/>
              </a:rPr>
              <a:t>. N.p., n.d. Web. 25 Nov. 2015. &lt;http://wwf.panda.org/about_our_earth/biodiversity/biodiversity_and_you/&gt;.        	</a:t>
            </a:r>
          </a:p>
          <a:p>
            <a:r>
              <a:rPr lang="en" sz="2500" dirty="0">
                <a:solidFill>
                  <a:schemeClr val="bg1"/>
                </a:solidFill>
                <a:latin typeface="Times New Roman" panose="02020603050405020304" pitchFamily="18" charset="0"/>
                <a:cs typeface="Times New Roman" panose="02020603050405020304" pitchFamily="18" charset="0"/>
              </a:rPr>
              <a:t>5."What Is DNA Barcoding?" </a:t>
            </a:r>
            <a:r>
              <a:rPr lang="en" sz="2500" i="1" dirty="0">
                <a:solidFill>
                  <a:schemeClr val="bg1"/>
                </a:solidFill>
                <a:latin typeface="Times New Roman" panose="02020603050405020304" pitchFamily="18" charset="0"/>
                <a:cs typeface="Times New Roman" panose="02020603050405020304" pitchFamily="18" charset="0"/>
              </a:rPr>
              <a:t>« Barcode of Life</a:t>
            </a:r>
            <a:r>
              <a:rPr lang="en" sz="2500" dirty="0">
                <a:solidFill>
                  <a:schemeClr val="bg1"/>
                </a:solidFill>
                <a:latin typeface="Times New Roman" panose="02020603050405020304" pitchFamily="18" charset="0"/>
                <a:cs typeface="Times New Roman" panose="02020603050405020304" pitchFamily="18" charset="0"/>
              </a:rPr>
              <a:t>. N.p., n.d. Web. 25 Nov. 2015. &lt;http://www.barcodeoflife.org/content/about/what-dna-barcoding&gt;.               </a:t>
            </a:r>
            <a:r>
              <a:rPr lang="en" sz="2500" dirty="0">
                <a:solidFill>
                  <a:schemeClr val="bg1"/>
                </a:solidFill>
                <a:highlight>
                  <a:srgbClr val="FFF9E5"/>
                </a:highlight>
                <a:latin typeface="Times New Roman" panose="02020603050405020304" pitchFamily="18" charset="0"/>
                <a:cs typeface="Times New Roman" panose="02020603050405020304" pitchFamily="18" charset="0"/>
              </a:rPr>
              <a:t>     </a:t>
            </a:r>
          </a:p>
        </p:txBody>
      </p:sp>
      <p:sp>
        <p:nvSpPr>
          <p:cNvPr id="59" name="Shape 59"/>
          <p:cNvSpPr txBox="1"/>
          <p:nvPr/>
        </p:nvSpPr>
        <p:spPr>
          <a:xfrm>
            <a:off x="9558659" y="768668"/>
            <a:ext cx="13866120" cy="1877040"/>
          </a:xfrm>
          <a:prstGeom prst="rect">
            <a:avLst/>
          </a:prstGeom>
          <a:noFill/>
          <a:ln>
            <a:noFill/>
          </a:ln>
        </p:spPr>
        <p:txBody>
          <a:bodyPr lIns="329130" tIns="329130" rIns="329130" bIns="329130" anchor="t" anchorCtr="0">
            <a:noAutofit/>
          </a:bodyPr>
          <a:lstStyle/>
          <a:p>
            <a:pPr algn="ctr"/>
            <a:r>
              <a:rPr lang="en" sz="2880" b="1" dirty="0"/>
              <a:t>Authors:</a:t>
            </a:r>
            <a:r>
              <a:rPr lang="en" sz="2880" dirty="0"/>
              <a:t> Jamie Margiotta, Erin McCallion, Isabella Ortolan, Melanie Turner</a:t>
            </a:r>
          </a:p>
          <a:p>
            <a:pPr algn="ctr"/>
            <a:r>
              <a:rPr lang="en" sz="2880" b="1" dirty="0"/>
              <a:t>Teacher:</a:t>
            </a:r>
            <a:r>
              <a:rPr lang="en" sz="2880" dirty="0"/>
              <a:t> Robert Bolen</a:t>
            </a:r>
          </a:p>
          <a:p>
            <a:pPr algn="ctr"/>
            <a:r>
              <a:rPr lang="en" sz="2880" b="1" dirty="0"/>
              <a:t>Eastport South Manor Junior-Senior High School</a:t>
            </a:r>
          </a:p>
          <a:p>
            <a:endParaRPr sz="3600" dirty="0"/>
          </a:p>
        </p:txBody>
      </p:sp>
      <p:sp>
        <p:nvSpPr>
          <p:cNvPr id="60" name="Shape 60"/>
          <p:cNvSpPr txBox="1"/>
          <p:nvPr/>
        </p:nvSpPr>
        <p:spPr>
          <a:xfrm>
            <a:off x="238493" y="1636974"/>
            <a:ext cx="9320166" cy="4527360"/>
          </a:xfrm>
          <a:prstGeom prst="rect">
            <a:avLst/>
          </a:prstGeom>
          <a:noFill/>
          <a:ln>
            <a:noFill/>
          </a:ln>
        </p:spPr>
        <p:txBody>
          <a:bodyPr lIns="329130" tIns="329130" rIns="329130" bIns="329130" anchor="t" anchorCtr="0">
            <a:noAutofit/>
          </a:bodyPr>
          <a:lstStyle/>
          <a:p>
            <a:pPr algn="ctr"/>
            <a:r>
              <a:rPr lang="en-US" sz="3240" b="1" dirty="0" smtClean="0">
                <a:solidFill>
                  <a:schemeClr val="bg1"/>
                </a:solidFill>
                <a:latin typeface="Times New Roman" panose="02020603050405020304" pitchFamily="18" charset="0"/>
                <a:cs typeface="Times New Roman" panose="02020603050405020304" pitchFamily="18" charset="0"/>
              </a:rPr>
              <a:t>Abstract</a:t>
            </a:r>
            <a:endParaRPr lang="en-US" sz="3240" b="1" dirty="0">
              <a:solidFill>
                <a:schemeClr val="bg1"/>
              </a:solidFill>
              <a:latin typeface="Times New Roman" panose="02020603050405020304" pitchFamily="18" charset="0"/>
              <a:cs typeface="Times New Roman" panose="02020603050405020304" pitchFamily="18" charset="0"/>
            </a:endParaRPr>
          </a:p>
          <a:p>
            <a:pPr algn="just"/>
            <a:r>
              <a:rPr lang="en-US" sz="2500" dirty="0">
                <a:solidFill>
                  <a:schemeClr val="bg1"/>
                </a:solidFill>
                <a:latin typeface="Times New Roman" panose="02020603050405020304" pitchFamily="18" charset="0"/>
                <a:cs typeface="Times New Roman" panose="02020603050405020304" pitchFamily="18" charset="0"/>
              </a:rPr>
              <a:t>In order to obtain the samples we went to the </a:t>
            </a:r>
            <a:r>
              <a:rPr lang="en-US" sz="2500" dirty="0" err="1">
                <a:solidFill>
                  <a:schemeClr val="bg1"/>
                </a:solidFill>
                <a:latin typeface="Times New Roman" panose="02020603050405020304" pitchFamily="18" charset="0"/>
                <a:cs typeface="Times New Roman" panose="02020603050405020304" pitchFamily="18" charset="0"/>
              </a:rPr>
              <a:t>Peconic</a:t>
            </a:r>
            <a:r>
              <a:rPr lang="en-US" sz="2500" dirty="0">
                <a:solidFill>
                  <a:schemeClr val="bg1"/>
                </a:solidFill>
                <a:latin typeface="Times New Roman" panose="02020603050405020304" pitchFamily="18" charset="0"/>
                <a:cs typeface="Times New Roman" panose="02020603050405020304" pitchFamily="18" charset="0"/>
              </a:rPr>
              <a:t> River and </a:t>
            </a:r>
            <a:r>
              <a:rPr lang="en-US" sz="2500" dirty="0" smtClean="0">
                <a:solidFill>
                  <a:schemeClr val="bg1"/>
                </a:solidFill>
                <a:latin typeface="Times New Roman" panose="02020603050405020304" pitchFamily="18" charset="0"/>
                <a:cs typeface="Times New Roman" panose="02020603050405020304" pitchFamily="18" charset="0"/>
              </a:rPr>
              <a:t>collected our </a:t>
            </a:r>
            <a:r>
              <a:rPr lang="en-US" sz="2500" dirty="0">
                <a:solidFill>
                  <a:schemeClr val="bg1"/>
                </a:solidFill>
                <a:latin typeface="Times New Roman" panose="02020603050405020304" pitchFamily="18" charset="0"/>
                <a:cs typeface="Times New Roman" panose="02020603050405020304" pitchFamily="18" charset="0"/>
              </a:rPr>
              <a:t>samples at Otis Pike Preserve. Our hypothesis is that there is an abundance of biodiversity in the </a:t>
            </a:r>
            <a:r>
              <a:rPr lang="en-US" sz="2500" dirty="0" err="1">
                <a:solidFill>
                  <a:schemeClr val="bg1"/>
                </a:solidFill>
                <a:latin typeface="Times New Roman" panose="02020603050405020304" pitchFamily="18" charset="0"/>
                <a:cs typeface="Times New Roman" panose="02020603050405020304" pitchFamily="18" charset="0"/>
              </a:rPr>
              <a:t>Peconic</a:t>
            </a:r>
            <a:r>
              <a:rPr lang="en-US" sz="2500" dirty="0">
                <a:solidFill>
                  <a:schemeClr val="bg1"/>
                </a:solidFill>
                <a:latin typeface="Times New Roman" panose="02020603050405020304" pitchFamily="18" charset="0"/>
                <a:cs typeface="Times New Roman" panose="02020603050405020304" pitchFamily="18" charset="0"/>
              </a:rPr>
              <a:t> River. Our objective is to identify the species of our samples, and to examine if we found a new species or not. We conducted DNA extraction, PCR analysis, and DNA sequencing at Stony Brook lab in order to achieve our objective. In our results we came to the conclusion that our sample is </a:t>
            </a:r>
            <a:r>
              <a:rPr lang="en-US" sz="2500" i="1" dirty="0" err="1">
                <a:solidFill>
                  <a:schemeClr val="bg1"/>
                </a:solidFill>
                <a:latin typeface="Times New Roman" panose="02020603050405020304" pitchFamily="18" charset="0"/>
                <a:cs typeface="Times New Roman" panose="02020603050405020304" pitchFamily="18" charset="0"/>
              </a:rPr>
              <a:t>Comptonia</a:t>
            </a:r>
            <a:r>
              <a:rPr lang="en-US" sz="2500" i="1" dirty="0">
                <a:solidFill>
                  <a:schemeClr val="bg1"/>
                </a:solidFill>
                <a:latin typeface="Times New Roman" panose="02020603050405020304" pitchFamily="18" charset="0"/>
                <a:cs typeface="Times New Roman" panose="02020603050405020304" pitchFamily="18" charset="0"/>
              </a:rPr>
              <a:t> </a:t>
            </a:r>
            <a:r>
              <a:rPr lang="en-US" sz="2500" i="1" dirty="0" err="1">
                <a:solidFill>
                  <a:schemeClr val="bg1"/>
                </a:solidFill>
                <a:latin typeface="Times New Roman" panose="02020603050405020304" pitchFamily="18" charset="0"/>
                <a:cs typeface="Times New Roman" panose="02020603050405020304" pitchFamily="18" charset="0"/>
              </a:rPr>
              <a:t>peregrina</a:t>
            </a:r>
            <a:r>
              <a:rPr lang="en-US" sz="2500" i="1" dirty="0">
                <a:solidFill>
                  <a:schemeClr val="bg1"/>
                </a:solidFill>
                <a:latin typeface="Times New Roman" panose="02020603050405020304" pitchFamily="18" charset="0"/>
                <a:cs typeface="Times New Roman" panose="02020603050405020304" pitchFamily="18" charset="0"/>
              </a:rPr>
              <a:t> </a:t>
            </a:r>
            <a:r>
              <a:rPr lang="en-US" sz="2500" dirty="0">
                <a:solidFill>
                  <a:schemeClr val="bg1"/>
                </a:solidFill>
                <a:latin typeface="Times New Roman" panose="02020603050405020304" pitchFamily="18" charset="0"/>
                <a:cs typeface="Times New Roman" panose="02020603050405020304" pitchFamily="18" charset="0"/>
              </a:rPr>
              <a:t>also known as a sweet fern. On the other hand, some of the samples came back as a </a:t>
            </a:r>
            <a:r>
              <a:rPr lang="en-US" sz="2500" i="1" dirty="0">
                <a:solidFill>
                  <a:schemeClr val="bg1"/>
                </a:solidFill>
                <a:latin typeface="Times New Roman" panose="02020603050405020304" pitchFamily="18" charset="0"/>
                <a:cs typeface="Times New Roman" panose="02020603050405020304" pitchFamily="18" charset="0"/>
              </a:rPr>
              <a:t>Citrus Maxima. </a:t>
            </a:r>
            <a:r>
              <a:rPr lang="en-US" sz="2500" dirty="0">
                <a:solidFill>
                  <a:schemeClr val="bg1"/>
                </a:solidFill>
                <a:latin typeface="Times New Roman" panose="02020603050405020304" pitchFamily="18" charset="0"/>
                <a:cs typeface="Times New Roman" panose="02020603050405020304" pitchFamily="18" charset="0"/>
              </a:rPr>
              <a:t>This could mean that they had a common ancestor and during the evolution this gene didn’t change very much between these two species. </a:t>
            </a:r>
          </a:p>
          <a:p>
            <a:pPr marL="1645920" indent="1645920" algn="just"/>
            <a:endParaRPr lang="en-US" sz="3240" b="1" dirty="0"/>
          </a:p>
        </p:txBody>
      </p:sp>
      <p:sp>
        <p:nvSpPr>
          <p:cNvPr id="61" name="Shape 61"/>
          <p:cNvSpPr txBox="1"/>
          <p:nvPr/>
        </p:nvSpPr>
        <p:spPr>
          <a:xfrm>
            <a:off x="11690779" y="2029417"/>
            <a:ext cx="8868960" cy="1167480"/>
          </a:xfrm>
          <a:prstGeom prst="rect">
            <a:avLst/>
          </a:prstGeom>
          <a:noFill/>
          <a:ln>
            <a:noFill/>
          </a:ln>
        </p:spPr>
        <p:txBody>
          <a:bodyPr lIns="329130" tIns="329130" rIns="329130" bIns="329130" anchor="t" anchorCtr="0">
            <a:noAutofit/>
          </a:bodyPr>
          <a:lstStyle/>
          <a:p>
            <a:pPr algn="ctr"/>
            <a:r>
              <a:rPr lang="en" sz="3240" b="1" dirty="0"/>
              <a:t>Results</a:t>
            </a:r>
          </a:p>
        </p:txBody>
      </p:sp>
      <p:pic>
        <p:nvPicPr>
          <p:cNvPr id="62" name="Shape 62"/>
          <p:cNvPicPr preferRelativeResize="0"/>
          <p:nvPr/>
        </p:nvPicPr>
        <p:blipFill rotWithShape="1">
          <a:blip r:embed="rId3">
            <a:alphaModFix/>
          </a:blip>
          <a:srcRect/>
          <a:stretch/>
        </p:blipFill>
        <p:spPr>
          <a:xfrm>
            <a:off x="533011" y="434617"/>
            <a:ext cx="3365280" cy="1330560"/>
          </a:xfrm>
          <a:prstGeom prst="rect">
            <a:avLst/>
          </a:prstGeom>
          <a:noFill/>
          <a:ln>
            <a:noFill/>
          </a:ln>
        </p:spPr>
      </p:pic>
      <p:sp>
        <p:nvSpPr>
          <p:cNvPr id="63" name="Shape 63"/>
          <p:cNvSpPr txBox="1"/>
          <p:nvPr/>
        </p:nvSpPr>
        <p:spPr>
          <a:xfrm>
            <a:off x="14484924" y="18594029"/>
            <a:ext cx="4587840" cy="1544400"/>
          </a:xfrm>
          <a:prstGeom prst="rect">
            <a:avLst/>
          </a:prstGeom>
          <a:noFill/>
          <a:ln>
            <a:noFill/>
          </a:ln>
        </p:spPr>
        <p:txBody>
          <a:bodyPr lIns="329130" tIns="329130" rIns="329130" bIns="329130" anchor="t" anchorCtr="0">
            <a:noAutofit/>
          </a:bodyPr>
          <a:lstStyle/>
          <a:p>
            <a:r>
              <a:rPr lang="en" sz="3240" b="1" dirty="0">
                <a:latin typeface="Times New Roman" panose="02020603050405020304" pitchFamily="18" charset="0"/>
                <a:cs typeface="Times New Roman" panose="02020603050405020304" pitchFamily="18" charset="0"/>
              </a:rPr>
              <a:t>Acknowledgements</a:t>
            </a:r>
          </a:p>
        </p:txBody>
      </p:sp>
      <p:pic>
        <p:nvPicPr>
          <p:cNvPr id="64" name="Shape 64"/>
          <p:cNvPicPr preferRelativeResize="0"/>
          <p:nvPr/>
        </p:nvPicPr>
        <p:blipFill rotWithShape="1">
          <a:blip r:embed="rId4">
            <a:alphaModFix/>
          </a:blip>
          <a:srcRect/>
          <a:stretch/>
        </p:blipFill>
        <p:spPr>
          <a:xfrm>
            <a:off x="23606162" y="451788"/>
            <a:ext cx="1487156" cy="1330560"/>
          </a:xfrm>
          <a:prstGeom prst="rect">
            <a:avLst/>
          </a:prstGeom>
          <a:noFill/>
          <a:ln>
            <a:noFill/>
          </a:ln>
        </p:spPr>
      </p:pic>
      <p:pic>
        <p:nvPicPr>
          <p:cNvPr id="65" name="Shape 65"/>
          <p:cNvPicPr preferRelativeResize="0"/>
          <p:nvPr/>
        </p:nvPicPr>
        <p:blipFill rotWithShape="1">
          <a:blip r:embed="rId5">
            <a:alphaModFix/>
          </a:blip>
          <a:srcRect/>
          <a:stretch/>
        </p:blipFill>
        <p:spPr>
          <a:xfrm>
            <a:off x="26318605" y="469494"/>
            <a:ext cx="5646240" cy="1167480"/>
          </a:xfrm>
          <a:prstGeom prst="rect">
            <a:avLst/>
          </a:prstGeom>
          <a:noFill/>
          <a:ln>
            <a:noFill/>
          </a:ln>
        </p:spPr>
      </p:pic>
      <p:pic>
        <p:nvPicPr>
          <p:cNvPr id="66" name="Shape 66"/>
          <p:cNvPicPr preferRelativeResize="0"/>
          <p:nvPr/>
        </p:nvPicPr>
        <p:blipFill rotWithShape="1">
          <a:blip r:embed="rId6">
            <a:alphaModFix/>
          </a:blip>
          <a:srcRect/>
          <a:stretch/>
        </p:blipFill>
        <p:spPr>
          <a:xfrm>
            <a:off x="4914470" y="430133"/>
            <a:ext cx="4378320" cy="1167480"/>
          </a:xfrm>
          <a:prstGeom prst="rect">
            <a:avLst/>
          </a:prstGeom>
          <a:noFill/>
          <a:ln>
            <a:noFill/>
          </a:ln>
        </p:spPr>
      </p:pic>
      <p:sp>
        <p:nvSpPr>
          <p:cNvPr id="67" name="Shape 67"/>
          <p:cNvSpPr txBox="1"/>
          <p:nvPr/>
        </p:nvSpPr>
        <p:spPr>
          <a:xfrm>
            <a:off x="10113332" y="19100532"/>
            <a:ext cx="13216498" cy="2658564"/>
          </a:xfrm>
          <a:prstGeom prst="rect">
            <a:avLst/>
          </a:prstGeom>
          <a:noFill/>
          <a:ln>
            <a:noFill/>
          </a:ln>
        </p:spPr>
        <p:txBody>
          <a:bodyPr lIns="329130" tIns="329130" rIns="329130" bIns="329130" anchor="t" anchorCtr="0">
            <a:noAutofit/>
          </a:bodyPr>
          <a:lstStyle/>
          <a:p>
            <a:pPr algn="just"/>
            <a:r>
              <a:rPr lang="en" sz="2500" dirty="0">
                <a:latin typeface="Times New Roman" panose="02020603050405020304" pitchFamily="18" charset="0"/>
                <a:cs typeface="Times New Roman" panose="02020603050405020304" pitchFamily="18" charset="0"/>
              </a:rPr>
              <a:t>D</a:t>
            </a:r>
            <a:r>
              <a:rPr lang="en" sz="2500" dirty="0">
                <a:latin typeface="Times New Roman" panose="02020603050405020304" pitchFamily="18" charset="0"/>
                <a:ea typeface="Times New Roman"/>
                <a:cs typeface="Times New Roman" panose="02020603050405020304" pitchFamily="18" charset="0"/>
                <a:sym typeface="Times New Roman"/>
              </a:rPr>
              <a:t>r. Sharon Pepenella at Cold Spring Harbor Lab for guidance during the entire process; Dr. Aleida Perez and Mr. Daniel Willams for support at the BNL Open Labs; Dr. Daniel Moloney at SUNY Stony Brook for his support at the Open Labs; Mr. Michael Doyle for printing our posters at the </a:t>
            </a:r>
            <a:r>
              <a:rPr lang="en" sz="2500" dirty="0" smtClean="0">
                <a:latin typeface="Times New Roman" panose="02020603050405020304" pitchFamily="18" charset="0"/>
                <a:ea typeface="Times New Roman"/>
                <a:cs typeface="Times New Roman" panose="02020603050405020304" pitchFamily="18" charset="0"/>
                <a:sym typeface="Times New Roman"/>
              </a:rPr>
              <a:t>school,  Our </a:t>
            </a:r>
            <a:r>
              <a:rPr lang="en" sz="2500" dirty="0">
                <a:latin typeface="Times New Roman" panose="02020603050405020304" pitchFamily="18" charset="0"/>
                <a:ea typeface="Times New Roman"/>
                <a:cs typeface="Times New Roman" panose="02020603050405020304" pitchFamily="18" charset="0"/>
                <a:sym typeface="Times New Roman"/>
              </a:rPr>
              <a:t>Teacher mentors: Mr. Bolen, Mr. Hughes, Mr. Ostensen,, Dr. </a:t>
            </a:r>
            <a:r>
              <a:rPr lang="en" sz="2500" dirty="0" smtClean="0">
                <a:latin typeface="Times New Roman" panose="02020603050405020304" pitchFamily="18" charset="0"/>
                <a:ea typeface="Times New Roman"/>
                <a:cs typeface="Times New Roman" panose="02020603050405020304" pitchFamily="18" charset="0"/>
                <a:sym typeface="Times New Roman"/>
              </a:rPr>
              <a:t>Spata.</a:t>
            </a:r>
            <a:endParaRPr lang="en" sz="2500" dirty="0">
              <a:latin typeface="Times New Roman" panose="02020603050405020304" pitchFamily="18" charset="0"/>
              <a:ea typeface="Times New Roman"/>
              <a:cs typeface="Times New Roman" panose="02020603050405020304" pitchFamily="18" charset="0"/>
              <a:sym typeface="Times New Roman"/>
            </a:endParaRPr>
          </a:p>
        </p:txBody>
      </p:sp>
      <p:pic>
        <p:nvPicPr>
          <p:cNvPr id="2" name="Picture 1"/>
          <p:cNvPicPr>
            <a:picLocks noChangeAspect="1"/>
          </p:cNvPicPr>
          <p:nvPr/>
        </p:nvPicPr>
        <p:blipFill rotWithShape="1">
          <a:blip r:embed="rId7">
            <a:extLst>
              <a:ext uri="{28A0092B-C50C-407E-A947-70E740481C1C}">
                <a14:useLocalDpi xmlns:a14="http://schemas.microsoft.com/office/drawing/2010/main" val="0"/>
              </a:ext>
            </a:extLst>
          </a:blip>
          <a:srcRect l="25599" t="25272" r="48466" b="44052"/>
          <a:stretch/>
        </p:blipFill>
        <p:spPr>
          <a:xfrm>
            <a:off x="9976547" y="3006662"/>
            <a:ext cx="3146563" cy="3233216"/>
          </a:xfrm>
          <a:prstGeom prst="rect">
            <a:avLst/>
          </a:prstGeom>
        </p:spPr>
      </p:pic>
      <p:pic>
        <p:nvPicPr>
          <p:cNvPr id="1026" name="Picture 2" descr="https://lh3.googleusercontent.com/D6vopavOlObVYi6zJYKxAhFOjLgSQu938Yg0fKqPQ2pIIxwdvN8ojKKPf55PJLVjpkX-WST3tu0C77_IYJAdS-AWWP3rxfe54haMrfvC7mTuFUnjYMhtF_ZHL0DE41abcF0XV6_409I"/>
          <p:cNvPicPr>
            <a:picLocks noChangeAspect="1" noChangeArrowheads="1"/>
          </p:cNvPicPr>
          <p:nvPr/>
        </p:nvPicPr>
        <p:blipFill rotWithShape="1">
          <a:blip r:embed="rId8">
            <a:extLst>
              <a:ext uri="{28A0092B-C50C-407E-A947-70E740481C1C}">
                <a14:useLocalDpi xmlns:a14="http://schemas.microsoft.com/office/drawing/2010/main" val="0"/>
              </a:ext>
            </a:extLst>
          </a:blip>
          <a:srcRect r="1174" b="2203"/>
          <a:stretch/>
        </p:blipFill>
        <p:spPr bwMode="auto">
          <a:xfrm>
            <a:off x="13099546" y="3040466"/>
            <a:ext cx="3268108" cy="32065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amples 19-20.jpg"/>
          <p:cNvPicPr>
            <a:picLocks noChangeAspect="1" noChangeArrowheads="1"/>
          </p:cNvPicPr>
          <p:nvPr/>
        </p:nvPicPr>
        <p:blipFill rotWithShape="1">
          <a:blip r:embed="rId9">
            <a:extLst>
              <a:ext uri="{28A0092B-C50C-407E-A947-70E740481C1C}">
                <a14:useLocalDpi xmlns:a14="http://schemas.microsoft.com/office/drawing/2010/main" val="0"/>
              </a:ext>
            </a:extLst>
          </a:blip>
          <a:srcRect l="31886" t="26412" r="33261" b="30573"/>
          <a:stretch/>
        </p:blipFill>
        <p:spPr bwMode="auto">
          <a:xfrm>
            <a:off x="16357283" y="3001755"/>
            <a:ext cx="3214722" cy="324521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s://lh6.googleusercontent.com/wAMgtf0t7MydXYA3_O7SsCszJ6vML5s4DMrRW5Hukc6jk6ywBWUCOMnweCOxp53kZaxrL-8f197hvUCXWkhtLXmYAoR_34qxBZxxCfAFIIkqvSXXhD4rqGKie4VOPPyNYWpwI_wgp8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96579" y="6603018"/>
            <a:ext cx="13228531" cy="44466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lh6.googleusercontent.com/mVGIUX26lJtZ_VakYZRS2jsuc2VBuVTGhNvI-P_O9nLrnfmGSqfFhlsukWaSdskzmLXIqnieXtvRRMm1v2alNoI8lYjx-I143kYf03lMO2X2SD6bOAK229wGTsINmBrnEUpvl7X5qP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781633" y="11535711"/>
            <a:ext cx="8569374" cy="321496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lh5.googleusercontent.com/UICkkTi1DhCieoBahx6_I0hhlzVFjMucX6JBNo3gxUKVXhe0wdB3Cg_OLm28LSitgGOMV-hIwB-IQ3jt9Jwi0Wt8x1yXxvcQT3UxESQZbd4bEQaQjfZ4OzQPGiW2OcKIoBHLTpCC36w"/>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962724" y="15236711"/>
            <a:ext cx="8581407" cy="345568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3395282" y="2762169"/>
            <a:ext cx="9323292" cy="5093702"/>
          </a:xfrm>
          <a:prstGeom prst="rect">
            <a:avLst/>
          </a:prstGeom>
        </p:spPr>
        <p:txBody>
          <a:bodyPr wrap="square">
            <a:spAutoFit/>
          </a:bodyPr>
          <a:lstStyle/>
          <a:p>
            <a:pPr algn="just"/>
            <a:r>
              <a:rPr lang="en-US" sz="2500" dirty="0">
                <a:latin typeface="Times New Roman" panose="02020603050405020304" pitchFamily="18" charset="0"/>
                <a:cs typeface="Times New Roman" panose="02020603050405020304" pitchFamily="18" charset="0"/>
              </a:rPr>
              <a:t>Our results display that the </a:t>
            </a:r>
            <a:r>
              <a:rPr lang="en-US" sz="2500" i="1" dirty="0" err="1">
                <a:latin typeface="Times New Roman" panose="02020603050405020304" pitchFamily="18" charset="0"/>
                <a:cs typeface="Times New Roman" panose="02020603050405020304" pitchFamily="18" charset="0"/>
              </a:rPr>
              <a:t>Comptonia</a:t>
            </a:r>
            <a:r>
              <a:rPr lang="en-US" sz="2500" i="1" dirty="0">
                <a:latin typeface="Times New Roman" panose="02020603050405020304" pitchFamily="18" charset="0"/>
                <a:cs typeface="Times New Roman" panose="02020603050405020304" pitchFamily="18" charset="0"/>
              </a:rPr>
              <a:t> </a:t>
            </a:r>
            <a:r>
              <a:rPr lang="en-US" sz="2500" i="1" dirty="0" err="1">
                <a:latin typeface="Times New Roman" panose="02020603050405020304" pitchFamily="18" charset="0"/>
                <a:cs typeface="Times New Roman" panose="02020603050405020304" pitchFamily="18" charset="0"/>
              </a:rPr>
              <a:t>peregrina</a:t>
            </a:r>
            <a:r>
              <a:rPr lang="en-US" sz="2500" i="1"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does not have much genetic diversity, but could have a common ancestor to the </a:t>
            </a:r>
            <a:r>
              <a:rPr lang="en-US" sz="2500" i="1" dirty="0">
                <a:latin typeface="Times New Roman" panose="02020603050405020304" pitchFamily="18" charset="0"/>
                <a:cs typeface="Times New Roman" panose="02020603050405020304" pitchFamily="18" charset="0"/>
              </a:rPr>
              <a:t>Citrus Maxima</a:t>
            </a:r>
            <a:r>
              <a:rPr lang="en-US" sz="2500" dirty="0">
                <a:latin typeface="Times New Roman" panose="02020603050405020304" pitchFamily="18" charset="0"/>
                <a:cs typeface="Times New Roman" panose="02020603050405020304" pitchFamily="18" charset="0"/>
              </a:rPr>
              <a:t>. . Some implications in the process of DNA barcoding during the first of our two trials were throwing out the extra DNA needed if there were no results after running gels, and the RBCL primer not being added before PCR in which resulted in no DNA. Our results are important because the objective was reached in identifying the species of our sample, the </a:t>
            </a:r>
            <a:r>
              <a:rPr lang="en-US" sz="2500" i="1" dirty="0" err="1">
                <a:latin typeface="Times New Roman" panose="02020603050405020304" pitchFamily="18" charset="0"/>
                <a:cs typeface="Times New Roman" panose="02020603050405020304" pitchFamily="18" charset="0"/>
              </a:rPr>
              <a:t>Comptonia</a:t>
            </a:r>
            <a:r>
              <a:rPr lang="en-US" sz="2500" i="1" dirty="0">
                <a:latin typeface="Times New Roman" panose="02020603050405020304" pitchFamily="18" charset="0"/>
                <a:cs typeface="Times New Roman" panose="02020603050405020304" pitchFamily="18" charset="0"/>
              </a:rPr>
              <a:t> </a:t>
            </a:r>
            <a:r>
              <a:rPr lang="en-US" sz="2500" i="1" dirty="0" err="1">
                <a:latin typeface="Times New Roman" panose="02020603050405020304" pitchFamily="18" charset="0"/>
                <a:cs typeface="Times New Roman" panose="02020603050405020304" pitchFamily="18" charset="0"/>
              </a:rPr>
              <a:t>peregrina</a:t>
            </a:r>
            <a:r>
              <a:rPr lang="en-US" sz="2500" i="1"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in which adds the </a:t>
            </a:r>
            <a:r>
              <a:rPr lang="en-US" sz="2500" dirty="0" err="1">
                <a:latin typeface="Times New Roman" panose="02020603050405020304" pitchFamily="18" charset="0"/>
                <a:cs typeface="Times New Roman" panose="02020603050405020304" pitchFamily="18" charset="0"/>
              </a:rPr>
              <a:t>the</a:t>
            </a:r>
            <a:r>
              <a:rPr lang="en-US" sz="2500" dirty="0">
                <a:latin typeface="Times New Roman" panose="02020603050405020304" pitchFamily="18" charset="0"/>
                <a:cs typeface="Times New Roman" panose="02020603050405020304" pitchFamily="18" charset="0"/>
              </a:rPr>
              <a:t> biodiversity in the </a:t>
            </a:r>
            <a:r>
              <a:rPr lang="en-US" sz="2500" dirty="0" err="1">
                <a:latin typeface="Times New Roman" panose="02020603050405020304" pitchFamily="18" charset="0"/>
                <a:cs typeface="Times New Roman" panose="02020603050405020304" pitchFamily="18" charset="0"/>
              </a:rPr>
              <a:t>Peconic</a:t>
            </a:r>
            <a:r>
              <a:rPr lang="en-US" sz="2500" dirty="0">
                <a:latin typeface="Times New Roman" panose="02020603050405020304" pitchFamily="18" charset="0"/>
                <a:cs typeface="Times New Roman" panose="02020603050405020304" pitchFamily="18" charset="0"/>
              </a:rPr>
              <a:t> River. The attained results of our study did not work as we originally hypothesized in that four of the ten samples sequenced after blasting were found closest to the Citrus Maxima which is a fruit, and the sample we collected displayed the traits of a fern like plant later found to be the</a:t>
            </a:r>
            <a:r>
              <a:rPr lang="en-US" sz="2500" i="1" dirty="0">
                <a:latin typeface="Times New Roman" panose="02020603050405020304" pitchFamily="18" charset="0"/>
                <a:cs typeface="Times New Roman" panose="02020603050405020304" pitchFamily="18" charset="0"/>
              </a:rPr>
              <a:t> </a:t>
            </a:r>
            <a:r>
              <a:rPr lang="en-US" sz="2500" i="1" dirty="0" err="1">
                <a:latin typeface="Times New Roman" panose="02020603050405020304" pitchFamily="18" charset="0"/>
                <a:cs typeface="Times New Roman" panose="02020603050405020304" pitchFamily="18" charset="0"/>
              </a:rPr>
              <a:t>Comptonia</a:t>
            </a:r>
            <a:r>
              <a:rPr lang="en-US" sz="2500" i="1" dirty="0">
                <a:latin typeface="Times New Roman" panose="02020603050405020304" pitchFamily="18" charset="0"/>
                <a:cs typeface="Times New Roman" panose="02020603050405020304" pitchFamily="18" charset="0"/>
              </a:rPr>
              <a:t> </a:t>
            </a:r>
            <a:r>
              <a:rPr lang="en-US" sz="2500" i="1" dirty="0" err="1">
                <a:latin typeface="Times New Roman" panose="02020603050405020304" pitchFamily="18" charset="0"/>
                <a:cs typeface="Times New Roman" panose="02020603050405020304" pitchFamily="18" charset="0"/>
              </a:rPr>
              <a:t>peregrina</a:t>
            </a:r>
            <a:r>
              <a:rPr lang="en-US" sz="2500" i="1" dirty="0">
                <a:latin typeface="Times New Roman" panose="02020603050405020304" pitchFamily="18" charset="0"/>
                <a:cs typeface="Times New Roman" panose="02020603050405020304" pitchFamily="18" charset="0"/>
              </a:rPr>
              <a:t>.</a:t>
            </a:r>
          </a:p>
        </p:txBody>
      </p:sp>
      <p:sp>
        <p:nvSpPr>
          <p:cNvPr id="8" name="TextBox 7"/>
          <p:cNvSpPr txBox="1"/>
          <p:nvPr/>
        </p:nvSpPr>
        <p:spPr>
          <a:xfrm>
            <a:off x="19702912" y="3847566"/>
            <a:ext cx="2497764" cy="1508105"/>
          </a:xfrm>
          <a:prstGeom prst="rect">
            <a:avLst/>
          </a:prstGeom>
          <a:noFill/>
        </p:spPr>
        <p:txBody>
          <a:bodyPr wrap="square" rtlCol="0">
            <a:spAutoFit/>
          </a:bodyPr>
          <a:lstStyle/>
          <a:p>
            <a:r>
              <a:rPr lang="en-US" sz="2300" dirty="0" smtClean="0">
                <a:latin typeface="Times New Roman" panose="02020603050405020304" pitchFamily="18" charset="0"/>
                <a:cs typeface="Times New Roman" panose="02020603050405020304" pitchFamily="18" charset="0"/>
              </a:rPr>
              <a:t>Figure 1:</a:t>
            </a:r>
          </a:p>
          <a:p>
            <a:r>
              <a:rPr lang="en-US" sz="2300" dirty="0" smtClean="0">
                <a:latin typeface="Times New Roman" panose="02020603050405020304" pitchFamily="18" charset="0"/>
                <a:cs typeface="Times New Roman" panose="02020603050405020304" pitchFamily="18" charset="0"/>
              </a:rPr>
              <a:t>Gel electrophoresis results of samples 1-20 </a:t>
            </a:r>
            <a:endParaRPr lang="en-US" sz="23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18456010" y="11465661"/>
            <a:ext cx="4423613" cy="4124206"/>
          </a:xfrm>
          <a:prstGeom prst="rect">
            <a:avLst/>
          </a:prstGeom>
          <a:noFill/>
        </p:spPr>
        <p:txBody>
          <a:bodyPr wrap="square" rtlCol="0">
            <a:spAutoFit/>
          </a:bodyPr>
          <a:lstStyle/>
          <a:p>
            <a:r>
              <a:rPr lang="en-US" sz="2300" dirty="0" smtClean="0">
                <a:latin typeface="Times New Roman" panose="02020603050405020304" pitchFamily="18" charset="0"/>
                <a:cs typeface="Times New Roman" panose="02020603050405020304" pitchFamily="18" charset="0"/>
              </a:rPr>
              <a:t>TOP: </a:t>
            </a:r>
            <a:r>
              <a:rPr lang="en-US" sz="2400" dirty="0"/>
              <a:t>Figure </a:t>
            </a:r>
            <a:r>
              <a:rPr lang="en-US" sz="2400" dirty="0" smtClean="0"/>
              <a:t>2: </a:t>
            </a:r>
            <a:r>
              <a:rPr lang="en-US" sz="2400" dirty="0"/>
              <a:t>Barcode showing the species collected and the correlation to the top BLAST hits</a:t>
            </a:r>
            <a:r>
              <a:rPr lang="en-US" sz="2400" dirty="0" smtClean="0"/>
              <a:t>.</a:t>
            </a:r>
          </a:p>
          <a:p>
            <a:endParaRPr lang="en-US" sz="2400" dirty="0" smtClean="0"/>
          </a:p>
          <a:p>
            <a:r>
              <a:rPr lang="en-US" sz="2300" dirty="0" smtClean="0">
                <a:latin typeface="Times New Roman" panose="02020603050405020304" pitchFamily="18" charset="0"/>
                <a:cs typeface="Times New Roman" panose="02020603050405020304" pitchFamily="18" charset="0"/>
              </a:rPr>
              <a:t>MIDDLE: </a:t>
            </a:r>
            <a:r>
              <a:rPr lang="en-US" sz="2400" dirty="0"/>
              <a:t>Figure </a:t>
            </a:r>
            <a:r>
              <a:rPr lang="en-US" sz="2400" dirty="0" smtClean="0"/>
              <a:t>3: </a:t>
            </a:r>
            <a:r>
              <a:rPr lang="en-US" sz="2400" dirty="0"/>
              <a:t>Sequence similarity chart indicating the relationships between different samples.</a:t>
            </a:r>
            <a:br>
              <a:rPr lang="en-US" sz="2400" dirty="0"/>
            </a:br>
            <a:endParaRPr lang="en-US" sz="2300" dirty="0" smtClean="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8544131" y="16438265"/>
            <a:ext cx="4298687" cy="2662267"/>
          </a:xfrm>
          <a:prstGeom prst="rect">
            <a:avLst/>
          </a:prstGeom>
          <a:noFill/>
        </p:spPr>
        <p:txBody>
          <a:bodyPr wrap="square" rtlCol="0">
            <a:spAutoFit/>
          </a:bodyPr>
          <a:lstStyle/>
          <a:p>
            <a:r>
              <a:rPr lang="en-US" sz="2300" dirty="0" err="1" smtClean="0">
                <a:latin typeface="Times New Roman" panose="02020603050405020304" pitchFamily="18" charset="0"/>
                <a:cs typeface="Times New Roman" panose="02020603050405020304" pitchFamily="18" charset="0"/>
              </a:rPr>
              <a:t>BOTTOM:</a:t>
            </a:r>
            <a:r>
              <a:rPr lang="en-US" sz="2400" dirty="0" err="1"/>
              <a:t>Figure</a:t>
            </a:r>
            <a:r>
              <a:rPr lang="en-US" sz="2400" dirty="0"/>
              <a:t> </a:t>
            </a:r>
            <a:r>
              <a:rPr lang="en-US" sz="2400" dirty="0" smtClean="0"/>
              <a:t>4: </a:t>
            </a:r>
            <a:r>
              <a:rPr lang="en-US" sz="2400" dirty="0"/>
              <a:t>Phylogenetic tree showing the relationship between the samples and the top BLAST </a:t>
            </a:r>
          </a:p>
          <a:p>
            <a:r>
              <a:rPr lang="en-US" sz="2400" dirty="0"/>
              <a:t>               hits</a:t>
            </a:r>
          </a:p>
          <a:p>
            <a:r>
              <a:rPr lang="en-US" sz="2400" dirty="0"/>
              <a:t/>
            </a:r>
            <a:br>
              <a:rPr lang="en-US" sz="2400" dirty="0"/>
            </a:br>
            <a:endParaRPr lang="en-US" sz="2300" dirty="0">
              <a:latin typeface="Times New Roman" panose="02020603050405020304" pitchFamily="18" charset="0"/>
              <a:cs typeface="Times New Roman" panose="02020603050405020304" pitchFamily="18" charset="0"/>
            </a:endParaRPr>
          </a:p>
        </p:txBody>
      </p:sp>
      <p:sp>
        <p:nvSpPr>
          <p:cNvPr id="11" name="Rectangle 10"/>
          <p:cNvSpPr/>
          <p:nvPr/>
        </p:nvSpPr>
        <p:spPr>
          <a:xfrm>
            <a:off x="23201619" y="8113490"/>
            <a:ext cx="9588089" cy="6361742"/>
          </a:xfrm>
          <a:prstGeom prst="rect">
            <a:avLst/>
          </a:prstGeom>
        </p:spPr>
        <p:txBody>
          <a:bodyPr wrap="square">
            <a:spAutoFit/>
          </a:bodyPr>
          <a:lstStyle/>
          <a:p>
            <a:endParaRPr lang="en-US" sz="2500" dirty="0">
              <a:latin typeface="Times New Roman" panose="02020603050405020304" pitchFamily="18" charset="0"/>
              <a:cs typeface="Times New Roman" panose="02020603050405020304" pitchFamily="18" charset="0"/>
            </a:endParaRPr>
          </a:p>
          <a:p>
            <a:r>
              <a:rPr lang="en-US" sz="3240" b="1" dirty="0" smtClean="0">
                <a:latin typeface="Times New Roman" panose="02020603050405020304" pitchFamily="18" charset="0"/>
                <a:cs typeface="Times New Roman" panose="02020603050405020304" pitchFamily="18" charset="0"/>
              </a:rPr>
              <a:t>                                       Results</a:t>
            </a:r>
            <a:endParaRPr lang="en-US" sz="3240" b="1" dirty="0">
              <a:latin typeface="Times New Roman" panose="02020603050405020304" pitchFamily="18" charset="0"/>
              <a:cs typeface="Times New Roman" panose="02020603050405020304" pitchFamily="18" charset="0"/>
            </a:endParaRPr>
          </a:p>
          <a:p>
            <a:pPr algn="just"/>
            <a:r>
              <a:rPr lang="en-US" sz="2500" dirty="0">
                <a:latin typeface="Times New Roman" panose="02020603050405020304" pitchFamily="18" charset="0"/>
                <a:cs typeface="Times New Roman" panose="02020603050405020304" pitchFamily="18" charset="0"/>
              </a:rPr>
              <a:t>In all a total of twenty leaf samples were collected, but only ten had high enough quality amplification to produce quality sequences used for barcoding. After the processes of DNA extraction, PCR analysis, DNA sequencing, and running the sequences through BLASTN the results indicated that that the samples’ DNA is most similar to the DNA of the </a:t>
            </a:r>
            <a:r>
              <a:rPr lang="en-US" sz="2500" dirty="0" err="1">
                <a:latin typeface="Times New Roman" panose="02020603050405020304" pitchFamily="18" charset="0"/>
                <a:cs typeface="Times New Roman" panose="02020603050405020304" pitchFamily="18" charset="0"/>
              </a:rPr>
              <a:t>Comptonia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peregrina</a:t>
            </a:r>
            <a:r>
              <a:rPr lang="en-US" sz="2500" dirty="0">
                <a:latin typeface="Times New Roman" panose="02020603050405020304" pitchFamily="18" charset="0"/>
                <a:cs typeface="Times New Roman" panose="02020603050405020304" pitchFamily="18" charset="0"/>
              </a:rPr>
              <a:t> and may potentially be related to the Citrus Maxima . Six of the ten sample were most closely related to the </a:t>
            </a:r>
            <a:r>
              <a:rPr lang="en-US" sz="2500" dirty="0" err="1">
                <a:latin typeface="Times New Roman" panose="02020603050405020304" pitchFamily="18" charset="0"/>
                <a:cs typeface="Times New Roman" panose="02020603050405020304" pitchFamily="18" charset="0"/>
              </a:rPr>
              <a:t>Comptonia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peregrina</a:t>
            </a:r>
            <a:r>
              <a:rPr lang="en-US" sz="2500" dirty="0">
                <a:latin typeface="Times New Roman" panose="02020603050405020304" pitchFamily="18" charset="0"/>
                <a:cs typeface="Times New Roman" panose="02020603050405020304" pitchFamily="18" charset="0"/>
              </a:rPr>
              <a:t> and four were most closely related to Citrus maxima. In addition, some of the samples DNA sequence had close matches with </a:t>
            </a:r>
            <a:r>
              <a:rPr lang="en-US" sz="2500" dirty="0" err="1">
                <a:latin typeface="Times New Roman" panose="02020603050405020304" pitchFamily="18" charset="0"/>
                <a:cs typeface="Times New Roman" panose="02020603050405020304" pitchFamily="18" charset="0"/>
              </a:rPr>
              <a:t>Myrica</a:t>
            </a:r>
            <a:r>
              <a:rPr lang="en-US" sz="2500" dirty="0">
                <a:latin typeface="Times New Roman" panose="02020603050405020304" pitchFamily="18" charset="0"/>
                <a:cs typeface="Times New Roman" panose="02020603050405020304" pitchFamily="18" charset="0"/>
              </a:rPr>
              <a:t> gale, having a high bit score and only one mismatch for that species.  Based on the physical characteristics of the plant samples, the closest match is to </a:t>
            </a:r>
            <a:r>
              <a:rPr lang="en-US" sz="2500" dirty="0" err="1">
                <a:latin typeface="Times New Roman" panose="02020603050405020304" pitchFamily="18" charset="0"/>
                <a:cs typeface="Times New Roman" panose="02020603050405020304" pitchFamily="18" charset="0"/>
              </a:rPr>
              <a:t>Comptonia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peregrina</a:t>
            </a:r>
            <a:r>
              <a:rPr lang="en-US" sz="2500" dirty="0">
                <a:latin typeface="Times New Roman" panose="02020603050405020304" pitchFamily="18" charset="0"/>
                <a:cs typeface="Times New Roman" panose="02020603050405020304" pitchFamily="18" charset="0"/>
              </a:rPr>
              <a:t>. The similarity in the DNA of our samples varied from a minimum of 82.44%, and a maximum of 100% similarity. </a:t>
            </a: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TotalTime>
  <Words>1129</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simple-dark-2</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Turner, Melanie</dc:creator>
  <cp:lastModifiedBy>Bolen, Robert</cp:lastModifiedBy>
  <cp:revision>16</cp:revision>
  <dcterms:modified xsi:type="dcterms:W3CDTF">2016-06-07T16:55:50Z</dcterms:modified>
</cp:coreProperties>
</file>