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21" autoAdjust="0"/>
    <p:restoredTop sz="94660"/>
  </p:normalViewPr>
  <p:slideViewPr>
    <p:cSldViewPr snapToGrid="0" showGuides="1">
      <p:cViewPr>
        <p:scale>
          <a:sx n="30" d="100"/>
          <a:sy n="30" d="100"/>
        </p:scale>
        <p:origin x="552" y="21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6430406"/>
      </p:ext>
    </p:extLst>
  </p:cSld>
  <p:clrMap bg1="lt1" tx1="dk1" bg2="dk2" tx2="lt2" accent1="accent1" accent2="accent2" accent3="accent3" accent4="accent4" accent5="accent5" accent6="accent6" hlink="hlink" folHlink="folHlink"/>
  <p:notesStyle>
    <a:lvl1pPr marL="0" algn="l" defTabSz="3511069" rtl="0" eaLnBrk="1" latinLnBrk="0" hangingPunct="1">
      <a:defRPr sz="4608" kern="1200">
        <a:solidFill>
          <a:schemeClr val="tx1"/>
        </a:solidFill>
        <a:latin typeface="+mn-lt"/>
        <a:ea typeface="+mn-ea"/>
        <a:cs typeface="+mn-cs"/>
      </a:defRPr>
    </a:lvl1pPr>
    <a:lvl2pPr marL="1755537" algn="l" defTabSz="3511069" rtl="0" eaLnBrk="1" latinLnBrk="0" hangingPunct="1">
      <a:defRPr sz="4608" kern="1200">
        <a:solidFill>
          <a:schemeClr val="tx1"/>
        </a:solidFill>
        <a:latin typeface="+mn-lt"/>
        <a:ea typeface="+mn-ea"/>
        <a:cs typeface="+mn-cs"/>
      </a:defRPr>
    </a:lvl2pPr>
    <a:lvl3pPr marL="3511069" algn="l" defTabSz="3511069" rtl="0" eaLnBrk="1" latinLnBrk="0" hangingPunct="1">
      <a:defRPr sz="4608" kern="1200">
        <a:solidFill>
          <a:schemeClr val="tx1"/>
        </a:solidFill>
        <a:latin typeface="+mn-lt"/>
        <a:ea typeface="+mn-ea"/>
        <a:cs typeface="+mn-cs"/>
      </a:defRPr>
    </a:lvl3pPr>
    <a:lvl4pPr marL="5266606" algn="l" defTabSz="3511069" rtl="0" eaLnBrk="1" latinLnBrk="0" hangingPunct="1">
      <a:defRPr sz="4608" kern="1200">
        <a:solidFill>
          <a:schemeClr val="tx1"/>
        </a:solidFill>
        <a:latin typeface="+mn-lt"/>
        <a:ea typeface="+mn-ea"/>
        <a:cs typeface="+mn-cs"/>
      </a:defRPr>
    </a:lvl4pPr>
    <a:lvl5pPr marL="7022143" algn="l" defTabSz="3511069" rtl="0" eaLnBrk="1" latinLnBrk="0" hangingPunct="1">
      <a:defRPr sz="4608" kern="1200">
        <a:solidFill>
          <a:schemeClr val="tx1"/>
        </a:solidFill>
        <a:latin typeface="+mn-lt"/>
        <a:ea typeface="+mn-ea"/>
        <a:cs typeface="+mn-cs"/>
      </a:defRPr>
    </a:lvl5pPr>
    <a:lvl6pPr marL="8777679" algn="l" defTabSz="3511069" rtl="0" eaLnBrk="1" latinLnBrk="0" hangingPunct="1">
      <a:defRPr sz="4608" kern="1200">
        <a:solidFill>
          <a:schemeClr val="tx1"/>
        </a:solidFill>
        <a:latin typeface="+mn-lt"/>
        <a:ea typeface="+mn-ea"/>
        <a:cs typeface="+mn-cs"/>
      </a:defRPr>
    </a:lvl6pPr>
    <a:lvl7pPr marL="10533212" algn="l" defTabSz="3511069" rtl="0" eaLnBrk="1" latinLnBrk="0" hangingPunct="1">
      <a:defRPr sz="4608" kern="1200">
        <a:solidFill>
          <a:schemeClr val="tx1"/>
        </a:solidFill>
        <a:latin typeface="+mn-lt"/>
        <a:ea typeface="+mn-ea"/>
        <a:cs typeface="+mn-cs"/>
      </a:defRPr>
    </a:lvl7pPr>
    <a:lvl8pPr marL="12288749" algn="l" defTabSz="3511069" rtl="0" eaLnBrk="1" latinLnBrk="0" hangingPunct="1">
      <a:defRPr sz="4608" kern="1200">
        <a:solidFill>
          <a:schemeClr val="tx1"/>
        </a:solidFill>
        <a:latin typeface="+mn-lt"/>
        <a:ea typeface="+mn-ea"/>
        <a:cs typeface="+mn-cs"/>
      </a:defRPr>
    </a:lvl8pPr>
    <a:lvl9pPr marL="14044285" algn="l" defTabSz="3511069" rtl="0" eaLnBrk="1" latinLnBrk="0" hangingPunct="1">
      <a:defRPr sz="46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58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4" y="3176855"/>
            <a:ext cx="30674156" cy="8757756"/>
          </a:xfrm>
          <a:prstGeom prst="rect">
            <a:avLst/>
          </a:prstGeom>
        </p:spPr>
        <p:txBody>
          <a:bodyPr lIns="91425" tIns="91425" rIns="91425" bIns="91425" anchor="b" anchorCtr="0"/>
          <a:lstStyle>
            <a:lvl1pPr lvl="0" algn="ctr">
              <a:spcBef>
                <a:spcPts val="0"/>
              </a:spcBef>
              <a:buSzPct val="100000"/>
              <a:defRPr sz="18720"/>
            </a:lvl1pPr>
            <a:lvl2pPr lvl="1" algn="ctr">
              <a:spcBef>
                <a:spcPts val="0"/>
              </a:spcBef>
              <a:buSzPct val="100000"/>
              <a:defRPr sz="18720"/>
            </a:lvl2pPr>
            <a:lvl3pPr lvl="2" algn="ctr">
              <a:spcBef>
                <a:spcPts val="0"/>
              </a:spcBef>
              <a:buSzPct val="100000"/>
              <a:defRPr sz="18720"/>
            </a:lvl3pPr>
            <a:lvl4pPr lvl="3" algn="ctr">
              <a:spcBef>
                <a:spcPts val="0"/>
              </a:spcBef>
              <a:buSzPct val="100000"/>
              <a:defRPr sz="18720"/>
            </a:lvl4pPr>
            <a:lvl5pPr lvl="4" algn="ctr">
              <a:spcBef>
                <a:spcPts val="0"/>
              </a:spcBef>
              <a:buSzPct val="100000"/>
              <a:defRPr sz="18720"/>
            </a:lvl5pPr>
            <a:lvl6pPr lvl="5" algn="ctr">
              <a:spcBef>
                <a:spcPts val="0"/>
              </a:spcBef>
              <a:buSzPct val="100000"/>
              <a:defRPr sz="18720"/>
            </a:lvl6pPr>
            <a:lvl7pPr lvl="6" algn="ctr">
              <a:spcBef>
                <a:spcPts val="0"/>
              </a:spcBef>
              <a:buSzPct val="100000"/>
              <a:defRPr sz="18720"/>
            </a:lvl7pPr>
            <a:lvl8pPr lvl="7" algn="ctr">
              <a:spcBef>
                <a:spcPts val="0"/>
              </a:spcBef>
              <a:buSzPct val="100000"/>
              <a:defRPr sz="18720"/>
            </a:lvl8pPr>
            <a:lvl9pPr lvl="8" algn="ctr">
              <a:spcBef>
                <a:spcPts val="0"/>
              </a:spcBef>
              <a:buSzPct val="100000"/>
              <a:defRPr sz="18720"/>
            </a:lvl9pPr>
          </a:lstStyle>
          <a:p>
            <a:endParaRPr/>
          </a:p>
        </p:txBody>
      </p:sp>
      <p:sp>
        <p:nvSpPr>
          <p:cNvPr id="11" name="Shape 11"/>
          <p:cNvSpPr txBox="1">
            <a:spLocks noGrp="1"/>
          </p:cNvSpPr>
          <p:nvPr>
            <p:ph type="subTitle" idx="1"/>
          </p:nvPr>
        </p:nvSpPr>
        <p:spPr>
          <a:xfrm>
            <a:off x="1122126" y="12092267"/>
            <a:ext cx="30674156" cy="3381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0080"/>
            </a:lvl1pPr>
            <a:lvl2pPr lvl="1" algn="ctr">
              <a:lnSpc>
                <a:spcPct val="100000"/>
              </a:lnSpc>
              <a:spcBef>
                <a:spcPts val="0"/>
              </a:spcBef>
              <a:spcAft>
                <a:spcPts val="0"/>
              </a:spcAft>
              <a:buSzPct val="100000"/>
              <a:buNone/>
              <a:defRPr sz="10080"/>
            </a:lvl2pPr>
            <a:lvl3pPr lvl="2" algn="ctr">
              <a:lnSpc>
                <a:spcPct val="100000"/>
              </a:lnSpc>
              <a:spcBef>
                <a:spcPts val="0"/>
              </a:spcBef>
              <a:spcAft>
                <a:spcPts val="0"/>
              </a:spcAft>
              <a:buSzPct val="100000"/>
              <a:buNone/>
              <a:defRPr sz="10080"/>
            </a:lvl3pPr>
            <a:lvl4pPr lvl="3" algn="ctr">
              <a:lnSpc>
                <a:spcPct val="100000"/>
              </a:lnSpc>
              <a:spcBef>
                <a:spcPts val="0"/>
              </a:spcBef>
              <a:spcAft>
                <a:spcPts val="0"/>
              </a:spcAft>
              <a:buSzPct val="100000"/>
              <a:buNone/>
              <a:defRPr sz="10080"/>
            </a:lvl4pPr>
            <a:lvl5pPr lvl="4" algn="ctr">
              <a:lnSpc>
                <a:spcPct val="100000"/>
              </a:lnSpc>
              <a:spcBef>
                <a:spcPts val="0"/>
              </a:spcBef>
              <a:spcAft>
                <a:spcPts val="0"/>
              </a:spcAft>
              <a:buSzPct val="100000"/>
              <a:buNone/>
              <a:defRPr sz="10080"/>
            </a:lvl5pPr>
            <a:lvl6pPr lvl="5" algn="ctr">
              <a:lnSpc>
                <a:spcPct val="100000"/>
              </a:lnSpc>
              <a:spcBef>
                <a:spcPts val="0"/>
              </a:spcBef>
              <a:spcAft>
                <a:spcPts val="0"/>
              </a:spcAft>
              <a:buSzPct val="100000"/>
              <a:buNone/>
              <a:defRPr sz="10080"/>
            </a:lvl6pPr>
            <a:lvl7pPr lvl="6" algn="ctr">
              <a:lnSpc>
                <a:spcPct val="100000"/>
              </a:lnSpc>
              <a:spcBef>
                <a:spcPts val="0"/>
              </a:spcBef>
              <a:spcAft>
                <a:spcPts val="0"/>
              </a:spcAft>
              <a:buSzPct val="100000"/>
              <a:buNone/>
              <a:defRPr sz="10080"/>
            </a:lvl7pPr>
            <a:lvl8pPr lvl="7" algn="ctr">
              <a:lnSpc>
                <a:spcPct val="100000"/>
              </a:lnSpc>
              <a:spcBef>
                <a:spcPts val="0"/>
              </a:spcBef>
              <a:spcAft>
                <a:spcPts val="0"/>
              </a:spcAft>
              <a:buSzPct val="100000"/>
              <a:buNone/>
              <a:defRPr sz="10080"/>
            </a:lvl8pPr>
            <a:lvl9pPr lvl="8" algn="ctr">
              <a:lnSpc>
                <a:spcPct val="100000"/>
              </a:lnSpc>
              <a:spcBef>
                <a:spcPts val="0"/>
              </a:spcBef>
              <a:spcAft>
                <a:spcPts val="0"/>
              </a:spcAft>
              <a:buSzPct val="100000"/>
              <a:buNone/>
              <a:defRPr sz="10080"/>
            </a:lvl9pPr>
          </a:lstStyle>
          <a:p>
            <a:endParaRPr/>
          </a:p>
        </p:txBody>
      </p:sp>
      <p:sp>
        <p:nvSpPr>
          <p:cNvPr id="12" name="Shape 12"/>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6" y="4719467"/>
            <a:ext cx="30674156" cy="8377600"/>
          </a:xfrm>
          <a:prstGeom prst="rect">
            <a:avLst/>
          </a:prstGeom>
        </p:spPr>
        <p:txBody>
          <a:bodyPr lIns="91425" tIns="91425" rIns="91425" bIns="91425" anchor="b" anchorCtr="0"/>
          <a:lstStyle>
            <a:lvl1pPr lvl="0" algn="ctr">
              <a:spcBef>
                <a:spcPts val="0"/>
              </a:spcBef>
              <a:buSzPct val="100000"/>
              <a:defRPr sz="43200"/>
            </a:lvl1pPr>
            <a:lvl2pPr lvl="1" algn="ctr">
              <a:spcBef>
                <a:spcPts val="0"/>
              </a:spcBef>
              <a:buSzPct val="100000"/>
              <a:defRPr sz="43200"/>
            </a:lvl2pPr>
            <a:lvl3pPr lvl="2" algn="ctr">
              <a:spcBef>
                <a:spcPts val="0"/>
              </a:spcBef>
              <a:buSzPct val="100000"/>
              <a:defRPr sz="43200"/>
            </a:lvl3pPr>
            <a:lvl4pPr lvl="3" algn="ctr">
              <a:spcBef>
                <a:spcPts val="0"/>
              </a:spcBef>
              <a:buSzPct val="100000"/>
              <a:defRPr sz="43200"/>
            </a:lvl4pPr>
            <a:lvl5pPr lvl="4" algn="ctr">
              <a:spcBef>
                <a:spcPts val="0"/>
              </a:spcBef>
              <a:buSzPct val="100000"/>
              <a:defRPr sz="43200"/>
            </a:lvl5pPr>
            <a:lvl6pPr lvl="5" algn="ctr">
              <a:spcBef>
                <a:spcPts val="0"/>
              </a:spcBef>
              <a:buSzPct val="100000"/>
              <a:defRPr sz="43200"/>
            </a:lvl6pPr>
            <a:lvl7pPr lvl="6" algn="ctr">
              <a:spcBef>
                <a:spcPts val="0"/>
              </a:spcBef>
              <a:buSzPct val="100000"/>
              <a:defRPr sz="43200"/>
            </a:lvl7pPr>
            <a:lvl8pPr lvl="7" algn="ctr">
              <a:spcBef>
                <a:spcPts val="0"/>
              </a:spcBef>
              <a:buSzPct val="100000"/>
              <a:defRPr sz="43200"/>
            </a:lvl8pPr>
            <a:lvl9pPr lvl="8" algn="ctr">
              <a:spcBef>
                <a:spcPts val="0"/>
              </a:spcBef>
              <a:buSzPct val="100000"/>
              <a:defRPr sz="43200"/>
            </a:lvl9pPr>
          </a:lstStyle>
          <a:p>
            <a:endParaRPr/>
          </a:p>
        </p:txBody>
      </p:sp>
      <p:sp>
        <p:nvSpPr>
          <p:cNvPr id="46" name="Shape 46"/>
          <p:cNvSpPr txBox="1">
            <a:spLocks noGrp="1"/>
          </p:cNvSpPr>
          <p:nvPr>
            <p:ph type="body" idx="1"/>
          </p:nvPr>
        </p:nvSpPr>
        <p:spPr>
          <a:xfrm>
            <a:off x="1122126" y="13449493"/>
            <a:ext cx="30674156" cy="555008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6" y="9176960"/>
            <a:ext cx="30674156" cy="3591680"/>
          </a:xfrm>
          <a:prstGeom prst="rect">
            <a:avLst/>
          </a:prstGeom>
        </p:spPr>
        <p:txBody>
          <a:bodyPr lIns="91425" tIns="91425" rIns="91425" bIns="91425" anchor="ctr" anchorCtr="0"/>
          <a:lstStyle>
            <a:lvl1pPr lvl="0" algn="ctr">
              <a:spcBef>
                <a:spcPts val="0"/>
              </a:spcBef>
              <a:buSzPct val="100000"/>
              <a:defRPr sz="12960"/>
            </a:lvl1pPr>
            <a:lvl2pPr lvl="1" algn="ctr">
              <a:spcBef>
                <a:spcPts val="0"/>
              </a:spcBef>
              <a:buSzPct val="100000"/>
              <a:defRPr sz="12960"/>
            </a:lvl2pPr>
            <a:lvl3pPr lvl="2" algn="ctr">
              <a:spcBef>
                <a:spcPts val="0"/>
              </a:spcBef>
              <a:buSzPct val="100000"/>
              <a:defRPr sz="12960"/>
            </a:lvl3pPr>
            <a:lvl4pPr lvl="3" algn="ctr">
              <a:spcBef>
                <a:spcPts val="0"/>
              </a:spcBef>
              <a:buSzPct val="100000"/>
              <a:defRPr sz="12960"/>
            </a:lvl4pPr>
            <a:lvl5pPr lvl="4" algn="ctr">
              <a:spcBef>
                <a:spcPts val="0"/>
              </a:spcBef>
              <a:buSzPct val="100000"/>
              <a:defRPr sz="12960"/>
            </a:lvl5pPr>
            <a:lvl6pPr lvl="5" algn="ctr">
              <a:spcBef>
                <a:spcPts val="0"/>
              </a:spcBef>
              <a:buSzPct val="100000"/>
              <a:defRPr sz="12960"/>
            </a:lvl6pPr>
            <a:lvl7pPr lvl="6" algn="ctr">
              <a:spcBef>
                <a:spcPts val="0"/>
              </a:spcBef>
              <a:buSzPct val="100000"/>
              <a:defRPr sz="12960"/>
            </a:lvl7pPr>
            <a:lvl8pPr lvl="7" algn="ctr">
              <a:spcBef>
                <a:spcPts val="0"/>
              </a:spcBef>
              <a:buSzPct val="100000"/>
              <a:defRPr sz="12960"/>
            </a:lvl8pPr>
            <a:lvl9pPr lvl="8" algn="ctr">
              <a:spcBef>
                <a:spcPts val="0"/>
              </a:spcBef>
              <a:buSzPct val="100000"/>
              <a:defRPr sz="12960"/>
            </a:lvl9pPr>
          </a:lstStyle>
          <a:p>
            <a:endParaRPr/>
          </a:p>
        </p:txBody>
      </p:sp>
      <p:sp>
        <p:nvSpPr>
          <p:cNvPr id="15" name="Shape 15"/>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122126" y="4917227"/>
            <a:ext cx="30674156" cy="1457664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122126"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3" name="Shape 23"/>
          <p:cNvSpPr txBox="1">
            <a:spLocks noGrp="1"/>
          </p:cNvSpPr>
          <p:nvPr>
            <p:ph type="body" idx="2"/>
          </p:nvPr>
        </p:nvSpPr>
        <p:spPr>
          <a:xfrm>
            <a:off x="17396646"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4" name="Shape 2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6" y="2370566"/>
            <a:ext cx="10108796" cy="3224316"/>
          </a:xfrm>
          <a:prstGeom prst="rect">
            <a:avLst/>
          </a:prstGeom>
        </p:spPr>
        <p:txBody>
          <a:bodyPr lIns="91425" tIns="91425" rIns="91425" bIns="91425" anchor="b" anchorCtr="0"/>
          <a:lstStyle>
            <a:lvl1pPr lvl="0">
              <a:spcBef>
                <a:spcPts val="0"/>
              </a:spcBef>
              <a:buSzPct val="100000"/>
              <a:defRPr sz="8640"/>
            </a:lvl1pPr>
            <a:lvl2pPr lvl="1">
              <a:spcBef>
                <a:spcPts val="0"/>
              </a:spcBef>
              <a:buSzPct val="100000"/>
              <a:defRPr sz="8640"/>
            </a:lvl2pPr>
            <a:lvl3pPr lvl="2">
              <a:spcBef>
                <a:spcPts val="0"/>
              </a:spcBef>
              <a:buSzPct val="100000"/>
              <a:defRPr sz="8640"/>
            </a:lvl3pPr>
            <a:lvl4pPr lvl="3">
              <a:spcBef>
                <a:spcPts val="0"/>
              </a:spcBef>
              <a:buSzPct val="100000"/>
              <a:defRPr sz="8640"/>
            </a:lvl4pPr>
            <a:lvl5pPr lvl="4">
              <a:spcBef>
                <a:spcPts val="0"/>
              </a:spcBef>
              <a:buSzPct val="100000"/>
              <a:defRPr sz="8640"/>
            </a:lvl5pPr>
            <a:lvl6pPr lvl="5">
              <a:spcBef>
                <a:spcPts val="0"/>
              </a:spcBef>
              <a:buSzPct val="100000"/>
              <a:defRPr sz="8640"/>
            </a:lvl6pPr>
            <a:lvl7pPr lvl="6">
              <a:spcBef>
                <a:spcPts val="0"/>
              </a:spcBef>
              <a:buSzPct val="100000"/>
              <a:defRPr sz="8640"/>
            </a:lvl7pPr>
            <a:lvl8pPr lvl="7">
              <a:spcBef>
                <a:spcPts val="0"/>
              </a:spcBef>
              <a:buSzPct val="100000"/>
              <a:defRPr sz="8640"/>
            </a:lvl8pPr>
            <a:lvl9pPr lvl="8">
              <a:spcBef>
                <a:spcPts val="0"/>
              </a:spcBef>
              <a:buSzPct val="100000"/>
              <a:defRPr sz="8640"/>
            </a:lvl9pPr>
          </a:lstStyle>
          <a:p>
            <a:endParaRPr/>
          </a:p>
        </p:txBody>
      </p:sp>
      <p:sp>
        <p:nvSpPr>
          <p:cNvPr id="30" name="Shape 30"/>
          <p:cNvSpPr txBox="1">
            <a:spLocks noGrp="1"/>
          </p:cNvSpPr>
          <p:nvPr>
            <p:ph type="body" idx="1"/>
          </p:nvPr>
        </p:nvSpPr>
        <p:spPr>
          <a:xfrm>
            <a:off x="1122126" y="5928960"/>
            <a:ext cx="10108796" cy="13565440"/>
          </a:xfrm>
          <a:prstGeom prst="rect">
            <a:avLst/>
          </a:prstGeom>
        </p:spPr>
        <p:txBody>
          <a:bodyPr lIns="91425" tIns="91425" rIns="91425" bIns="91425" anchor="t" anchorCtr="0"/>
          <a:lstStyle>
            <a:lvl1pPr lvl="0">
              <a:spcBef>
                <a:spcPts val="0"/>
              </a:spcBef>
              <a:buSzPct val="100000"/>
              <a:defRPr sz="432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31" name="Shape 31"/>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080" cy="17454080"/>
          </a:xfrm>
          <a:prstGeom prst="rect">
            <a:avLst/>
          </a:prstGeom>
        </p:spPr>
        <p:txBody>
          <a:bodyPr lIns="91425" tIns="91425" rIns="91425" bIns="91425" anchor="ctr" anchorCtr="0"/>
          <a:lstStyle>
            <a:lvl1pPr lvl="0">
              <a:spcBef>
                <a:spcPts val="0"/>
              </a:spcBef>
              <a:buSzPct val="100000"/>
              <a:defRPr sz="17280"/>
            </a:lvl1pPr>
            <a:lvl2pPr lvl="1">
              <a:spcBef>
                <a:spcPts val="0"/>
              </a:spcBef>
              <a:buSzPct val="100000"/>
              <a:defRPr sz="17280"/>
            </a:lvl2pPr>
            <a:lvl3pPr lvl="2">
              <a:spcBef>
                <a:spcPts val="0"/>
              </a:spcBef>
              <a:buSzPct val="100000"/>
              <a:defRPr sz="17280"/>
            </a:lvl3pPr>
            <a:lvl4pPr lvl="3">
              <a:spcBef>
                <a:spcPts val="0"/>
              </a:spcBef>
              <a:buSzPct val="100000"/>
              <a:defRPr sz="17280"/>
            </a:lvl4pPr>
            <a:lvl5pPr lvl="4">
              <a:spcBef>
                <a:spcPts val="0"/>
              </a:spcBef>
              <a:buSzPct val="100000"/>
              <a:defRPr sz="17280"/>
            </a:lvl5pPr>
            <a:lvl6pPr lvl="5">
              <a:spcBef>
                <a:spcPts val="0"/>
              </a:spcBef>
              <a:buSzPct val="100000"/>
              <a:defRPr sz="17280"/>
            </a:lvl6pPr>
            <a:lvl7pPr lvl="6">
              <a:spcBef>
                <a:spcPts val="0"/>
              </a:spcBef>
              <a:buSzPct val="100000"/>
              <a:defRPr sz="17280"/>
            </a:lvl7pPr>
            <a:lvl8pPr lvl="7">
              <a:spcBef>
                <a:spcPts val="0"/>
              </a:spcBef>
              <a:buSzPct val="100000"/>
              <a:defRPr sz="17280"/>
            </a:lvl8pPr>
            <a:lvl9pPr lvl="8">
              <a:spcBef>
                <a:spcPts val="0"/>
              </a:spcBef>
              <a:buSzPct val="100000"/>
              <a:defRPr sz="17280"/>
            </a:lvl9pPr>
          </a:lstStyle>
          <a:p>
            <a:endParaRPr/>
          </a:p>
        </p:txBody>
      </p:sp>
      <p:sp>
        <p:nvSpPr>
          <p:cNvPr id="34" name="Shape 3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27"/>
            <a:ext cx="16459200" cy="21945596"/>
          </a:xfrm>
          <a:prstGeom prst="rect">
            <a:avLst/>
          </a:prstGeom>
          <a:solidFill>
            <a:schemeClr val="lt2"/>
          </a:solidFill>
          <a:ln>
            <a:noFill/>
          </a:ln>
        </p:spPr>
        <p:txBody>
          <a:bodyPr lIns="329130" tIns="329130" rIns="329130" bIns="329130" anchor="ctr" anchorCtr="0">
            <a:noAutofit/>
          </a:bodyPr>
          <a:lstStyle/>
          <a:p>
            <a:pPr lvl="0">
              <a:spcBef>
                <a:spcPts val="0"/>
              </a:spcBef>
              <a:buNone/>
            </a:pPr>
            <a:endParaRPr sz="19354"/>
          </a:p>
        </p:txBody>
      </p:sp>
      <p:sp>
        <p:nvSpPr>
          <p:cNvPr id="37" name="Shape 37"/>
          <p:cNvSpPr txBox="1">
            <a:spLocks noGrp="1"/>
          </p:cNvSpPr>
          <p:nvPr>
            <p:ph type="title"/>
          </p:nvPr>
        </p:nvSpPr>
        <p:spPr>
          <a:xfrm>
            <a:off x="955806" y="5261547"/>
            <a:ext cx="14562716" cy="6324480"/>
          </a:xfrm>
          <a:prstGeom prst="rect">
            <a:avLst/>
          </a:prstGeom>
        </p:spPr>
        <p:txBody>
          <a:bodyPr lIns="91425" tIns="91425" rIns="91425" bIns="91425" anchor="b" anchorCtr="0"/>
          <a:lstStyle>
            <a:lvl1pPr lvl="0" algn="ctr">
              <a:spcBef>
                <a:spcPts val="0"/>
              </a:spcBef>
              <a:buSzPct val="100000"/>
              <a:defRPr sz="15120"/>
            </a:lvl1pPr>
            <a:lvl2pPr lvl="1" algn="ctr">
              <a:spcBef>
                <a:spcPts val="0"/>
              </a:spcBef>
              <a:buSzPct val="100000"/>
              <a:defRPr sz="15120"/>
            </a:lvl2pPr>
            <a:lvl3pPr lvl="2" algn="ctr">
              <a:spcBef>
                <a:spcPts val="0"/>
              </a:spcBef>
              <a:buSzPct val="100000"/>
              <a:defRPr sz="15120"/>
            </a:lvl3pPr>
            <a:lvl4pPr lvl="3" algn="ctr">
              <a:spcBef>
                <a:spcPts val="0"/>
              </a:spcBef>
              <a:buSzPct val="100000"/>
              <a:defRPr sz="15120"/>
            </a:lvl4pPr>
            <a:lvl5pPr lvl="4" algn="ctr">
              <a:spcBef>
                <a:spcPts val="0"/>
              </a:spcBef>
              <a:buSzPct val="100000"/>
              <a:defRPr sz="15120"/>
            </a:lvl5pPr>
            <a:lvl6pPr lvl="5" algn="ctr">
              <a:spcBef>
                <a:spcPts val="0"/>
              </a:spcBef>
              <a:buSzPct val="100000"/>
              <a:defRPr sz="15120"/>
            </a:lvl6pPr>
            <a:lvl7pPr lvl="6" algn="ctr">
              <a:spcBef>
                <a:spcPts val="0"/>
              </a:spcBef>
              <a:buSzPct val="100000"/>
              <a:defRPr sz="15120"/>
            </a:lvl7pPr>
            <a:lvl8pPr lvl="7" algn="ctr">
              <a:spcBef>
                <a:spcPts val="0"/>
              </a:spcBef>
              <a:buSzPct val="100000"/>
              <a:defRPr sz="15120"/>
            </a:lvl8pPr>
            <a:lvl9pPr lvl="8" algn="ctr">
              <a:spcBef>
                <a:spcPts val="0"/>
              </a:spcBef>
              <a:buSzPct val="100000"/>
              <a:defRPr sz="15120"/>
            </a:lvl9pPr>
          </a:lstStyle>
          <a:p>
            <a:endParaRPr/>
          </a:p>
        </p:txBody>
      </p:sp>
      <p:sp>
        <p:nvSpPr>
          <p:cNvPr id="38" name="Shape 38"/>
          <p:cNvSpPr txBox="1">
            <a:spLocks noGrp="1"/>
          </p:cNvSpPr>
          <p:nvPr>
            <p:ph type="subTitle" idx="1"/>
          </p:nvPr>
        </p:nvSpPr>
        <p:spPr>
          <a:xfrm>
            <a:off x="955806" y="11959787"/>
            <a:ext cx="14562716" cy="5269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7560"/>
            </a:lvl1pPr>
            <a:lvl2pPr lvl="1" algn="ctr">
              <a:lnSpc>
                <a:spcPct val="100000"/>
              </a:lnSpc>
              <a:spcBef>
                <a:spcPts val="0"/>
              </a:spcBef>
              <a:spcAft>
                <a:spcPts val="0"/>
              </a:spcAft>
              <a:buSzPct val="100000"/>
              <a:buNone/>
              <a:defRPr sz="7560"/>
            </a:lvl2pPr>
            <a:lvl3pPr lvl="2" algn="ctr">
              <a:lnSpc>
                <a:spcPct val="100000"/>
              </a:lnSpc>
              <a:spcBef>
                <a:spcPts val="0"/>
              </a:spcBef>
              <a:spcAft>
                <a:spcPts val="0"/>
              </a:spcAft>
              <a:buSzPct val="100000"/>
              <a:buNone/>
              <a:defRPr sz="7560"/>
            </a:lvl3pPr>
            <a:lvl4pPr lvl="3" algn="ctr">
              <a:lnSpc>
                <a:spcPct val="100000"/>
              </a:lnSpc>
              <a:spcBef>
                <a:spcPts val="0"/>
              </a:spcBef>
              <a:spcAft>
                <a:spcPts val="0"/>
              </a:spcAft>
              <a:buSzPct val="100000"/>
              <a:buNone/>
              <a:defRPr sz="7560"/>
            </a:lvl4pPr>
            <a:lvl5pPr lvl="4" algn="ctr">
              <a:lnSpc>
                <a:spcPct val="100000"/>
              </a:lnSpc>
              <a:spcBef>
                <a:spcPts val="0"/>
              </a:spcBef>
              <a:spcAft>
                <a:spcPts val="0"/>
              </a:spcAft>
              <a:buSzPct val="100000"/>
              <a:buNone/>
              <a:defRPr sz="7560"/>
            </a:lvl5pPr>
            <a:lvl6pPr lvl="5" algn="ctr">
              <a:lnSpc>
                <a:spcPct val="100000"/>
              </a:lnSpc>
              <a:spcBef>
                <a:spcPts val="0"/>
              </a:spcBef>
              <a:spcAft>
                <a:spcPts val="0"/>
              </a:spcAft>
              <a:buSzPct val="100000"/>
              <a:buNone/>
              <a:defRPr sz="7560"/>
            </a:lvl6pPr>
            <a:lvl7pPr lvl="6" algn="ctr">
              <a:lnSpc>
                <a:spcPct val="100000"/>
              </a:lnSpc>
              <a:spcBef>
                <a:spcPts val="0"/>
              </a:spcBef>
              <a:spcAft>
                <a:spcPts val="0"/>
              </a:spcAft>
              <a:buSzPct val="100000"/>
              <a:buNone/>
              <a:defRPr sz="7560"/>
            </a:lvl7pPr>
            <a:lvl8pPr lvl="7" algn="ctr">
              <a:lnSpc>
                <a:spcPct val="100000"/>
              </a:lnSpc>
              <a:spcBef>
                <a:spcPts val="0"/>
              </a:spcBef>
              <a:spcAft>
                <a:spcPts val="0"/>
              </a:spcAft>
              <a:buSzPct val="100000"/>
              <a:buNone/>
              <a:defRPr sz="7560"/>
            </a:lvl8pPr>
            <a:lvl9pPr lvl="8" algn="ctr">
              <a:lnSpc>
                <a:spcPct val="100000"/>
              </a:lnSpc>
              <a:spcBef>
                <a:spcPts val="0"/>
              </a:spcBef>
              <a:spcAft>
                <a:spcPts val="0"/>
              </a:spcAft>
              <a:buSzPct val="100000"/>
              <a:buNone/>
              <a:defRPr sz="7560"/>
            </a:lvl9pPr>
          </a:lstStyle>
          <a:p>
            <a:endParaRPr/>
          </a:p>
        </p:txBody>
      </p:sp>
      <p:sp>
        <p:nvSpPr>
          <p:cNvPr id="39" name="Shape 39"/>
          <p:cNvSpPr txBox="1">
            <a:spLocks noGrp="1"/>
          </p:cNvSpPr>
          <p:nvPr>
            <p:ph type="body" idx="2"/>
          </p:nvPr>
        </p:nvSpPr>
        <p:spPr>
          <a:xfrm>
            <a:off x="17782200" y="3089393"/>
            <a:ext cx="13813200" cy="15765756"/>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680" cy="258176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6" y="1898775"/>
            <a:ext cx="30674156" cy="2443516"/>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1122126" y="4917227"/>
            <a:ext cx="30674156" cy="1457664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30500847" y="19896388"/>
            <a:ext cx="1975316" cy="1679360"/>
          </a:xfrm>
          <a:prstGeom prst="rect">
            <a:avLst/>
          </a:prstGeom>
          <a:noFill/>
          <a:ln>
            <a:noFill/>
          </a:ln>
        </p:spPr>
        <p:txBody>
          <a:bodyPr lIns="91425" tIns="91425" rIns="91425" bIns="91425" anchor="ctr" anchorCtr="0">
            <a:noAutofit/>
          </a:bodyPr>
          <a:lstStyle/>
          <a:p>
            <a:pPr algn="r"/>
            <a:fld id="{00000000-1234-1234-1234-123412341234}" type="slidenum">
              <a:rPr lang="en" sz="3600" smtClean="0">
                <a:solidFill>
                  <a:schemeClr val="dk2"/>
                </a:solidFill>
              </a:rPr>
              <a:pPr algn="r"/>
              <a:t>‹#›</a:t>
            </a:fld>
            <a:endParaRPr lang="en" sz="36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sp>
        <p:nvSpPr>
          <p:cNvPr id="54" name="Shape 54"/>
          <p:cNvSpPr txBox="1"/>
          <p:nvPr/>
        </p:nvSpPr>
        <p:spPr>
          <a:xfrm>
            <a:off x="7249886" y="-111032"/>
            <a:ext cx="18510083" cy="2988360"/>
          </a:xfrm>
          <a:prstGeom prst="rect">
            <a:avLst/>
          </a:prstGeom>
          <a:noFill/>
          <a:ln>
            <a:noFill/>
          </a:ln>
        </p:spPr>
        <p:txBody>
          <a:bodyPr lIns="329130" tIns="329130" rIns="329130" bIns="329130" anchor="t" anchorCtr="0">
            <a:noAutofit/>
          </a:bodyPr>
          <a:lstStyle/>
          <a:p>
            <a:pPr algn="ctr"/>
            <a:r>
              <a:rPr lang="en-US" sz="6000" b="1" dirty="0">
                <a:latin typeface="Times New Roman" panose="02020603050405020304" pitchFamily="18" charset="0"/>
                <a:cs typeface="Times New Roman" panose="02020603050405020304" pitchFamily="18" charset="0"/>
              </a:rPr>
              <a:t>Effects of Genetic Diversity on the Plant Communities of the </a:t>
            </a:r>
            <a:r>
              <a:rPr lang="en-US" sz="6000" b="1" dirty="0" err="1">
                <a:latin typeface="Times New Roman" panose="02020603050405020304" pitchFamily="18" charset="0"/>
                <a:cs typeface="Times New Roman" panose="02020603050405020304" pitchFamily="18" charset="0"/>
              </a:rPr>
              <a:t>Peconic</a:t>
            </a:r>
            <a:r>
              <a:rPr lang="en-US" sz="6000" b="1" dirty="0">
                <a:latin typeface="Times New Roman" panose="02020603050405020304" pitchFamily="18" charset="0"/>
                <a:cs typeface="Times New Roman" panose="02020603050405020304" pitchFamily="18" charset="0"/>
              </a:rPr>
              <a:t> River</a:t>
            </a:r>
            <a:endParaRPr lang="en-US" sz="60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Robert Biersach</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 Maximilian Carson</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Michael Pizzichemi</a:t>
            </a:r>
            <a:r>
              <a:rPr lang="en-US" sz="3200" baseline="300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Mentors: Mr. Bolen</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Mr. Hughes</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Mr. Ostensen</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Dr. Spata</a:t>
            </a:r>
            <a:r>
              <a:rPr lang="en-US" sz="3200" baseline="300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1 - Eastport </a:t>
            </a:r>
            <a:r>
              <a:rPr lang="en-US" sz="3200" dirty="0">
                <a:latin typeface="Times New Roman" panose="02020603050405020304" pitchFamily="18" charset="0"/>
                <a:cs typeface="Times New Roman" panose="02020603050405020304" pitchFamily="18" charset="0"/>
              </a:rPr>
              <a:t>South Manor Junior Senior High </a:t>
            </a:r>
            <a:r>
              <a:rPr lang="en-US" sz="3200" dirty="0" smtClean="0">
                <a:latin typeface="Times New Roman" panose="02020603050405020304" pitchFamily="18" charset="0"/>
                <a:cs typeface="Times New Roman" panose="02020603050405020304" pitchFamily="18" charset="0"/>
              </a:rPr>
              <a:t>School </a:t>
            </a:r>
            <a:endParaRPr lang="en-US" sz="3200" dirty="0">
              <a:latin typeface="Times New Roman" panose="02020603050405020304" pitchFamily="18" charset="0"/>
              <a:cs typeface="Times New Roman" panose="02020603050405020304" pitchFamily="18" charset="0"/>
            </a:endParaRPr>
          </a:p>
          <a:p>
            <a:pPr algn="ctr"/>
            <a:endParaRPr sz="8000" dirty="0">
              <a:latin typeface="Times New Roman" panose="02020603050405020304" pitchFamily="18" charset="0"/>
              <a:cs typeface="Times New Roman" panose="02020603050405020304" pitchFamily="18" charset="0"/>
            </a:endParaRPr>
          </a:p>
        </p:txBody>
      </p:sp>
      <p:sp>
        <p:nvSpPr>
          <p:cNvPr id="57" name="Shape 57"/>
          <p:cNvSpPr txBox="1"/>
          <p:nvPr/>
        </p:nvSpPr>
        <p:spPr>
          <a:xfrm>
            <a:off x="24682700" y="14467059"/>
            <a:ext cx="8235700" cy="7431480"/>
          </a:xfrm>
          <a:prstGeom prst="rect">
            <a:avLst/>
          </a:prstGeom>
          <a:noFill/>
          <a:ln>
            <a:noFill/>
          </a:ln>
        </p:spPr>
        <p:txBody>
          <a:bodyPr lIns="329130" tIns="329130" rIns="329130" bIns="329130" anchor="t" anchorCtr="0">
            <a:noAutofit/>
          </a:bodyPr>
          <a:lstStyle/>
          <a:p>
            <a:pPr algn="ctr">
              <a:lnSpc>
                <a:spcPct val="115000"/>
              </a:lnSpc>
            </a:pPr>
            <a:r>
              <a:rPr lang="en" sz="3200" b="1" u="sng" dirty="0">
                <a:solidFill>
                  <a:schemeClr val="dk1"/>
                </a:solidFill>
                <a:latin typeface="Times New Roman"/>
                <a:ea typeface="Times New Roman"/>
                <a:cs typeface="Times New Roman"/>
                <a:sym typeface="Times New Roman"/>
              </a:rPr>
              <a:t>References</a:t>
            </a:r>
            <a:endParaRPr lang="en" sz="2500" b="1" u="sng" dirty="0">
              <a:solidFill>
                <a:schemeClr val="dk1"/>
              </a:solidFill>
              <a:latin typeface="Times New Roman"/>
              <a:ea typeface="Times New Roman"/>
              <a:cs typeface="Times New Roman"/>
              <a:sym typeface="Times New Roman"/>
            </a:endParaRPr>
          </a:p>
          <a:p>
            <a:pPr marL="457200" lvl="0" indent="-457200">
              <a:buFont typeface="+mj-lt"/>
              <a:buAutoNum type="arabicPeriod"/>
            </a:pPr>
            <a:r>
              <a:rPr lang="en-US" sz="2500" dirty="0" smtClean="0">
                <a:latin typeface="Times New Roman" panose="02020603050405020304" pitchFamily="18" charset="0"/>
                <a:cs typeface="Times New Roman" panose="02020603050405020304" pitchFamily="18" charset="0"/>
              </a:rPr>
              <a:t>Miller</a:t>
            </a:r>
            <a:r>
              <a:rPr lang="en-US" sz="2500" dirty="0">
                <a:latin typeface="Times New Roman" panose="02020603050405020304" pitchFamily="18" charset="0"/>
                <a:cs typeface="Times New Roman" panose="02020603050405020304" pitchFamily="18" charset="0"/>
              </a:rPr>
              <a:t>, K. R., Ph.D. &amp; Levine, J. Ph.D. (2003) Biology: New York State. Upper Saddle River, NJ: Prentice Hall</a:t>
            </a:r>
            <a:endParaRPr lang="en-US" sz="25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500" dirty="0">
                <a:latin typeface="Times New Roman" panose="02020603050405020304" pitchFamily="18" charset="0"/>
                <a:cs typeface="Times New Roman" panose="02020603050405020304" pitchFamily="18" charset="0"/>
              </a:rPr>
              <a:t>DNA barcodes: Genes, genomics, and bioinformatics</a:t>
            </a:r>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W</a:t>
            </a:r>
            <a:r>
              <a:rPr lang="en-US" sz="2500" dirty="0">
                <a:latin typeface="Times New Roman" panose="02020603050405020304" pitchFamily="18" charset="0"/>
                <a:cs typeface="Times New Roman" panose="02020603050405020304" pitchFamily="18" charset="0"/>
              </a:rPr>
              <a:t>. John Kress* and David L. Erickson</a:t>
            </a:r>
          </a:p>
          <a:p>
            <a:r>
              <a:rPr lang="en-US" sz="2500" dirty="0" smtClean="0">
                <a:latin typeface="Times New Roman" panose="02020603050405020304" pitchFamily="18" charset="0"/>
                <a:cs typeface="Times New Roman" panose="02020603050405020304" pitchFamily="18" charset="0"/>
              </a:rPr>
              <a:t>      Department </a:t>
            </a:r>
            <a:r>
              <a:rPr lang="en-US" sz="2500" dirty="0">
                <a:latin typeface="Times New Roman" panose="02020603050405020304" pitchFamily="18" charset="0"/>
                <a:cs typeface="Times New Roman" panose="02020603050405020304" pitchFamily="18" charset="0"/>
              </a:rPr>
              <a:t>of Botany, MRC-166, National Museum </a:t>
            </a:r>
            <a:r>
              <a:rPr lang="en-US" sz="2500"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of </a:t>
            </a:r>
            <a:r>
              <a:rPr lang="en-US" sz="2500" dirty="0">
                <a:latin typeface="Times New Roman" panose="02020603050405020304" pitchFamily="18" charset="0"/>
                <a:cs typeface="Times New Roman" panose="02020603050405020304" pitchFamily="18" charset="0"/>
              </a:rPr>
              <a:t>Natural History, Smithsonian Institution, </a:t>
            </a:r>
            <a:r>
              <a:rPr lang="en-US" sz="2500"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Washington</a:t>
            </a:r>
            <a:r>
              <a:rPr lang="en-US" sz="2500" dirty="0">
                <a:latin typeface="Times New Roman" panose="02020603050405020304" pitchFamily="18" charset="0"/>
                <a:cs typeface="Times New Roman" panose="02020603050405020304" pitchFamily="18" charset="0"/>
              </a:rPr>
              <a:t>, DC </a:t>
            </a:r>
          </a:p>
          <a:p>
            <a:pPr lvl="0"/>
            <a:r>
              <a:rPr lang="en-US" sz="2500" dirty="0" smtClean="0">
                <a:latin typeface="Times New Roman" panose="02020603050405020304" pitchFamily="18" charset="0"/>
                <a:cs typeface="Times New Roman" panose="02020603050405020304" pitchFamily="18" charset="0"/>
              </a:rPr>
              <a:t>3. What </a:t>
            </a:r>
            <a:r>
              <a:rPr lang="en-US" sz="2500" dirty="0">
                <a:latin typeface="Times New Roman" panose="02020603050405020304" pitchFamily="18" charset="0"/>
                <a:cs typeface="Times New Roman" panose="02020603050405020304" pitchFamily="18" charset="0"/>
              </a:rPr>
              <a:t>is DNA barcoding? (2015) Retrieved from</a:t>
            </a:r>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http</a:t>
            </a:r>
            <a:r>
              <a:rPr lang="en-US" sz="2500" dirty="0">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www.barcodeoflife.org/content/about/what-</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dna</a:t>
            </a:r>
            <a:r>
              <a:rPr lang="en-US" sz="2500" dirty="0" smtClean="0">
                <a:latin typeface="Times New Roman" panose="02020603050405020304" pitchFamily="18" charset="0"/>
                <a:cs typeface="Times New Roman" panose="02020603050405020304" pitchFamily="18" charset="0"/>
              </a:rPr>
              <a:t>-barcoding</a:t>
            </a:r>
            <a:endParaRPr lang="en-US" sz="2500" dirty="0">
              <a:latin typeface="Times New Roman" panose="02020603050405020304" pitchFamily="18" charset="0"/>
              <a:cs typeface="Times New Roman" panose="02020603050405020304" pitchFamily="18" charset="0"/>
            </a:endParaRPr>
          </a:p>
          <a:p>
            <a:pPr marL="514350" lvl="0" indent="-514350">
              <a:buAutoNum type="arabicPeriod" startAt="4"/>
            </a:pPr>
            <a:r>
              <a:rPr lang="en-US" sz="2500" dirty="0" smtClean="0">
                <a:latin typeface="Times New Roman" panose="02020603050405020304" pitchFamily="18" charset="0"/>
                <a:cs typeface="Times New Roman" panose="02020603050405020304" pitchFamily="18" charset="0"/>
              </a:rPr>
              <a:t>Why </a:t>
            </a:r>
            <a:r>
              <a:rPr lang="en-US" sz="2500" dirty="0">
                <a:latin typeface="Times New Roman" panose="02020603050405020304" pitchFamily="18" charset="0"/>
                <a:cs typeface="Times New Roman" panose="02020603050405020304" pitchFamily="18" charset="0"/>
              </a:rPr>
              <a:t>is Biodiversity important? Who cares? (2014) </a:t>
            </a:r>
            <a:endParaRPr lang="en-US" sz="2500" dirty="0" smtClean="0">
              <a:latin typeface="Times New Roman" panose="02020603050405020304" pitchFamily="18" charset="0"/>
              <a:cs typeface="Times New Roman" panose="02020603050405020304" pitchFamily="18" charset="0"/>
            </a:endParaRPr>
          </a:p>
          <a:p>
            <a:pPr lvl="0"/>
            <a:r>
              <a:rPr lang="en-US" sz="2500" dirty="0" smtClean="0">
                <a:latin typeface="Times New Roman" panose="02020603050405020304" pitchFamily="18" charset="0"/>
                <a:cs typeface="Times New Roman" panose="02020603050405020304" pitchFamily="18" charset="0"/>
              </a:rPr>
              <a:t>       Retrieved from       </a:t>
            </a:r>
          </a:p>
          <a:p>
            <a:pPr lvl="0"/>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http://www.globalissues.org/article/170/why-is-</a:t>
            </a:r>
          </a:p>
          <a:p>
            <a:pPr lvl="0"/>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biodiversity-important-who-cares</a:t>
            </a:r>
            <a:endParaRPr lang="en-US" sz="2500" dirty="0">
              <a:latin typeface="Times New Roman" panose="02020603050405020304" pitchFamily="18" charset="0"/>
              <a:cs typeface="Times New Roman" panose="02020603050405020304" pitchFamily="18" charset="0"/>
            </a:endParaRPr>
          </a:p>
          <a:p>
            <a:pPr marL="457200" lvl="0" indent="-457200">
              <a:buAutoNum type="arabicPeriod" startAt="5"/>
            </a:pPr>
            <a:r>
              <a:rPr lang="en-US" sz="2500" dirty="0" smtClean="0">
                <a:latin typeface="Times New Roman" panose="02020603050405020304" pitchFamily="18" charset="0"/>
                <a:cs typeface="Times New Roman" panose="02020603050405020304" pitchFamily="18" charset="0"/>
              </a:rPr>
              <a:t>Marjorie </a:t>
            </a: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Matocq</a:t>
            </a:r>
            <a:r>
              <a:rPr lang="en-US" sz="2500" dirty="0">
                <a:latin typeface="Times New Roman" panose="02020603050405020304" pitchFamily="18" charset="0"/>
                <a:cs typeface="Times New Roman" panose="02020603050405020304" pitchFamily="18" charset="0"/>
              </a:rPr>
              <a:t> and Francis X. </a:t>
            </a:r>
            <a:r>
              <a:rPr lang="en-US" sz="2500" dirty="0" err="1">
                <a:latin typeface="Times New Roman" panose="02020603050405020304" pitchFamily="18" charset="0"/>
                <a:cs typeface="Times New Roman" panose="02020603050405020304" pitchFamily="18" charset="0"/>
              </a:rPr>
              <a:t>Villablanca</a:t>
            </a:r>
            <a:r>
              <a:rPr lang="en-US" sz="2500" dirty="0">
                <a:latin typeface="Times New Roman" panose="02020603050405020304" pitchFamily="18" charset="0"/>
                <a:cs typeface="Times New Roman" panose="02020603050405020304" pitchFamily="18" charset="0"/>
              </a:rPr>
              <a:t>. “Low </a:t>
            </a:r>
            <a:r>
              <a:rPr lang="en-US" sz="2500" dirty="0" smtClean="0">
                <a:latin typeface="Times New Roman" panose="02020603050405020304" pitchFamily="18" charset="0"/>
                <a:cs typeface="Times New Roman" panose="02020603050405020304" pitchFamily="18" charset="0"/>
              </a:rPr>
              <a:t>   </a:t>
            </a:r>
          </a:p>
          <a:p>
            <a:pPr lvl="0"/>
            <a:r>
              <a:rPr lang="en-US" sz="2500" dirty="0" smtClean="0">
                <a:latin typeface="Times New Roman" panose="02020603050405020304" pitchFamily="18" charset="0"/>
                <a:cs typeface="Times New Roman" panose="02020603050405020304" pitchFamily="18" charset="0"/>
              </a:rPr>
              <a:t>      genetic </a:t>
            </a:r>
            <a:r>
              <a:rPr lang="en-US" sz="2500" dirty="0">
                <a:latin typeface="Times New Roman" panose="02020603050405020304" pitchFamily="18" charset="0"/>
                <a:cs typeface="Times New Roman" panose="02020603050405020304" pitchFamily="18" charset="0"/>
              </a:rPr>
              <a:t>diversity in an endangered species: recent or </a:t>
            </a:r>
            <a:endParaRPr lang="en-US" sz="2500" dirty="0" smtClean="0">
              <a:latin typeface="Times New Roman" panose="02020603050405020304" pitchFamily="18" charset="0"/>
              <a:cs typeface="Times New Roman" panose="02020603050405020304" pitchFamily="18" charset="0"/>
            </a:endParaRPr>
          </a:p>
          <a:p>
            <a:pPr lvl="0"/>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historic </a:t>
            </a:r>
            <a:r>
              <a:rPr lang="en-US" sz="2500" dirty="0" err="1">
                <a:latin typeface="Times New Roman" panose="02020603050405020304" pitchFamily="18" charset="0"/>
                <a:cs typeface="Times New Roman" panose="02020603050405020304" pitchFamily="18" charset="0"/>
              </a:rPr>
              <a:t>pattern?”Biological</a:t>
            </a:r>
            <a:r>
              <a:rPr lang="en-US" sz="2500" dirty="0">
                <a:latin typeface="Times New Roman" panose="02020603050405020304" pitchFamily="18" charset="0"/>
                <a:cs typeface="Times New Roman" panose="02020603050405020304" pitchFamily="18" charset="0"/>
              </a:rPr>
              <a:t> Conservation” 98.1 (2001</a:t>
            </a:r>
            <a:r>
              <a:rPr lang="en-US" sz="2500" dirty="0" smtClean="0">
                <a:latin typeface="Times New Roman" panose="02020603050405020304" pitchFamily="18" charset="0"/>
                <a:cs typeface="Times New Roman" panose="02020603050405020304" pitchFamily="18" charset="0"/>
              </a:rPr>
              <a:t>):</a:t>
            </a:r>
            <a:endParaRPr sz="2500" dirty="0"/>
          </a:p>
        </p:txBody>
      </p:sp>
      <p:sp>
        <p:nvSpPr>
          <p:cNvPr id="58" name="Shape 58"/>
          <p:cNvSpPr txBox="1"/>
          <p:nvPr/>
        </p:nvSpPr>
        <p:spPr>
          <a:xfrm>
            <a:off x="8281212" y="19199681"/>
            <a:ext cx="16331016" cy="2859840"/>
          </a:xfrm>
          <a:prstGeom prst="rect">
            <a:avLst/>
          </a:prstGeom>
          <a:noFill/>
          <a:ln>
            <a:noFill/>
          </a:ln>
        </p:spPr>
        <p:txBody>
          <a:bodyPr lIns="329130" tIns="329130" rIns="329130" bIns="329130" anchor="t" anchorCtr="0">
            <a:noAutofit/>
          </a:bodyPr>
          <a:lstStyle/>
          <a:p>
            <a:pPr algn="ctr">
              <a:lnSpc>
                <a:spcPct val="115000"/>
              </a:lnSpc>
              <a:buClr>
                <a:schemeClr val="dk1"/>
              </a:buClr>
              <a:buSzPct val="137500"/>
            </a:pPr>
            <a:r>
              <a:rPr lang="en" sz="3200" b="1" u="sng" dirty="0" smtClean="0">
                <a:solidFill>
                  <a:schemeClr val="dk1"/>
                </a:solidFill>
                <a:latin typeface="Times New Roman"/>
                <a:ea typeface="Times New Roman"/>
                <a:cs typeface="Times New Roman"/>
                <a:sym typeface="Times New Roman"/>
              </a:rPr>
              <a:t>Acknowledgments</a:t>
            </a:r>
            <a:endParaRPr lang="en" sz="3200" b="1" u="sng" dirty="0">
              <a:solidFill>
                <a:schemeClr val="dk1"/>
              </a:solidFill>
              <a:latin typeface="Times New Roman"/>
              <a:ea typeface="Times New Roman"/>
              <a:cs typeface="Times New Roman"/>
              <a:sym typeface="Times New Roman"/>
            </a:endParaRPr>
          </a:p>
          <a:p>
            <a:pPr>
              <a:lnSpc>
                <a:spcPct val="115000"/>
              </a:lnSpc>
              <a:buClr>
                <a:schemeClr val="dk1"/>
              </a:buClr>
              <a:buSzPct val="183333"/>
            </a:pPr>
            <a:r>
              <a:rPr lang="en" sz="2500" dirty="0">
                <a:solidFill>
                  <a:schemeClr val="dk1"/>
                </a:solidFill>
                <a:latin typeface="Times New Roman"/>
                <a:ea typeface="Times New Roman"/>
                <a:cs typeface="Times New Roman"/>
                <a:sym typeface="Times New Roman"/>
              </a:rPr>
              <a:t>Dr. Sharon Pepenella at Cold Spring Harbor Lab for guidance during the entire process; Dr. Aleida Perez and Mr. Daniel Willams for support at the BNL Open Labs; Dr. Daniel Moloney at SUNY Stony Brook for his support at the Open Labs; Mr. Michael Doyle for printing our posters at the </a:t>
            </a:r>
            <a:r>
              <a:rPr lang="en" sz="2500" dirty="0" smtClean="0">
                <a:solidFill>
                  <a:schemeClr val="dk1"/>
                </a:solidFill>
                <a:latin typeface="Times New Roman"/>
                <a:ea typeface="Times New Roman"/>
                <a:cs typeface="Times New Roman"/>
                <a:sym typeface="Times New Roman"/>
              </a:rPr>
              <a:t>school, Our </a:t>
            </a:r>
            <a:r>
              <a:rPr lang="en" sz="2500" dirty="0">
                <a:solidFill>
                  <a:schemeClr val="dk1"/>
                </a:solidFill>
                <a:latin typeface="Times New Roman"/>
                <a:ea typeface="Times New Roman"/>
                <a:cs typeface="Times New Roman"/>
                <a:sym typeface="Times New Roman"/>
              </a:rPr>
              <a:t>teacher mentors: Mr. Bolen, Mr. Hughes, Mr. Ostensen,, Dr. Spata</a:t>
            </a:r>
          </a:p>
        </p:txBody>
      </p:sp>
      <p:sp>
        <p:nvSpPr>
          <p:cNvPr id="59" name="Shape 59"/>
          <p:cNvSpPr txBox="1"/>
          <p:nvPr/>
        </p:nvSpPr>
        <p:spPr>
          <a:xfrm>
            <a:off x="131524" y="9189742"/>
            <a:ext cx="8176644" cy="7245720"/>
          </a:xfrm>
          <a:prstGeom prst="rect">
            <a:avLst/>
          </a:prstGeom>
          <a:noFill/>
          <a:ln>
            <a:noFill/>
          </a:ln>
        </p:spPr>
        <p:txBody>
          <a:bodyPr lIns="329130" tIns="329130" rIns="329130" bIns="329130" anchor="t" anchorCtr="0">
            <a:noAutofit/>
          </a:bodyPr>
          <a:lstStyle/>
          <a:p>
            <a:pPr algn="ctr">
              <a:lnSpc>
                <a:spcPct val="115000"/>
              </a:lnSpc>
              <a:buClr>
                <a:schemeClr val="dk1"/>
              </a:buClr>
              <a:buSzPct val="100000"/>
            </a:pPr>
            <a:r>
              <a:rPr lang="en" sz="3200" b="1" u="sng" dirty="0">
                <a:solidFill>
                  <a:schemeClr val="dk1"/>
                </a:solidFill>
                <a:latin typeface="Times New Roman" panose="02020603050405020304" pitchFamily="18" charset="0"/>
                <a:ea typeface="Times New Roman"/>
                <a:cs typeface="Times New Roman" panose="02020603050405020304" pitchFamily="18" charset="0"/>
                <a:sym typeface="Times New Roman"/>
              </a:rPr>
              <a:t>Introduction</a:t>
            </a:r>
            <a:endParaRPr lang="en" sz="2500" b="1" u="sng"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algn="just"/>
            <a:r>
              <a:rPr lang="en-US" sz="2500" dirty="0">
                <a:latin typeface="Times New Roman" panose="02020603050405020304" pitchFamily="18" charset="0"/>
                <a:cs typeface="Times New Roman" panose="02020603050405020304" pitchFamily="18" charset="0"/>
              </a:rPr>
              <a:t>Biodiversity, the measure of the variety of genes within a given population, is vitally important to the health of the </a:t>
            </a:r>
            <a:r>
              <a:rPr lang="en-US" sz="2500" dirty="0" err="1">
                <a:latin typeface="Times New Roman" panose="02020603050405020304" pitchFamily="18" charset="0"/>
                <a:cs typeface="Times New Roman" panose="02020603050405020304" pitchFamily="18" charset="0"/>
              </a:rPr>
              <a:t>Peconic</a:t>
            </a:r>
            <a:r>
              <a:rPr lang="en-US" sz="2500" dirty="0">
                <a:latin typeface="Times New Roman" panose="02020603050405020304" pitchFamily="18" charset="0"/>
                <a:cs typeface="Times New Roman" panose="02020603050405020304" pitchFamily="18" charset="0"/>
              </a:rPr>
              <a:t> River. (1) The Biodiversity of plants is crucial to the stability of an ecosystem and any changes can be disastrous, as when a large-scale natural disaster occurs or a disease targeting plants spreads. If enough of the plants in a given area are killed the ecosystem falls into a period of instability or could actually collapse. During this period, all consumers in an ecosystem suffer from a lack of food, causing a potential desolation of an area (5). Through use of DNA barcoding scientists and other stakeholders can track and take biological snapshots of the </a:t>
            </a:r>
            <a:r>
              <a:rPr lang="en-US" sz="2500" dirty="0" err="1">
                <a:latin typeface="Times New Roman" panose="02020603050405020304" pitchFamily="18" charset="0"/>
                <a:cs typeface="Times New Roman" panose="02020603050405020304" pitchFamily="18" charset="0"/>
              </a:rPr>
              <a:t>Peconic</a:t>
            </a:r>
            <a:r>
              <a:rPr lang="en-US" sz="2500" dirty="0">
                <a:latin typeface="Times New Roman" panose="02020603050405020304" pitchFamily="18" charset="0"/>
                <a:cs typeface="Times New Roman" panose="02020603050405020304" pitchFamily="18" charset="0"/>
              </a:rPr>
              <a:t> River environment, which will allow others to study the evolution of plants in this important ecosystem and how the changes in the producers of an ecosystem influence the other organisms in the </a:t>
            </a:r>
            <a:r>
              <a:rPr lang="en-US" sz="2500" dirty="0" smtClean="0">
                <a:latin typeface="Times New Roman" panose="02020603050405020304" pitchFamily="18" charset="0"/>
                <a:cs typeface="Times New Roman" panose="02020603050405020304" pitchFamily="18" charset="0"/>
              </a:rPr>
              <a:t>ecosystem</a:t>
            </a:r>
          </a:p>
          <a:p>
            <a:pPr algn="just"/>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p>
            <a:pPr algn="just"/>
            <a:r>
              <a:rPr lang="en-US" sz="2500" dirty="0">
                <a:latin typeface="Times New Roman" panose="02020603050405020304" pitchFamily="18" charset="0"/>
                <a:cs typeface="Times New Roman" panose="02020603050405020304" pitchFamily="18" charset="0"/>
              </a:rPr>
              <a:t>DNA barcoding is a revolutionary way of accurately identifying the organisms in an area. This allows the scientific community to effectively capture a snapshot of the genetic biodiversity within an ecosystem and directly compare data sourced from the same area overtime and, to track genetic biodiversity, emigration, immigration, and hybridization of the populations of organisms over a long period of time.  The results of DNA barcoding can assist biologists and ecologists in their assessment of ecosystem diversity and conduct demographic analysis, which can include not just the types of organisms present but the genes encoded into their DNA. </a:t>
            </a:r>
            <a:r>
              <a:rPr lang="en-US" sz="2500" dirty="0" smtClean="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3)</a:t>
            </a:r>
          </a:p>
          <a:p>
            <a:pPr algn="just"/>
            <a:r>
              <a:rPr lang="en-US" sz="2500" dirty="0">
                <a:latin typeface="Times New Roman" panose="02020603050405020304" pitchFamily="18" charset="0"/>
                <a:cs typeface="Times New Roman" panose="02020603050405020304" pitchFamily="18" charset="0"/>
              </a:rPr>
              <a:t> </a:t>
            </a:r>
          </a:p>
          <a:p>
            <a:pPr algn="just">
              <a:lnSpc>
                <a:spcPct val="115000"/>
              </a:lnSpc>
              <a:buClr>
                <a:schemeClr val="dk1"/>
              </a:buClr>
              <a:buSzPct val="122222"/>
            </a:pPr>
            <a:endParaRPr lang="en" sz="250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algn="just">
              <a:lnSpc>
                <a:spcPct val="115000"/>
              </a:lnSpc>
              <a:buClr>
                <a:schemeClr val="dk1"/>
              </a:buClr>
              <a:buSzPct val="122222"/>
            </a:pPr>
            <a:r>
              <a:rPr lang="en" sz="25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lang="en" sz="2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60" name="Shape 60"/>
          <p:cNvPicPr preferRelativeResize="0"/>
          <p:nvPr/>
        </p:nvPicPr>
        <p:blipFill rotWithShape="1">
          <a:blip r:embed="rId3">
            <a:alphaModFix/>
          </a:blip>
          <a:srcRect/>
          <a:stretch/>
        </p:blipFill>
        <p:spPr>
          <a:xfrm>
            <a:off x="1906106" y="264439"/>
            <a:ext cx="3939805" cy="1526214"/>
          </a:xfrm>
          <a:prstGeom prst="rect">
            <a:avLst/>
          </a:prstGeom>
          <a:noFill/>
          <a:ln>
            <a:noFill/>
          </a:ln>
        </p:spPr>
      </p:pic>
      <p:grpSp>
        <p:nvGrpSpPr>
          <p:cNvPr id="61" name="Shape 61"/>
          <p:cNvGrpSpPr/>
          <p:nvPr/>
        </p:nvGrpSpPr>
        <p:grpSpPr>
          <a:xfrm>
            <a:off x="26051158" y="264439"/>
            <a:ext cx="4925589" cy="1299719"/>
            <a:chOff x="7164000" y="276347"/>
            <a:chExt cx="1899900" cy="495600"/>
          </a:xfrm>
        </p:grpSpPr>
        <p:pic>
          <p:nvPicPr>
            <p:cNvPr id="62" name="Shape 62"/>
            <p:cNvPicPr preferRelativeResize="0"/>
            <p:nvPr/>
          </p:nvPicPr>
          <p:blipFill rotWithShape="1">
            <a:blip r:embed="rId4">
              <a:alphaModFix/>
            </a:blip>
            <a:srcRect/>
            <a:stretch/>
          </p:blipFill>
          <p:spPr>
            <a:xfrm>
              <a:off x="7659600" y="517025"/>
              <a:ext cx="1404300" cy="240600"/>
            </a:xfrm>
            <a:prstGeom prst="rect">
              <a:avLst/>
            </a:prstGeom>
            <a:noFill/>
            <a:ln>
              <a:noFill/>
            </a:ln>
          </p:spPr>
        </p:pic>
        <p:pic>
          <p:nvPicPr>
            <p:cNvPr id="63" name="Shape 63"/>
            <p:cNvPicPr preferRelativeResize="0"/>
            <p:nvPr/>
          </p:nvPicPr>
          <p:blipFill rotWithShape="1">
            <a:blip r:embed="rId5">
              <a:alphaModFix/>
            </a:blip>
            <a:srcRect/>
            <a:stretch/>
          </p:blipFill>
          <p:spPr>
            <a:xfrm>
              <a:off x="7164000" y="276347"/>
              <a:ext cx="495600" cy="495600"/>
            </a:xfrm>
            <a:prstGeom prst="rect">
              <a:avLst/>
            </a:prstGeom>
            <a:noFill/>
            <a:ln>
              <a:noFill/>
            </a:ln>
          </p:spPr>
        </p:pic>
        <p:pic>
          <p:nvPicPr>
            <p:cNvPr id="64" name="Shape 64"/>
            <p:cNvPicPr preferRelativeResize="0"/>
            <p:nvPr/>
          </p:nvPicPr>
          <p:blipFill rotWithShape="1">
            <a:blip r:embed="rId6">
              <a:alphaModFix/>
            </a:blip>
            <a:srcRect/>
            <a:stretch/>
          </p:blipFill>
          <p:spPr>
            <a:xfrm>
              <a:off x="7659600" y="276350"/>
              <a:ext cx="1365300" cy="240600"/>
            </a:xfrm>
            <a:prstGeom prst="rect">
              <a:avLst/>
            </a:prstGeom>
            <a:noFill/>
            <a:ln>
              <a:noFill/>
            </a:ln>
          </p:spPr>
        </p:pic>
      </p:grpSp>
      <p:sp>
        <p:nvSpPr>
          <p:cNvPr id="65" name="Shape 65"/>
          <p:cNvSpPr txBox="1"/>
          <p:nvPr/>
        </p:nvSpPr>
        <p:spPr>
          <a:xfrm>
            <a:off x="70472" y="1522643"/>
            <a:ext cx="8167224" cy="7134480"/>
          </a:xfrm>
          <a:prstGeom prst="rect">
            <a:avLst/>
          </a:prstGeom>
          <a:noFill/>
          <a:ln>
            <a:noFill/>
          </a:ln>
        </p:spPr>
        <p:txBody>
          <a:bodyPr lIns="329130" tIns="329130" rIns="329130" bIns="329130" anchor="t" anchorCtr="0">
            <a:noAutofit/>
          </a:bodyPr>
          <a:lstStyle/>
          <a:p>
            <a:pPr algn="ctr"/>
            <a:r>
              <a:rPr lang="en" sz="3200" b="1" u="sng" dirty="0">
                <a:latin typeface="Times New Roman" panose="02020603050405020304" pitchFamily="18" charset="0"/>
                <a:ea typeface="Times New Roman"/>
                <a:cs typeface="Times New Roman" panose="02020603050405020304" pitchFamily="18" charset="0"/>
                <a:sym typeface="Times New Roman"/>
              </a:rPr>
              <a:t>Abstract</a:t>
            </a:r>
            <a:endParaRPr lang="en" sz="2500" b="1" u="sng" dirty="0">
              <a:latin typeface="Times New Roman" panose="02020603050405020304" pitchFamily="18" charset="0"/>
              <a:ea typeface="Times New Roman"/>
              <a:cs typeface="Times New Roman" panose="02020603050405020304" pitchFamily="18" charset="0"/>
              <a:sym typeface="Times New Roman"/>
            </a:endParaRPr>
          </a:p>
          <a:p>
            <a:pPr algn="just">
              <a:buClr>
                <a:schemeClr val="dk1"/>
              </a:buClr>
              <a:buSzPct val="122222"/>
            </a:pPr>
            <a:r>
              <a:rPr lang="en-US" sz="2500" dirty="0">
                <a:latin typeface="Times New Roman" panose="02020603050405020304" pitchFamily="18" charset="0"/>
                <a:cs typeface="Times New Roman" panose="02020603050405020304" pitchFamily="18" charset="0"/>
              </a:rPr>
              <a:t>Twenty samples from different berry-bearing bushes were taken from species present in the </a:t>
            </a:r>
            <a:r>
              <a:rPr lang="en-US" sz="2500" dirty="0" err="1">
                <a:latin typeface="Times New Roman" panose="02020603050405020304" pitchFamily="18" charset="0"/>
                <a:cs typeface="Times New Roman" panose="02020603050405020304" pitchFamily="18" charset="0"/>
              </a:rPr>
              <a:t>Peconic</a:t>
            </a:r>
            <a:r>
              <a:rPr lang="en-US" sz="2500" dirty="0">
                <a:latin typeface="Times New Roman" panose="02020603050405020304" pitchFamily="18" charset="0"/>
                <a:cs typeface="Times New Roman" panose="02020603050405020304" pitchFamily="18" charset="0"/>
              </a:rPr>
              <a:t> river ecosystem and had DNA extracted from them. Samples were then tested for the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Ribulose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Biphosphate</a:t>
            </a:r>
            <a:r>
              <a:rPr lang="en-US" sz="2500" dirty="0">
                <a:latin typeface="Times New Roman" panose="02020603050405020304" pitchFamily="18" charset="0"/>
                <a:cs typeface="Times New Roman" panose="02020603050405020304" pitchFamily="18" charset="0"/>
              </a:rPr>
              <a:t> Carboxylase </a:t>
            </a:r>
            <a:r>
              <a:rPr lang="en-US" sz="2500" dirty="0" err="1">
                <a:latin typeface="Times New Roman" panose="02020603050405020304" pitchFamily="18" charset="0"/>
                <a:cs typeface="Times New Roman" panose="02020603050405020304" pitchFamily="18" charset="0"/>
              </a:rPr>
              <a:t>Oxygenase</a:t>
            </a:r>
            <a:r>
              <a:rPr lang="en-US" sz="2500" dirty="0">
                <a:latin typeface="Times New Roman" panose="02020603050405020304" pitchFamily="18" charset="0"/>
                <a:cs typeface="Times New Roman" panose="02020603050405020304" pitchFamily="18" charset="0"/>
              </a:rPr>
              <a:t> Large Subunit 1) and the Plant ITS genes. The DNA samples were sequenced by </a:t>
            </a:r>
            <a:r>
              <a:rPr lang="en-US" sz="2500" dirty="0" err="1">
                <a:latin typeface="Times New Roman" panose="02020603050405020304" pitchFamily="18" charset="0"/>
                <a:cs typeface="Times New Roman" panose="02020603050405020304" pitchFamily="18" charset="0"/>
              </a:rPr>
              <a:t>Genewiz</a:t>
            </a:r>
            <a:r>
              <a:rPr lang="en-US" sz="2500" dirty="0">
                <a:latin typeface="Times New Roman" panose="02020603050405020304" pitchFamily="18" charset="0"/>
                <a:cs typeface="Times New Roman" panose="02020603050405020304" pitchFamily="18" charset="0"/>
              </a:rPr>
              <a:t> and analyzed with DNA Subway. Both genes indicated that the  samples are all closely related to one another. With regard to identification of the species, the sequences were compared with known DNA sequences for both genes  in the NCBI BLASTN database and the samples correlate to the following three species: </a:t>
            </a:r>
            <a:r>
              <a:rPr lang="en-US" sz="2500" i="1" dirty="0" err="1">
                <a:latin typeface="Times New Roman" panose="02020603050405020304" pitchFamily="18" charset="0"/>
                <a:cs typeface="Times New Roman" panose="02020603050405020304" pitchFamily="18" charset="0"/>
              </a:rPr>
              <a:t>Sorbus</a:t>
            </a:r>
            <a:r>
              <a:rPr lang="en-US" sz="2500" i="1" dirty="0">
                <a:latin typeface="Times New Roman" panose="02020603050405020304" pitchFamily="18" charset="0"/>
                <a:cs typeface="Times New Roman" panose="02020603050405020304" pitchFamily="18" charset="0"/>
              </a:rPr>
              <a:t> discolor (</a:t>
            </a:r>
            <a:r>
              <a:rPr lang="en-US" sz="2500" dirty="0">
                <a:latin typeface="Times New Roman" panose="02020603050405020304" pitchFamily="18" charset="0"/>
                <a:cs typeface="Times New Roman" panose="02020603050405020304" pitchFamily="18" charset="0"/>
              </a:rPr>
              <a:t>Discolor Mountain Ash) , </a:t>
            </a:r>
            <a:r>
              <a:rPr lang="en-US" sz="2500" i="1" dirty="0" err="1">
                <a:latin typeface="Times New Roman" panose="02020603050405020304" pitchFamily="18" charset="0"/>
                <a:cs typeface="Times New Roman" panose="02020603050405020304" pitchFamily="18" charset="0"/>
              </a:rPr>
              <a:t>Amelanchier</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alnifolia</a:t>
            </a:r>
            <a:r>
              <a:rPr lang="en-US" sz="2500" dirty="0">
                <a:latin typeface="Times New Roman" panose="02020603050405020304" pitchFamily="18" charset="0"/>
                <a:cs typeface="Times New Roman" panose="02020603050405020304" pitchFamily="18" charset="0"/>
              </a:rPr>
              <a:t> </a:t>
            </a:r>
            <a:r>
              <a:rPr lang="en-US" sz="2500" i="1" dirty="0">
                <a:latin typeface="Times New Roman" panose="02020603050405020304" pitchFamily="18" charset="0"/>
                <a:cs typeface="Times New Roman" panose="02020603050405020304" pitchFamily="18" charset="0"/>
              </a:rPr>
              <a:t>(Western Serviceberry)</a:t>
            </a:r>
            <a:r>
              <a:rPr lang="en-US" sz="2500" dirty="0">
                <a:latin typeface="Times New Roman" panose="02020603050405020304" pitchFamily="18" charset="0"/>
                <a:cs typeface="Times New Roman" panose="02020603050405020304" pitchFamily="18" charset="0"/>
              </a:rPr>
              <a:t> and, </a:t>
            </a:r>
            <a:r>
              <a:rPr lang="en-US" sz="2500" i="1" dirty="0" err="1">
                <a:latin typeface="Times New Roman" panose="02020603050405020304" pitchFamily="18" charset="0"/>
                <a:cs typeface="Times New Roman" panose="02020603050405020304" pitchFamily="18" charset="0"/>
              </a:rPr>
              <a:t>Crataegus</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monogyna</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(Common Hawthorn)</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Based upon the physical characteristics of the samples, the samples collected appear to be most likely, but not definitively, a Hawthorn species </a:t>
            </a:r>
            <a:r>
              <a:rPr lang="en" sz="25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lang="en" sz="2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endParaRPr sz="2500" dirty="0">
              <a:latin typeface="Times New Roman" panose="02020603050405020304" pitchFamily="18" charset="0"/>
              <a:ea typeface="Times New Roman"/>
              <a:cs typeface="Times New Roman" panose="02020603050405020304" pitchFamily="18" charset="0"/>
              <a:sym typeface="Times New Roman"/>
            </a:endParaRPr>
          </a:p>
        </p:txBody>
      </p:sp>
      <p:pic>
        <p:nvPicPr>
          <p:cNvPr id="66" name="Shape 66"/>
          <p:cNvPicPr preferRelativeResize="0"/>
          <p:nvPr/>
        </p:nvPicPr>
        <p:blipFill rotWithShape="1">
          <a:blip r:embed="rId7">
            <a:alphaModFix/>
          </a:blip>
          <a:srcRect l="45948" t="42960" r="17336" b="27028"/>
          <a:stretch/>
        </p:blipFill>
        <p:spPr>
          <a:xfrm>
            <a:off x="17068800" y="3512304"/>
            <a:ext cx="6887530" cy="3272044"/>
          </a:xfrm>
          <a:prstGeom prst="rect">
            <a:avLst/>
          </a:prstGeom>
          <a:noFill/>
          <a:ln>
            <a:noFill/>
          </a:ln>
        </p:spPr>
      </p:pic>
      <p:pic>
        <p:nvPicPr>
          <p:cNvPr id="67" name="Shape 67"/>
          <p:cNvPicPr preferRelativeResize="0"/>
          <p:nvPr/>
        </p:nvPicPr>
        <p:blipFill rotWithShape="1">
          <a:blip r:embed="rId8">
            <a:alphaModFix/>
          </a:blip>
          <a:srcRect l="31534" t="32540" r="31874" b="31677"/>
          <a:stretch/>
        </p:blipFill>
        <p:spPr>
          <a:xfrm>
            <a:off x="9897978" y="3512305"/>
            <a:ext cx="5234415" cy="3272044"/>
          </a:xfrm>
          <a:prstGeom prst="rect">
            <a:avLst/>
          </a:prstGeom>
          <a:noFill/>
          <a:ln>
            <a:noFill/>
          </a:ln>
        </p:spPr>
      </p:pic>
      <p:sp>
        <p:nvSpPr>
          <p:cNvPr id="68" name="Shape 68"/>
          <p:cNvSpPr txBox="1"/>
          <p:nvPr/>
        </p:nvSpPr>
        <p:spPr>
          <a:xfrm>
            <a:off x="24682700" y="7089695"/>
            <a:ext cx="8235699" cy="6157080"/>
          </a:xfrm>
          <a:prstGeom prst="rect">
            <a:avLst/>
          </a:prstGeom>
          <a:noFill/>
          <a:ln>
            <a:noFill/>
          </a:ln>
        </p:spPr>
        <p:txBody>
          <a:bodyPr lIns="329130" tIns="329130" rIns="329130" bIns="329130" anchor="t" anchorCtr="0">
            <a:noAutofit/>
          </a:bodyPr>
          <a:lstStyle/>
          <a:p>
            <a:pPr algn="ctr"/>
            <a:r>
              <a:rPr lang="en" sz="3200" b="1" u="sng" dirty="0">
                <a:latin typeface="Times New Roman" panose="02020603050405020304" pitchFamily="18" charset="0"/>
                <a:ea typeface="Times New Roman"/>
                <a:cs typeface="Times New Roman" panose="02020603050405020304" pitchFamily="18" charset="0"/>
                <a:sym typeface="Times New Roman"/>
              </a:rPr>
              <a:t>Discussion</a:t>
            </a:r>
            <a:r>
              <a:rPr lang="en" sz="3200" u="sng" dirty="0">
                <a:latin typeface="Times New Roman" panose="02020603050405020304" pitchFamily="18" charset="0"/>
                <a:ea typeface="Times New Roman"/>
                <a:cs typeface="Times New Roman" panose="02020603050405020304" pitchFamily="18" charset="0"/>
                <a:sym typeface="Times New Roman"/>
              </a:rPr>
              <a:t> </a:t>
            </a:r>
          </a:p>
          <a:p>
            <a:pPr algn="just"/>
            <a:r>
              <a:rPr lang="en-US" sz="2500" dirty="0">
                <a:latin typeface="Times New Roman" panose="02020603050405020304" pitchFamily="18" charset="0"/>
                <a:cs typeface="Times New Roman" panose="02020603050405020304" pitchFamily="18" charset="0"/>
              </a:rPr>
              <a:t>The results indicate that the samples tested for the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gene are closely related to the top BLASTN hits of </a:t>
            </a:r>
            <a:r>
              <a:rPr lang="en-US" sz="2500" i="1" dirty="0" err="1">
                <a:latin typeface="Times New Roman" panose="02020603050405020304" pitchFamily="18" charset="0"/>
                <a:cs typeface="Times New Roman" panose="02020603050405020304" pitchFamily="18" charset="0"/>
              </a:rPr>
              <a:t>Crataegus</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monogyna</a:t>
            </a:r>
            <a:r>
              <a:rPr lang="en-US" sz="2500" dirty="0">
                <a:latin typeface="Times New Roman" panose="02020603050405020304" pitchFamily="18" charset="0"/>
                <a:cs typeface="Times New Roman" panose="02020603050405020304" pitchFamily="18" charset="0"/>
              </a:rPr>
              <a: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Sorbus</a:t>
            </a:r>
            <a:r>
              <a:rPr lang="en-US" sz="2500" i="1" dirty="0">
                <a:latin typeface="Times New Roman" panose="02020603050405020304" pitchFamily="18" charset="0"/>
                <a:cs typeface="Times New Roman" panose="02020603050405020304" pitchFamily="18" charset="0"/>
              </a:rPr>
              <a:t> discolor</a:t>
            </a:r>
            <a:r>
              <a:rPr lang="en-US" sz="2500"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Amelanchier</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alnifolia</a:t>
            </a:r>
            <a:r>
              <a:rPr lang="en-US" sz="2500"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which are known as Common hawthorn, Discolor Mountain Ash / Rowan, and the Western Serviceberry, respectively. Due to the limitation of DNA barcoding it is impossible to determine the exact species of the samples due to how closely interrelated they are. Further studies should test new samples for genes that have a higher resolving power than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Due to the physical similarity of the species and their genetic similarity the results are inconclusive.  The data and physical characteristics suggest the most likely correlation is to the Common Hawthorn.  Two of the samples sequenced with ITS correlate to the species </a:t>
            </a:r>
            <a:r>
              <a:rPr lang="en-US" sz="2500" i="1" dirty="0" err="1">
                <a:latin typeface="Times New Roman" panose="02020603050405020304" pitchFamily="18" charset="0"/>
                <a:cs typeface="Times New Roman" panose="02020603050405020304" pitchFamily="18" charset="0"/>
              </a:rPr>
              <a:t>Rhodococcus</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erthrypolis</a:t>
            </a:r>
            <a:r>
              <a:rPr lang="en-US" sz="2500" dirty="0">
                <a:latin typeface="Times New Roman" panose="02020603050405020304" pitchFamily="18" charset="0"/>
                <a:cs typeface="Times New Roman" panose="02020603050405020304" pitchFamily="18" charset="0"/>
              </a:rPr>
              <a:t>  a gram-positive bacterium that can cause bloodstream infections.   Other top hits using ITS included </a:t>
            </a:r>
            <a:r>
              <a:rPr lang="en-US" sz="2500" i="1" dirty="0">
                <a:latin typeface="Times New Roman" panose="02020603050405020304" pitchFamily="18" charset="0"/>
                <a:cs typeface="Times New Roman" panose="02020603050405020304" pitchFamily="18" charset="0"/>
              </a:rPr>
              <a:t>Rhododendron </a:t>
            </a:r>
            <a:r>
              <a:rPr lang="en-US" sz="2500" i="1" dirty="0" err="1">
                <a:latin typeface="Times New Roman" panose="02020603050405020304" pitchFamily="18" charset="0"/>
                <a:cs typeface="Times New Roman" panose="02020603050405020304" pitchFamily="18" charset="0"/>
              </a:rPr>
              <a:t>simsii</a:t>
            </a:r>
            <a:r>
              <a:rPr lang="en-US" sz="2500" i="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(the indoor Azalea) and </a:t>
            </a:r>
            <a:r>
              <a:rPr lang="en-US" sz="2500" i="1" dirty="0">
                <a:latin typeface="Times New Roman" panose="02020603050405020304" pitchFamily="18" charset="0"/>
                <a:cs typeface="Times New Roman" panose="02020603050405020304" pitchFamily="18" charset="0"/>
              </a:rPr>
              <a:t>Rhododendron </a:t>
            </a:r>
            <a:r>
              <a:rPr lang="en-US" sz="2500" i="1" dirty="0" err="1">
                <a:latin typeface="Times New Roman" panose="02020603050405020304" pitchFamily="18" charset="0"/>
                <a:cs typeface="Times New Roman" panose="02020603050405020304" pitchFamily="18" charset="0"/>
              </a:rPr>
              <a:t>mariesii</a:t>
            </a:r>
            <a:r>
              <a:rPr lang="en-US" sz="2500" dirty="0">
                <a:latin typeface="Times New Roman" panose="02020603050405020304" pitchFamily="18" charset="0"/>
                <a:cs typeface="Times New Roman" panose="02020603050405020304" pitchFamily="18" charset="0"/>
              </a:rPr>
              <a:t>.</a:t>
            </a:r>
          </a:p>
          <a:p>
            <a:pPr indent="1394460" algn="just">
              <a:buClr>
                <a:schemeClr val="dk1"/>
              </a:buClr>
              <a:buSzPct val="183333"/>
            </a:pPr>
            <a:r>
              <a:rPr lang="en" sz="25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lang="en" sz="2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69" name="Shape 69"/>
          <p:cNvPicPr preferRelativeResize="0"/>
          <p:nvPr/>
        </p:nvPicPr>
        <p:blipFill rotWithShape="1">
          <a:blip r:embed="rId9">
            <a:alphaModFix/>
          </a:blip>
          <a:srcRect t="10620" r="32532" b="56312"/>
          <a:stretch/>
        </p:blipFill>
        <p:spPr>
          <a:xfrm>
            <a:off x="8509782" y="7758560"/>
            <a:ext cx="16102446" cy="5605217"/>
          </a:xfrm>
          <a:prstGeom prst="rect">
            <a:avLst/>
          </a:prstGeom>
          <a:noFill/>
          <a:ln>
            <a:noFill/>
          </a:ln>
        </p:spPr>
      </p:pic>
      <p:pic>
        <p:nvPicPr>
          <p:cNvPr id="70" name="Shape 70"/>
          <p:cNvPicPr preferRelativeResize="0"/>
          <p:nvPr/>
        </p:nvPicPr>
        <p:blipFill rotWithShape="1">
          <a:blip r:embed="rId10">
            <a:alphaModFix/>
          </a:blip>
          <a:srcRect l="46955" t="13426" r="7532" b="53306"/>
          <a:stretch/>
        </p:blipFill>
        <p:spPr>
          <a:xfrm>
            <a:off x="8679948" y="13939809"/>
            <a:ext cx="8527766" cy="4991306"/>
          </a:xfrm>
          <a:prstGeom prst="rect">
            <a:avLst/>
          </a:prstGeom>
          <a:noFill/>
          <a:ln>
            <a:noFill/>
          </a:ln>
        </p:spPr>
      </p:pic>
      <p:pic>
        <p:nvPicPr>
          <p:cNvPr id="71" name="Shape 71"/>
          <p:cNvPicPr preferRelativeResize="0"/>
          <p:nvPr/>
        </p:nvPicPr>
        <p:blipFill rotWithShape="1">
          <a:blip r:embed="rId11">
            <a:alphaModFix/>
          </a:blip>
          <a:srcRect l="16682" t="15908" r="12330" b="36616"/>
          <a:stretch/>
        </p:blipFill>
        <p:spPr>
          <a:xfrm>
            <a:off x="17579494" y="14337989"/>
            <a:ext cx="7103206" cy="3865865"/>
          </a:xfrm>
          <a:prstGeom prst="rect">
            <a:avLst/>
          </a:prstGeom>
          <a:noFill/>
          <a:ln>
            <a:noFill/>
          </a:ln>
        </p:spPr>
      </p:pic>
      <p:sp>
        <p:nvSpPr>
          <p:cNvPr id="56" name="Shape 56"/>
          <p:cNvSpPr txBox="1"/>
          <p:nvPr/>
        </p:nvSpPr>
        <p:spPr>
          <a:xfrm>
            <a:off x="24247519" y="1237508"/>
            <a:ext cx="8478413" cy="6102954"/>
          </a:xfrm>
          <a:prstGeom prst="rect">
            <a:avLst/>
          </a:prstGeom>
          <a:noFill/>
          <a:ln>
            <a:noFill/>
          </a:ln>
        </p:spPr>
        <p:txBody>
          <a:bodyPr lIns="329130" tIns="329130" rIns="329130" bIns="329130" anchor="t" anchorCtr="0">
            <a:noAutofit/>
          </a:bodyPr>
          <a:lstStyle/>
          <a:p>
            <a:pPr indent="-251460" algn="ctr">
              <a:buClr>
                <a:schemeClr val="dk1"/>
              </a:buClr>
              <a:buSzPct val="137500"/>
            </a:pPr>
            <a:r>
              <a:rPr lang="en" sz="3200" b="1" u="sng" dirty="0">
                <a:solidFill>
                  <a:schemeClr val="dk1"/>
                </a:solidFill>
                <a:latin typeface="Times New Roman" panose="02020603050405020304" pitchFamily="18" charset="0"/>
                <a:ea typeface="Times New Roman"/>
                <a:cs typeface="Times New Roman" panose="02020603050405020304" pitchFamily="18" charset="0"/>
                <a:sym typeface="Times New Roman"/>
              </a:rPr>
              <a:t>Methods</a:t>
            </a:r>
            <a:endParaRPr lang="en" sz="2500" b="1" u="sng"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457200" lvl="0" indent="-4572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DNA </a:t>
            </a:r>
            <a:r>
              <a:rPr lang="en-US" sz="2500" dirty="0">
                <a:latin typeface="Times New Roman" panose="02020603050405020304" pitchFamily="18" charset="0"/>
                <a:cs typeface="Times New Roman" panose="02020603050405020304" pitchFamily="18" charset="0"/>
              </a:rPr>
              <a:t>samples were taken from the berry and leaves of </a:t>
            </a:r>
            <a:r>
              <a:rPr lang="en-US" sz="2500" dirty="0" smtClean="0">
                <a:latin typeface="Times New Roman" panose="02020603050405020304" pitchFamily="18" charset="0"/>
                <a:cs typeface="Times New Roman" panose="02020603050405020304" pitchFamily="18" charset="0"/>
              </a:rPr>
              <a:t>specimens</a:t>
            </a:r>
            <a:r>
              <a:rPr lang="en-US" sz="2500" dirty="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The plant tissue from each sample was mixed with a lysis solution and ground, then </a:t>
            </a:r>
            <a:r>
              <a:rPr lang="en-US" sz="2500" dirty="0" smtClean="0">
                <a:latin typeface="Times New Roman" panose="02020603050405020304" pitchFamily="18" charset="0"/>
                <a:cs typeface="Times New Roman" panose="02020603050405020304" pitchFamily="18" charset="0"/>
              </a:rPr>
              <a:t>mixed with </a:t>
            </a:r>
            <a:r>
              <a:rPr lang="en-US" sz="2500" dirty="0">
                <a:latin typeface="Times New Roman" panose="02020603050405020304" pitchFamily="18" charset="0"/>
                <a:cs typeface="Times New Roman" panose="02020603050405020304" pitchFamily="18" charset="0"/>
              </a:rPr>
              <a:t>an extraction buffer to separate the DNA from cellular debris, and DNA was washed twice </a:t>
            </a:r>
            <a:endParaRPr lang="en-US" sz="2500"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5 </a:t>
            </a:r>
            <a:r>
              <a:rPr lang="en-US" sz="2500" dirty="0" err="1">
                <a:latin typeface="Times New Roman" panose="02020603050405020304" pitchFamily="18" charset="0"/>
                <a:cs typeface="Times New Roman" panose="02020603050405020304" pitchFamily="18" charset="0"/>
              </a:rPr>
              <a:t>μl</a:t>
            </a:r>
            <a:r>
              <a:rPr lang="en-US" sz="2500" dirty="0">
                <a:latin typeface="Times New Roman" panose="02020603050405020304" pitchFamily="18" charset="0"/>
                <a:cs typeface="Times New Roman" panose="02020603050405020304" pitchFamily="18" charset="0"/>
              </a:rPr>
              <a:t> of DNA and </a:t>
            </a:r>
            <a:r>
              <a:rPr lang="en-US" sz="2500" dirty="0" smtClean="0">
                <a:latin typeface="Times New Roman" panose="02020603050405020304" pitchFamily="18" charset="0"/>
                <a:cs typeface="Times New Roman" panose="02020603050405020304" pitchFamily="18" charset="0"/>
              </a:rPr>
              <a:t>25μl </a:t>
            </a:r>
            <a:r>
              <a:rPr lang="en-US" sz="2500" dirty="0">
                <a:latin typeface="Times New Roman" panose="02020603050405020304" pitchFamily="18" charset="0"/>
                <a:cs typeface="Times New Roman" panose="02020603050405020304" pitchFamily="18" charset="0"/>
              </a:rPr>
              <a:t>of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primers that correspond to specific regions of the DNA that contain the </a:t>
            </a:r>
            <a:r>
              <a:rPr lang="en-US" sz="2500" dirty="0" err="1">
                <a:latin typeface="Times New Roman" panose="02020603050405020304" pitchFamily="18" charset="0"/>
                <a:cs typeface="Times New Roman" panose="02020603050405020304" pitchFamily="18" charset="0"/>
              </a:rPr>
              <a:t>Ribulose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Bisphosphate</a:t>
            </a:r>
            <a:r>
              <a:rPr lang="en-US" sz="2500" dirty="0">
                <a:latin typeface="Times New Roman" panose="02020603050405020304" pitchFamily="18" charset="0"/>
                <a:cs typeface="Times New Roman" panose="02020603050405020304" pitchFamily="18" charset="0"/>
              </a:rPr>
              <a:t> Carboxylase Large subunit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gene were mixed with an </a:t>
            </a:r>
            <a:r>
              <a:rPr lang="en-US" sz="2500" dirty="0" err="1">
                <a:latin typeface="Times New Roman" panose="02020603050405020304" pitchFamily="18" charset="0"/>
                <a:cs typeface="Times New Roman" panose="02020603050405020304" pitchFamily="18" charset="0"/>
              </a:rPr>
              <a:t>instagene</a:t>
            </a:r>
            <a:r>
              <a:rPr lang="en-US" sz="2500" dirty="0">
                <a:latin typeface="Times New Roman" panose="02020603050405020304" pitchFamily="18" charset="0"/>
                <a:cs typeface="Times New Roman" panose="02020603050405020304" pitchFamily="18" charset="0"/>
              </a:rPr>
              <a:t> bead in a PCR tube. </a:t>
            </a:r>
            <a:endParaRPr lang="en-US" sz="2500"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Using PCR the </a:t>
            </a:r>
            <a:r>
              <a:rPr lang="en-US" sz="2500" dirty="0" err="1">
                <a:latin typeface="Times New Roman" panose="02020603050405020304" pitchFamily="18" charset="0"/>
                <a:cs typeface="Times New Roman" panose="02020603050405020304" pitchFamily="18" charset="0"/>
              </a:rPr>
              <a:t>rbCL</a:t>
            </a:r>
            <a:r>
              <a:rPr lang="en-US" sz="2500" dirty="0">
                <a:latin typeface="Times New Roman" panose="02020603050405020304" pitchFamily="18" charset="0"/>
                <a:cs typeface="Times New Roman" panose="02020603050405020304" pitchFamily="18" charset="0"/>
              </a:rPr>
              <a:t>  and ITS gene sequences were amplified. The PCR samples with the best amplification using gel electrophoresis were selected for sequencing by </a:t>
            </a:r>
            <a:r>
              <a:rPr lang="en-US" sz="2500" dirty="0" err="1" smtClean="0">
                <a:latin typeface="Times New Roman" panose="02020603050405020304" pitchFamily="18" charset="0"/>
                <a:cs typeface="Times New Roman" panose="02020603050405020304" pitchFamily="18" charset="0"/>
              </a:rPr>
              <a:t>GeneWiz</a:t>
            </a:r>
            <a:endParaRPr lang="en-US" sz="2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679948" y="18988610"/>
            <a:ext cx="8899546" cy="165827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 Table of sequence similarities between the samples and the BLAST hits.</a:t>
            </a:r>
          </a:p>
          <a:p>
            <a:endParaRPr lang="en-US" dirty="0"/>
          </a:p>
        </p:txBody>
      </p:sp>
      <p:sp>
        <p:nvSpPr>
          <p:cNvPr id="5" name="TextBox 4"/>
          <p:cNvSpPr txBox="1"/>
          <p:nvPr/>
        </p:nvSpPr>
        <p:spPr>
          <a:xfrm>
            <a:off x="8679947" y="13488288"/>
            <a:ext cx="13705999" cy="61555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a:t>
            </a:r>
            <a:r>
              <a:rPr lang="en-US" sz="2400" dirty="0" smtClean="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Barcode sequences of the samples for both ITS and </a:t>
            </a:r>
            <a:r>
              <a:rPr lang="en-US" sz="2400" dirty="0" err="1">
                <a:latin typeface="Times New Roman" panose="02020603050405020304" pitchFamily="18" charset="0"/>
                <a:cs typeface="Times New Roman" panose="02020603050405020304" pitchFamily="18" charset="0"/>
              </a:rPr>
              <a:t>rbcL</a:t>
            </a:r>
            <a:r>
              <a:rPr lang="en-US" sz="2400" dirty="0">
                <a:latin typeface="Times New Roman" panose="02020603050405020304" pitchFamily="18" charset="0"/>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7579493" y="18459617"/>
            <a:ext cx="6916758" cy="165827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a:t>
            </a:r>
            <a:r>
              <a:rPr lang="en-US" sz="2400" dirty="0" smtClean="0">
                <a:latin typeface="Times New Roman" panose="02020603050405020304" pitchFamily="18" charset="0"/>
                <a:cs typeface="Times New Roman" panose="02020603050405020304" pitchFamily="18" charset="0"/>
              </a:rPr>
              <a:t>5: Phylogenetic tree (Neighbor-joining) of BLAST hits and samples.</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26" name="TextBox 25"/>
          <p:cNvSpPr txBox="1"/>
          <p:nvPr/>
        </p:nvSpPr>
        <p:spPr>
          <a:xfrm>
            <a:off x="8928601" y="6865352"/>
            <a:ext cx="7485739" cy="165827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a:t>
            </a:r>
            <a:r>
              <a:rPr lang="en-US" sz="2400" dirty="0" smtClean="0">
                <a:latin typeface="Times New Roman" panose="02020603050405020304" pitchFamily="18" charset="0"/>
                <a:cs typeface="Times New Roman" panose="02020603050405020304" pitchFamily="18" charset="0"/>
              </a:rPr>
              <a:t>1: PCR results indicating best DNA samples to </a:t>
            </a:r>
            <a:r>
              <a:rPr lang="en-US" sz="2400" dirty="0" err="1" smtClean="0">
                <a:latin typeface="Times New Roman" panose="02020603050405020304" pitchFamily="18" charset="0"/>
                <a:cs typeface="Times New Roman" panose="02020603050405020304" pitchFamily="18" charset="0"/>
              </a:rPr>
              <a:t>sequence.Strongest</a:t>
            </a:r>
            <a:r>
              <a:rPr lang="en-US" sz="2400" dirty="0" smtClean="0">
                <a:latin typeface="Times New Roman" panose="02020603050405020304" pitchFamily="18" charset="0"/>
                <a:cs typeface="Times New Roman" panose="02020603050405020304" pitchFamily="18" charset="0"/>
              </a:rPr>
              <a:t> amplifications were selected</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27" name="TextBox 26"/>
          <p:cNvSpPr txBox="1"/>
          <p:nvPr/>
        </p:nvSpPr>
        <p:spPr>
          <a:xfrm>
            <a:off x="16761779" y="6893101"/>
            <a:ext cx="7485739" cy="165827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a:t>
            </a:r>
            <a:r>
              <a:rPr lang="en-US" sz="2400" dirty="0" smtClean="0">
                <a:latin typeface="Times New Roman" panose="02020603050405020304" pitchFamily="18" charset="0"/>
                <a:cs typeface="Times New Roman" panose="02020603050405020304" pitchFamily="18" charset="0"/>
              </a:rPr>
              <a:t>2: Map of </a:t>
            </a:r>
            <a:r>
              <a:rPr lang="en-US" sz="2400" dirty="0" err="1">
                <a:latin typeface="Times New Roman" panose="02020603050405020304" pitchFamily="18" charset="0"/>
                <a:cs typeface="Times New Roman" panose="02020603050405020304" pitchFamily="18" charset="0"/>
              </a:rPr>
              <a:t>P</a:t>
            </a:r>
            <a:r>
              <a:rPr lang="en-US" sz="2400" dirty="0" err="1" smtClean="0">
                <a:latin typeface="Times New Roman" panose="02020603050405020304" pitchFamily="18" charset="0"/>
                <a:cs typeface="Times New Roman" panose="02020603050405020304" pitchFamily="18" charset="0"/>
              </a:rPr>
              <a:t>econic</a:t>
            </a:r>
            <a:r>
              <a:rPr lang="en-US" sz="2400" dirty="0" smtClean="0">
                <a:latin typeface="Times New Roman" panose="02020603050405020304" pitchFamily="18" charset="0"/>
                <a:cs typeface="Times New Roman" panose="02020603050405020304" pitchFamily="18" charset="0"/>
              </a:rPr>
              <a:t> River headwaters area indicating sampling sites.</a:t>
            </a:r>
            <a:endParaRPr lang="en-US" sz="24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1010</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cp:lastModifiedBy>
  <cp:revision>4</cp:revision>
  <dcterms:modified xsi:type="dcterms:W3CDTF">2016-06-07T17:26:53Z</dcterms:modified>
</cp:coreProperties>
</file>