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376"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30" d="100"/>
          <a:sy n="30" d="100"/>
        </p:scale>
        <p:origin x="-708" y="2376"/>
      </p:cViewPr>
      <p:guideLst>
        <p:guide orient="horz" pos="6912"/>
        <p:guide pos="1036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 xmlns:p14="http://schemas.microsoft.com/office/powerpoint/2010/main" val="2062264185"/>
      </p:ext>
    </p:extLst>
  </p:cSld>
  <p:clrMap bg1="lt1" tx1="dk1" bg2="dk2" tx2="lt2" accent1="accent1" accent2="accent2" accent3="accent3" accent4="accent4" accent5="accent5" accent6="accent6" hlink="hlink" folHlink="folHlink"/>
  <p:notesStyle>
    <a:lvl1pPr marL="0" algn="l" defTabSz="3511069" rtl="0" eaLnBrk="1" latinLnBrk="0" hangingPunct="1">
      <a:defRPr sz="4608" kern="1200">
        <a:solidFill>
          <a:schemeClr val="tx1"/>
        </a:solidFill>
        <a:latin typeface="+mn-lt"/>
        <a:ea typeface="+mn-ea"/>
        <a:cs typeface="+mn-cs"/>
      </a:defRPr>
    </a:lvl1pPr>
    <a:lvl2pPr marL="1755537" algn="l" defTabSz="3511069" rtl="0" eaLnBrk="1" latinLnBrk="0" hangingPunct="1">
      <a:defRPr sz="4608" kern="1200">
        <a:solidFill>
          <a:schemeClr val="tx1"/>
        </a:solidFill>
        <a:latin typeface="+mn-lt"/>
        <a:ea typeface="+mn-ea"/>
        <a:cs typeface="+mn-cs"/>
      </a:defRPr>
    </a:lvl2pPr>
    <a:lvl3pPr marL="3511069" algn="l" defTabSz="3511069" rtl="0" eaLnBrk="1" latinLnBrk="0" hangingPunct="1">
      <a:defRPr sz="4608" kern="1200">
        <a:solidFill>
          <a:schemeClr val="tx1"/>
        </a:solidFill>
        <a:latin typeface="+mn-lt"/>
        <a:ea typeface="+mn-ea"/>
        <a:cs typeface="+mn-cs"/>
      </a:defRPr>
    </a:lvl3pPr>
    <a:lvl4pPr marL="5266606" algn="l" defTabSz="3511069" rtl="0" eaLnBrk="1" latinLnBrk="0" hangingPunct="1">
      <a:defRPr sz="4608" kern="1200">
        <a:solidFill>
          <a:schemeClr val="tx1"/>
        </a:solidFill>
        <a:latin typeface="+mn-lt"/>
        <a:ea typeface="+mn-ea"/>
        <a:cs typeface="+mn-cs"/>
      </a:defRPr>
    </a:lvl4pPr>
    <a:lvl5pPr marL="7022143" algn="l" defTabSz="3511069" rtl="0" eaLnBrk="1" latinLnBrk="0" hangingPunct="1">
      <a:defRPr sz="4608" kern="1200">
        <a:solidFill>
          <a:schemeClr val="tx1"/>
        </a:solidFill>
        <a:latin typeface="+mn-lt"/>
        <a:ea typeface="+mn-ea"/>
        <a:cs typeface="+mn-cs"/>
      </a:defRPr>
    </a:lvl5pPr>
    <a:lvl6pPr marL="8777679" algn="l" defTabSz="3511069" rtl="0" eaLnBrk="1" latinLnBrk="0" hangingPunct="1">
      <a:defRPr sz="4608" kern="1200">
        <a:solidFill>
          <a:schemeClr val="tx1"/>
        </a:solidFill>
        <a:latin typeface="+mn-lt"/>
        <a:ea typeface="+mn-ea"/>
        <a:cs typeface="+mn-cs"/>
      </a:defRPr>
    </a:lvl6pPr>
    <a:lvl7pPr marL="10533212" algn="l" defTabSz="3511069" rtl="0" eaLnBrk="1" latinLnBrk="0" hangingPunct="1">
      <a:defRPr sz="4608" kern="1200">
        <a:solidFill>
          <a:schemeClr val="tx1"/>
        </a:solidFill>
        <a:latin typeface="+mn-lt"/>
        <a:ea typeface="+mn-ea"/>
        <a:cs typeface="+mn-cs"/>
      </a:defRPr>
    </a:lvl7pPr>
    <a:lvl8pPr marL="12288749" algn="l" defTabSz="3511069" rtl="0" eaLnBrk="1" latinLnBrk="0" hangingPunct="1">
      <a:defRPr sz="4608" kern="1200">
        <a:solidFill>
          <a:schemeClr val="tx1"/>
        </a:solidFill>
        <a:latin typeface="+mn-lt"/>
        <a:ea typeface="+mn-ea"/>
        <a:cs typeface="+mn-cs"/>
      </a:defRPr>
    </a:lvl8pPr>
    <a:lvl9pPr marL="14044285" algn="l" defTabSz="3511069" rtl="0" eaLnBrk="1" latinLnBrk="0" hangingPunct="1">
      <a:defRPr sz="46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endParaRPr/>
          </a:p>
        </p:txBody>
      </p:sp>
    </p:spTree>
    <p:extLst>
      <p:ext uri="{BB962C8B-B14F-4D97-AF65-F5344CB8AC3E}">
        <p14:creationId xmlns="" xmlns:p14="http://schemas.microsoft.com/office/powerpoint/2010/main" val="233586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4" y="3176855"/>
            <a:ext cx="30674156" cy="8757756"/>
          </a:xfrm>
          <a:prstGeom prst="rect">
            <a:avLst/>
          </a:prstGeom>
        </p:spPr>
        <p:txBody>
          <a:bodyPr lIns="91425" tIns="91425" rIns="91425" bIns="91425" anchor="b" anchorCtr="0"/>
          <a:lstStyle>
            <a:lvl1pPr lvl="0" algn="ctr">
              <a:spcBef>
                <a:spcPts val="0"/>
              </a:spcBef>
              <a:buSzPct val="100000"/>
              <a:defRPr sz="18720"/>
            </a:lvl1pPr>
            <a:lvl2pPr lvl="1" algn="ctr">
              <a:spcBef>
                <a:spcPts val="0"/>
              </a:spcBef>
              <a:buSzPct val="100000"/>
              <a:defRPr sz="18720"/>
            </a:lvl2pPr>
            <a:lvl3pPr lvl="2" algn="ctr">
              <a:spcBef>
                <a:spcPts val="0"/>
              </a:spcBef>
              <a:buSzPct val="100000"/>
              <a:defRPr sz="18720"/>
            </a:lvl3pPr>
            <a:lvl4pPr lvl="3" algn="ctr">
              <a:spcBef>
                <a:spcPts val="0"/>
              </a:spcBef>
              <a:buSzPct val="100000"/>
              <a:defRPr sz="18720"/>
            </a:lvl4pPr>
            <a:lvl5pPr lvl="4" algn="ctr">
              <a:spcBef>
                <a:spcPts val="0"/>
              </a:spcBef>
              <a:buSzPct val="100000"/>
              <a:defRPr sz="18720"/>
            </a:lvl5pPr>
            <a:lvl6pPr lvl="5" algn="ctr">
              <a:spcBef>
                <a:spcPts val="0"/>
              </a:spcBef>
              <a:buSzPct val="100000"/>
              <a:defRPr sz="18720"/>
            </a:lvl6pPr>
            <a:lvl7pPr lvl="6" algn="ctr">
              <a:spcBef>
                <a:spcPts val="0"/>
              </a:spcBef>
              <a:buSzPct val="100000"/>
              <a:defRPr sz="18720"/>
            </a:lvl7pPr>
            <a:lvl8pPr lvl="7" algn="ctr">
              <a:spcBef>
                <a:spcPts val="0"/>
              </a:spcBef>
              <a:buSzPct val="100000"/>
              <a:defRPr sz="18720"/>
            </a:lvl8pPr>
            <a:lvl9pPr lvl="8" algn="ctr">
              <a:spcBef>
                <a:spcPts val="0"/>
              </a:spcBef>
              <a:buSzPct val="100000"/>
              <a:defRPr sz="18720"/>
            </a:lvl9pPr>
          </a:lstStyle>
          <a:p>
            <a:endParaRPr/>
          </a:p>
        </p:txBody>
      </p:sp>
      <p:sp>
        <p:nvSpPr>
          <p:cNvPr id="11" name="Shape 11"/>
          <p:cNvSpPr txBox="1">
            <a:spLocks noGrp="1"/>
          </p:cNvSpPr>
          <p:nvPr>
            <p:ph type="subTitle" idx="1"/>
          </p:nvPr>
        </p:nvSpPr>
        <p:spPr>
          <a:xfrm>
            <a:off x="1122126" y="12092267"/>
            <a:ext cx="30674156" cy="338176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0080"/>
            </a:lvl1pPr>
            <a:lvl2pPr lvl="1" algn="ctr">
              <a:lnSpc>
                <a:spcPct val="100000"/>
              </a:lnSpc>
              <a:spcBef>
                <a:spcPts val="0"/>
              </a:spcBef>
              <a:spcAft>
                <a:spcPts val="0"/>
              </a:spcAft>
              <a:buSzPct val="100000"/>
              <a:buNone/>
              <a:defRPr sz="10080"/>
            </a:lvl2pPr>
            <a:lvl3pPr lvl="2" algn="ctr">
              <a:lnSpc>
                <a:spcPct val="100000"/>
              </a:lnSpc>
              <a:spcBef>
                <a:spcPts val="0"/>
              </a:spcBef>
              <a:spcAft>
                <a:spcPts val="0"/>
              </a:spcAft>
              <a:buSzPct val="100000"/>
              <a:buNone/>
              <a:defRPr sz="10080"/>
            </a:lvl3pPr>
            <a:lvl4pPr lvl="3" algn="ctr">
              <a:lnSpc>
                <a:spcPct val="100000"/>
              </a:lnSpc>
              <a:spcBef>
                <a:spcPts val="0"/>
              </a:spcBef>
              <a:spcAft>
                <a:spcPts val="0"/>
              </a:spcAft>
              <a:buSzPct val="100000"/>
              <a:buNone/>
              <a:defRPr sz="10080"/>
            </a:lvl4pPr>
            <a:lvl5pPr lvl="4" algn="ctr">
              <a:lnSpc>
                <a:spcPct val="100000"/>
              </a:lnSpc>
              <a:spcBef>
                <a:spcPts val="0"/>
              </a:spcBef>
              <a:spcAft>
                <a:spcPts val="0"/>
              </a:spcAft>
              <a:buSzPct val="100000"/>
              <a:buNone/>
              <a:defRPr sz="10080"/>
            </a:lvl5pPr>
            <a:lvl6pPr lvl="5" algn="ctr">
              <a:lnSpc>
                <a:spcPct val="100000"/>
              </a:lnSpc>
              <a:spcBef>
                <a:spcPts val="0"/>
              </a:spcBef>
              <a:spcAft>
                <a:spcPts val="0"/>
              </a:spcAft>
              <a:buSzPct val="100000"/>
              <a:buNone/>
              <a:defRPr sz="10080"/>
            </a:lvl6pPr>
            <a:lvl7pPr lvl="6" algn="ctr">
              <a:lnSpc>
                <a:spcPct val="100000"/>
              </a:lnSpc>
              <a:spcBef>
                <a:spcPts val="0"/>
              </a:spcBef>
              <a:spcAft>
                <a:spcPts val="0"/>
              </a:spcAft>
              <a:buSzPct val="100000"/>
              <a:buNone/>
              <a:defRPr sz="10080"/>
            </a:lvl7pPr>
            <a:lvl8pPr lvl="7" algn="ctr">
              <a:lnSpc>
                <a:spcPct val="100000"/>
              </a:lnSpc>
              <a:spcBef>
                <a:spcPts val="0"/>
              </a:spcBef>
              <a:spcAft>
                <a:spcPts val="0"/>
              </a:spcAft>
              <a:buSzPct val="100000"/>
              <a:buNone/>
              <a:defRPr sz="10080"/>
            </a:lvl8pPr>
            <a:lvl9pPr lvl="8" algn="ctr">
              <a:lnSpc>
                <a:spcPct val="100000"/>
              </a:lnSpc>
              <a:spcBef>
                <a:spcPts val="0"/>
              </a:spcBef>
              <a:spcAft>
                <a:spcPts val="0"/>
              </a:spcAft>
              <a:buSzPct val="100000"/>
              <a:buNone/>
              <a:defRPr sz="10080"/>
            </a:lvl9pPr>
          </a:lstStyle>
          <a:p>
            <a:endParaRPr/>
          </a:p>
        </p:txBody>
      </p:sp>
      <p:sp>
        <p:nvSpPr>
          <p:cNvPr id="12" name="Shape 12"/>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6" y="4719467"/>
            <a:ext cx="30674156" cy="8377600"/>
          </a:xfrm>
          <a:prstGeom prst="rect">
            <a:avLst/>
          </a:prstGeom>
        </p:spPr>
        <p:txBody>
          <a:bodyPr lIns="91425" tIns="91425" rIns="91425" bIns="91425" anchor="b" anchorCtr="0"/>
          <a:lstStyle>
            <a:lvl1pPr lvl="0" algn="ctr">
              <a:spcBef>
                <a:spcPts val="0"/>
              </a:spcBef>
              <a:buSzPct val="100000"/>
              <a:defRPr sz="43200"/>
            </a:lvl1pPr>
            <a:lvl2pPr lvl="1" algn="ctr">
              <a:spcBef>
                <a:spcPts val="0"/>
              </a:spcBef>
              <a:buSzPct val="100000"/>
              <a:defRPr sz="43200"/>
            </a:lvl2pPr>
            <a:lvl3pPr lvl="2" algn="ctr">
              <a:spcBef>
                <a:spcPts val="0"/>
              </a:spcBef>
              <a:buSzPct val="100000"/>
              <a:defRPr sz="43200"/>
            </a:lvl3pPr>
            <a:lvl4pPr lvl="3" algn="ctr">
              <a:spcBef>
                <a:spcPts val="0"/>
              </a:spcBef>
              <a:buSzPct val="100000"/>
              <a:defRPr sz="43200"/>
            </a:lvl4pPr>
            <a:lvl5pPr lvl="4" algn="ctr">
              <a:spcBef>
                <a:spcPts val="0"/>
              </a:spcBef>
              <a:buSzPct val="100000"/>
              <a:defRPr sz="43200"/>
            </a:lvl5pPr>
            <a:lvl6pPr lvl="5" algn="ctr">
              <a:spcBef>
                <a:spcPts val="0"/>
              </a:spcBef>
              <a:buSzPct val="100000"/>
              <a:defRPr sz="43200"/>
            </a:lvl6pPr>
            <a:lvl7pPr lvl="6" algn="ctr">
              <a:spcBef>
                <a:spcPts val="0"/>
              </a:spcBef>
              <a:buSzPct val="100000"/>
              <a:defRPr sz="43200"/>
            </a:lvl7pPr>
            <a:lvl8pPr lvl="7" algn="ctr">
              <a:spcBef>
                <a:spcPts val="0"/>
              </a:spcBef>
              <a:buSzPct val="100000"/>
              <a:defRPr sz="43200"/>
            </a:lvl8pPr>
            <a:lvl9pPr lvl="8" algn="ctr">
              <a:spcBef>
                <a:spcPts val="0"/>
              </a:spcBef>
              <a:buSzPct val="100000"/>
              <a:defRPr sz="43200"/>
            </a:lvl9pPr>
          </a:lstStyle>
          <a:p>
            <a:endParaRPr/>
          </a:p>
        </p:txBody>
      </p:sp>
      <p:sp>
        <p:nvSpPr>
          <p:cNvPr id="46" name="Shape 46"/>
          <p:cNvSpPr txBox="1">
            <a:spLocks noGrp="1"/>
          </p:cNvSpPr>
          <p:nvPr>
            <p:ph type="body" idx="1"/>
          </p:nvPr>
        </p:nvSpPr>
        <p:spPr>
          <a:xfrm>
            <a:off x="1122126" y="13449493"/>
            <a:ext cx="30674156" cy="555008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6" y="9176960"/>
            <a:ext cx="30674156" cy="3591680"/>
          </a:xfrm>
          <a:prstGeom prst="rect">
            <a:avLst/>
          </a:prstGeom>
        </p:spPr>
        <p:txBody>
          <a:bodyPr lIns="91425" tIns="91425" rIns="91425" bIns="91425" anchor="ctr" anchorCtr="0"/>
          <a:lstStyle>
            <a:lvl1pPr lvl="0" algn="ctr">
              <a:spcBef>
                <a:spcPts val="0"/>
              </a:spcBef>
              <a:buSzPct val="100000"/>
              <a:defRPr sz="12960"/>
            </a:lvl1pPr>
            <a:lvl2pPr lvl="1" algn="ctr">
              <a:spcBef>
                <a:spcPts val="0"/>
              </a:spcBef>
              <a:buSzPct val="100000"/>
              <a:defRPr sz="12960"/>
            </a:lvl2pPr>
            <a:lvl3pPr lvl="2" algn="ctr">
              <a:spcBef>
                <a:spcPts val="0"/>
              </a:spcBef>
              <a:buSzPct val="100000"/>
              <a:defRPr sz="12960"/>
            </a:lvl3pPr>
            <a:lvl4pPr lvl="3" algn="ctr">
              <a:spcBef>
                <a:spcPts val="0"/>
              </a:spcBef>
              <a:buSzPct val="100000"/>
              <a:defRPr sz="12960"/>
            </a:lvl4pPr>
            <a:lvl5pPr lvl="4" algn="ctr">
              <a:spcBef>
                <a:spcPts val="0"/>
              </a:spcBef>
              <a:buSzPct val="100000"/>
              <a:defRPr sz="12960"/>
            </a:lvl5pPr>
            <a:lvl6pPr lvl="5" algn="ctr">
              <a:spcBef>
                <a:spcPts val="0"/>
              </a:spcBef>
              <a:buSzPct val="100000"/>
              <a:defRPr sz="12960"/>
            </a:lvl6pPr>
            <a:lvl7pPr lvl="6" algn="ctr">
              <a:spcBef>
                <a:spcPts val="0"/>
              </a:spcBef>
              <a:buSzPct val="100000"/>
              <a:defRPr sz="12960"/>
            </a:lvl7pPr>
            <a:lvl8pPr lvl="7" algn="ctr">
              <a:spcBef>
                <a:spcPts val="0"/>
              </a:spcBef>
              <a:buSzPct val="100000"/>
              <a:defRPr sz="12960"/>
            </a:lvl8pPr>
            <a:lvl9pPr lvl="8" algn="ctr">
              <a:spcBef>
                <a:spcPts val="0"/>
              </a:spcBef>
              <a:buSzPct val="100000"/>
              <a:defRPr sz="12960"/>
            </a:lvl9pPr>
          </a:lstStyle>
          <a:p>
            <a:endParaRPr/>
          </a:p>
        </p:txBody>
      </p:sp>
      <p:sp>
        <p:nvSpPr>
          <p:cNvPr id="15" name="Shape 15"/>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6"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122126" y="4917227"/>
            <a:ext cx="30674156" cy="1457664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6"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122126" y="4917227"/>
            <a:ext cx="14399636" cy="14576640"/>
          </a:xfrm>
          <a:prstGeom prst="rect">
            <a:avLst/>
          </a:prstGeom>
        </p:spPr>
        <p:txBody>
          <a:bodyPr lIns="91425" tIns="91425" rIns="91425" bIns="91425" anchor="t" anchorCtr="0"/>
          <a:lstStyle>
            <a:lvl1pPr lvl="0">
              <a:spcBef>
                <a:spcPts val="0"/>
              </a:spcBef>
              <a:buSzPct val="100000"/>
              <a:defRPr sz="504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23" name="Shape 23"/>
          <p:cNvSpPr txBox="1">
            <a:spLocks noGrp="1"/>
          </p:cNvSpPr>
          <p:nvPr>
            <p:ph type="body" idx="2"/>
          </p:nvPr>
        </p:nvSpPr>
        <p:spPr>
          <a:xfrm>
            <a:off x="17396646" y="4917227"/>
            <a:ext cx="14399636" cy="14576640"/>
          </a:xfrm>
          <a:prstGeom prst="rect">
            <a:avLst/>
          </a:prstGeom>
        </p:spPr>
        <p:txBody>
          <a:bodyPr lIns="91425" tIns="91425" rIns="91425" bIns="91425" anchor="t" anchorCtr="0"/>
          <a:lstStyle>
            <a:lvl1pPr lvl="0">
              <a:spcBef>
                <a:spcPts val="0"/>
              </a:spcBef>
              <a:buSzPct val="100000"/>
              <a:defRPr sz="504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24" name="Shape 24"/>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6" y="1898775"/>
            <a:ext cx="30674156" cy="2443516"/>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26" y="2370566"/>
            <a:ext cx="10108796" cy="3224316"/>
          </a:xfrm>
          <a:prstGeom prst="rect">
            <a:avLst/>
          </a:prstGeom>
        </p:spPr>
        <p:txBody>
          <a:bodyPr lIns="91425" tIns="91425" rIns="91425" bIns="91425" anchor="b" anchorCtr="0"/>
          <a:lstStyle>
            <a:lvl1pPr lvl="0">
              <a:spcBef>
                <a:spcPts val="0"/>
              </a:spcBef>
              <a:buSzPct val="100000"/>
              <a:defRPr sz="8640"/>
            </a:lvl1pPr>
            <a:lvl2pPr lvl="1">
              <a:spcBef>
                <a:spcPts val="0"/>
              </a:spcBef>
              <a:buSzPct val="100000"/>
              <a:defRPr sz="8640"/>
            </a:lvl2pPr>
            <a:lvl3pPr lvl="2">
              <a:spcBef>
                <a:spcPts val="0"/>
              </a:spcBef>
              <a:buSzPct val="100000"/>
              <a:defRPr sz="8640"/>
            </a:lvl3pPr>
            <a:lvl4pPr lvl="3">
              <a:spcBef>
                <a:spcPts val="0"/>
              </a:spcBef>
              <a:buSzPct val="100000"/>
              <a:defRPr sz="8640"/>
            </a:lvl4pPr>
            <a:lvl5pPr lvl="4">
              <a:spcBef>
                <a:spcPts val="0"/>
              </a:spcBef>
              <a:buSzPct val="100000"/>
              <a:defRPr sz="8640"/>
            </a:lvl5pPr>
            <a:lvl6pPr lvl="5">
              <a:spcBef>
                <a:spcPts val="0"/>
              </a:spcBef>
              <a:buSzPct val="100000"/>
              <a:defRPr sz="8640"/>
            </a:lvl6pPr>
            <a:lvl7pPr lvl="6">
              <a:spcBef>
                <a:spcPts val="0"/>
              </a:spcBef>
              <a:buSzPct val="100000"/>
              <a:defRPr sz="8640"/>
            </a:lvl7pPr>
            <a:lvl8pPr lvl="7">
              <a:spcBef>
                <a:spcPts val="0"/>
              </a:spcBef>
              <a:buSzPct val="100000"/>
              <a:defRPr sz="8640"/>
            </a:lvl8pPr>
            <a:lvl9pPr lvl="8">
              <a:spcBef>
                <a:spcPts val="0"/>
              </a:spcBef>
              <a:buSzPct val="100000"/>
              <a:defRPr sz="8640"/>
            </a:lvl9pPr>
          </a:lstStyle>
          <a:p>
            <a:endParaRPr/>
          </a:p>
        </p:txBody>
      </p:sp>
      <p:sp>
        <p:nvSpPr>
          <p:cNvPr id="30" name="Shape 30"/>
          <p:cNvSpPr txBox="1">
            <a:spLocks noGrp="1"/>
          </p:cNvSpPr>
          <p:nvPr>
            <p:ph type="body" idx="1"/>
          </p:nvPr>
        </p:nvSpPr>
        <p:spPr>
          <a:xfrm>
            <a:off x="1122126" y="5928960"/>
            <a:ext cx="10108796" cy="13565440"/>
          </a:xfrm>
          <a:prstGeom prst="rect">
            <a:avLst/>
          </a:prstGeom>
        </p:spPr>
        <p:txBody>
          <a:bodyPr lIns="91425" tIns="91425" rIns="91425" bIns="91425" anchor="t" anchorCtr="0"/>
          <a:lstStyle>
            <a:lvl1pPr lvl="0">
              <a:spcBef>
                <a:spcPts val="0"/>
              </a:spcBef>
              <a:buSzPct val="100000"/>
              <a:defRPr sz="4320"/>
            </a:lvl1pPr>
            <a:lvl2pPr lvl="1">
              <a:spcBef>
                <a:spcPts val="0"/>
              </a:spcBef>
              <a:buSzPct val="100000"/>
              <a:defRPr sz="4320"/>
            </a:lvl2pPr>
            <a:lvl3pPr lvl="2">
              <a:spcBef>
                <a:spcPts val="0"/>
              </a:spcBef>
              <a:buSzPct val="100000"/>
              <a:defRPr sz="4320"/>
            </a:lvl3pPr>
            <a:lvl4pPr lvl="3">
              <a:spcBef>
                <a:spcPts val="0"/>
              </a:spcBef>
              <a:buSzPct val="100000"/>
              <a:defRPr sz="4320"/>
            </a:lvl4pPr>
            <a:lvl5pPr lvl="4">
              <a:spcBef>
                <a:spcPts val="0"/>
              </a:spcBef>
              <a:buSzPct val="100000"/>
              <a:defRPr sz="4320"/>
            </a:lvl5pPr>
            <a:lvl6pPr lvl="5">
              <a:spcBef>
                <a:spcPts val="0"/>
              </a:spcBef>
              <a:buSzPct val="100000"/>
              <a:defRPr sz="4320"/>
            </a:lvl6pPr>
            <a:lvl7pPr lvl="6">
              <a:spcBef>
                <a:spcPts val="0"/>
              </a:spcBef>
              <a:buSzPct val="100000"/>
              <a:defRPr sz="4320"/>
            </a:lvl7pPr>
            <a:lvl8pPr lvl="7">
              <a:spcBef>
                <a:spcPts val="0"/>
              </a:spcBef>
              <a:buSzPct val="100000"/>
              <a:defRPr sz="4320"/>
            </a:lvl8pPr>
            <a:lvl9pPr lvl="8">
              <a:spcBef>
                <a:spcPts val="0"/>
              </a:spcBef>
              <a:buSzPct val="100000"/>
              <a:defRPr sz="4320"/>
            </a:lvl9pPr>
          </a:lstStyle>
          <a:p>
            <a:endParaRPr/>
          </a:p>
        </p:txBody>
      </p:sp>
      <p:sp>
        <p:nvSpPr>
          <p:cNvPr id="31" name="Shape 31"/>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40"/>
            <a:ext cx="22924080" cy="17454080"/>
          </a:xfrm>
          <a:prstGeom prst="rect">
            <a:avLst/>
          </a:prstGeom>
        </p:spPr>
        <p:txBody>
          <a:bodyPr lIns="91425" tIns="91425" rIns="91425" bIns="91425" anchor="ctr" anchorCtr="0"/>
          <a:lstStyle>
            <a:lvl1pPr lvl="0">
              <a:spcBef>
                <a:spcPts val="0"/>
              </a:spcBef>
              <a:buSzPct val="100000"/>
              <a:defRPr sz="17280"/>
            </a:lvl1pPr>
            <a:lvl2pPr lvl="1">
              <a:spcBef>
                <a:spcPts val="0"/>
              </a:spcBef>
              <a:buSzPct val="100000"/>
              <a:defRPr sz="17280"/>
            </a:lvl2pPr>
            <a:lvl3pPr lvl="2">
              <a:spcBef>
                <a:spcPts val="0"/>
              </a:spcBef>
              <a:buSzPct val="100000"/>
              <a:defRPr sz="17280"/>
            </a:lvl3pPr>
            <a:lvl4pPr lvl="3">
              <a:spcBef>
                <a:spcPts val="0"/>
              </a:spcBef>
              <a:buSzPct val="100000"/>
              <a:defRPr sz="17280"/>
            </a:lvl4pPr>
            <a:lvl5pPr lvl="4">
              <a:spcBef>
                <a:spcPts val="0"/>
              </a:spcBef>
              <a:buSzPct val="100000"/>
              <a:defRPr sz="17280"/>
            </a:lvl5pPr>
            <a:lvl6pPr lvl="5">
              <a:spcBef>
                <a:spcPts val="0"/>
              </a:spcBef>
              <a:buSzPct val="100000"/>
              <a:defRPr sz="17280"/>
            </a:lvl6pPr>
            <a:lvl7pPr lvl="6">
              <a:spcBef>
                <a:spcPts val="0"/>
              </a:spcBef>
              <a:buSzPct val="100000"/>
              <a:defRPr sz="17280"/>
            </a:lvl7pPr>
            <a:lvl8pPr lvl="7">
              <a:spcBef>
                <a:spcPts val="0"/>
              </a:spcBef>
              <a:buSzPct val="100000"/>
              <a:defRPr sz="17280"/>
            </a:lvl8pPr>
            <a:lvl9pPr lvl="8">
              <a:spcBef>
                <a:spcPts val="0"/>
              </a:spcBef>
              <a:buSzPct val="100000"/>
              <a:defRPr sz="17280"/>
            </a:lvl9pPr>
          </a:lstStyle>
          <a:p>
            <a:endParaRPr/>
          </a:p>
        </p:txBody>
      </p:sp>
      <p:sp>
        <p:nvSpPr>
          <p:cNvPr id="34" name="Shape 34"/>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27"/>
            <a:ext cx="16459200" cy="21945596"/>
          </a:xfrm>
          <a:prstGeom prst="rect">
            <a:avLst/>
          </a:prstGeom>
          <a:solidFill>
            <a:schemeClr val="lt2"/>
          </a:solidFill>
          <a:ln>
            <a:noFill/>
          </a:ln>
        </p:spPr>
        <p:txBody>
          <a:bodyPr lIns="329130" tIns="329130" rIns="329130" bIns="329130" anchor="ctr" anchorCtr="0">
            <a:noAutofit/>
          </a:bodyPr>
          <a:lstStyle/>
          <a:p>
            <a:pPr lvl="0">
              <a:spcBef>
                <a:spcPts val="0"/>
              </a:spcBef>
              <a:buNone/>
            </a:pPr>
            <a:endParaRPr sz="19354"/>
          </a:p>
        </p:txBody>
      </p:sp>
      <p:sp>
        <p:nvSpPr>
          <p:cNvPr id="37" name="Shape 37"/>
          <p:cNvSpPr txBox="1">
            <a:spLocks noGrp="1"/>
          </p:cNvSpPr>
          <p:nvPr>
            <p:ph type="title"/>
          </p:nvPr>
        </p:nvSpPr>
        <p:spPr>
          <a:xfrm>
            <a:off x="955806" y="5261547"/>
            <a:ext cx="14562716" cy="6324480"/>
          </a:xfrm>
          <a:prstGeom prst="rect">
            <a:avLst/>
          </a:prstGeom>
        </p:spPr>
        <p:txBody>
          <a:bodyPr lIns="91425" tIns="91425" rIns="91425" bIns="91425" anchor="b" anchorCtr="0"/>
          <a:lstStyle>
            <a:lvl1pPr lvl="0" algn="ctr">
              <a:spcBef>
                <a:spcPts val="0"/>
              </a:spcBef>
              <a:buSzPct val="100000"/>
              <a:defRPr sz="15120"/>
            </a:lvl1pPr>
            <a:lvl2pPr lvl="1" algn="ctr">
              <a:spcBef>
                <a:spcPts val="0"/>
              </a:spcBef>
              <a:buSzPct val="100000"/>
              <a:defRPr sz="15120"/>
            </a:lvl2pPr>
            <a:lvl3pPr lvl="2" algn="ctr">
              <a:spcBef>
                <a:spcPts val="0"/>
              </a:spcBef>
              <a:buSzPct val="100000"/>
              <a:defRPr sz="15120"/>
            </a:lvl3pPr>
            <a:lvl4pPr lvl="3" algn="ctr">
              <a:spcBef>
                <a:spcPts val="0"/>
              </a:spcBef>
              <a:buSzPct val="100000"/>
              <a:defRPr sz="15120"/>
            </a:lvl4pPr>
            <a:lvl5pPr lvl="4" algn="ctr">
              <a:spcBef>
                <a:spcPts val="0"/>
              </a:spcBef>
              <a:buSzPct val="100000"/>
              <a:defRPr sz="15120"/>
            </a:lvl5pPr>
            <a:lvl6pPr lvl="5" algn="ctr">
              <a:spcBef>
                <a:spcPts val="0"/>
              </a:spcBef>
              <a:buSzPct val="100000"/>
              <a:defRPr sz="15120"/>
            </a:lvl6pPr>
            <a:lvl7pPr lvl="6" algn="ctr">
              <a:spcBef>
                <a:spcPts val="0"/>
              </a:spcBef>
              <a:buSzPct val="100000"/>
              <a:defRPr sz="15120"/>
            </a:lvl7pPr>
            <a:lvl8pPr lvl="7" algn="ctr">
              <a:spcBef>
                <a:spcPts val="0"/>
              </a:spcBef>
              <a:buSzPct val="100000"/>
              <a:defRPr sz="15120"/>
            </a:lvl8pPr>
            <a:lvl9pPr lvl="8" algn="ctr">
              <a:spcBef>
                <a:spcPts val="0"/>
              </a:spcBef>
              <a:buSzPct val="100000"/>
              <a:defRPr sz="15120"/>
            </a:lvl9pPr>
          </a:lstStyle>
          <a:p>
            <a:endParaRPr/>
          </a:p>
        </p:txBody>
      </p:sp>
      <p:sp>
        <p:nvSpPr>
          <p:cNvPr id="38" name="Shape 38"/>
          <p:cNvSpPr txBox="1">
            <a:spLocks noGrp="1"/>
          </p:cNvSpPr>
          <p:nvPr>
            <p:ph type="subTitle" idx="1"/>
          </p:nvPr>
        </p:nvSpPr>
        <p:spPr>
          <a:xfrm>
            <a:off x="955806" y="11959787"/>
            <a:ext cx="14562716" cy="526976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7560"/>
            </a:lvl1pPr>
            <a:lvl2pPr lvl="1" algn="ctr">
              <a:lnSpc>
                <a:spcPct val="100000"/>
              </a:lnSpc>
              <a:spcBef>
                <a:spcPts val="0"/>
              </a:spcBef>
              <a:spcAft>
                <a:spcPts val="0"/>
              </a:spcAft>
              <a:buSzPct val="100000"/>
              <a:buNone/>
              <a:defRPr sz="7560"/>
            </a:lvl2pPr>
            <a:lvl3pPr lvl="2" algn="ctr">
              <a:lnSpc>
                <a:spcPct val="100000"/>
              </a:lnSpc>
              <a:spcBef>
                <a:spcPts val="0"/>
              </a:spcBef>
              <a:spcAft>
                <a:spcPts val="0"/>
              </a:spcAft>
              <a:buSzPct val="100000"/>
              <a:buNone/>
              <a:defRPr sz="7560"/>
            </a:lvl3pPr>
            <a:lvl4pPr lvl="3" algn="ctr">
              <a:lnSpc>
                <a:spcPct val="100000"/>
              </a:lnSpc>
              <a:spcBef>
                <a:spcPts val="0"/>
              </a:spcBef>
              <a:spcAft>
                <a:spcPts val="0"/>
              </a:spcAft>
              <a:buSzPct val="100000"/>
              <a:buNone/>
              <a:defRPr sz="7560"/>
            </a:lvl4pPr>
            <a:lvl5pPr lvl="4" algn="ctr">
              <a:lnSpc>
                <a:spcPct val="100000"/>
              </a:lnSpc>
              <a:spcBef>
                <a:spcPts val="0"/>
              </a:spcBef>
              <a:spcAft>
                <a:spcPts val="0"/>
              </a:spcAft>
              <a:buSzPct val="100000"/>
              <a:buNone/>
              <a:defRPr sz="7560"/>
            </a:lvl5pPr>
            <a:lvl6pPr lvl="5" algn="ctr">
              <a:lnSpc>
                <a:spcPct val="100000"/>
              </a:lnSpc>
              <a:spcBef>
                <a:spcPts val="0"/>
              </a:spcBef>
              <a:spcAft>
                <a:spcPts val="0"/>
              </a:spcAft>
              <a:buSzPct val="100000"/>
              <a:buNone/>
              <a:defRPr sz="7560"/>
            </a:lvl6pPr>
            <a:lvl7pPr lvl="6" algn="ctr">
              <a:lnSpc>
                <a:spcPct val="100000"/>
              </a:lnSpc>
              <a:spcBef>
                <a:spcPts val="0"/>
              </a:spcBef>
              <a:spcAft>
                <a:spcPts val="0"/>
              </a:spcAft>
              <a:buSzPct val="100000"/>
              <a:buNone/>
              <a:defRPr sz="7560"/>
            </a:lvl7pPr>
            <a:lvl8pPr lvl="7" algn="ctr">
              <a:lnSpc>
                <a:spcPct val="100000"/>
              </a:lnSpc>
              <a:spcBef>
                <a:spcPts val="0"/>
              </a:spcBef>
              <a:spcAft>
                <a:spcPts val="0"/>
              </a:spcAft>
              <a:buSzPct val="100000"/>
              <a:buNone/>
              <a:defRPr sz="7560"/>
            </a:lvl8pPr>
            <a:lvl9pPr lvl="8" algn="ctr">
              <a:lnSpc>
                <a:spcPct val="100000"/>
              </a:lnSpc>
              <a:spcBef>
                <a:spcPts val="0"/>
              </a:spcBef>
              <a:spcAft>
                <a:spcPts val="0"/>
              </a:spcAft>
              <a:buSzPct val="100000"/>
              <a:buNone/>
              <a:defRPr sz="7560"/>
            </a:lvl9pPr>
          </a:lstStyle>
          <a:p>
            <a:endParaRPr/>
          </a:p>
        </p:txBody>
      </p:sp>
      <p:sp>
        <p:nvSpPr>
          <p:cNvPr id="39" name="Shape 39"/>
          <p:cNvSpPr txBox="1">
            <a:spLocks noGrp="1"/>
          </p:cNvSpPr>
          <p:nvPr>
            <p:ph type="body" idx="2"/>
          </p:nvPr>
        </p:nvSpPr>
        <p:spPr>
          <a:xfrm>
            <a:off x="17782200" y="3089393"/>
            <a:ext cx="13813200" cy="15765756"/>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20" y="18050453"/>
            <a:ext cx="21595680" cy="258176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30500847" y="19896388"/>
            <a:ext cx="1975316" cy="167936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6" y="1898775"/>
            <a:ext cx="30674156" cy="2443516"/>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1122126" y="4917227"/>
            <a:ext cx="30674156" cy="1457664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30500847" y="19896388"/>
            <a:ext cx="1975316" cy="1679360"/>
          </a:xfrm>
          <a:prstGeom prst="rect">
            <a:avLst/>
          </a:prstGeom>
          <a:noFill/>
          <a:ln>
            <a:noFill/>
          </a:ln>
        </p:spPr>
        <p:txBody>
          <a:bodyPr lIns="91425" tIns="91425" rIns="91425" bIns="91425" anchor="ctr" anchorCtr="0">
            <a:noAutofit/>
          </a:bodyPr>
          <a:lstStyle/>
          <a:p>
            <a:pPr algn="r"/>
            <a:fld id="{00000000-1234-1234-1234-123412341234}" type="slidenum">
              <a:rPr lang="en" sz="3600" smtClean="0">
                <a:solidFill>
                  <a:schemeClr val="dk2"/>
                </a:solidFill>
              </a:rPr>
              <a:pPr algn="r"/>
              <a:t>‹#›</a:t>
            </a:fld>
            <a:endParaRPr lang="en" sz="36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50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gi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3"/>
        <p:cNvGrpSpPr/>
        <p:nvPr/>
      </p:nvGrpSpPr>
      <p:grpSpPr>
        <a:xfrm>
          <a:off x="0" y="0"/>
          <a:ext cx="0" cy="0"/>
          <a:chOff x="0" y="0"/>
          <a:chExt cx="0" cy="0"/>
        </a:xfrm>
      </p:grpSpPr>
      <p:sp>
        <p:nvSpPr>
          <p:cNvPr id="54" name="Shape 54"/>
          <p:cNvSpPr txBox="1"/>
          <p:nvPr/>
        </p:nvSpPr>
        <p:spPr>
          <a:xfrm>
            <a:off x="2983869" y="15446529"/>
            <a:ext cx="18480956" cy="2155676"/>
          </a:xfrm>
          <a:prstGeom prst="rect">
            <a:avLst/>
          </a:prstGeom>
          <a:noFill/>
          <a:ln>
            <a:noFill/>
          </a:ln>
        </p:spPr>
        <p:txBody>
          <a:bodyPr lIns="329130" tIns="329130" rIns="329130" bIns="329130" anchor="t" anchorCtr="0">
            <a:noAutofit/>
          </a:bodyPr>
          <a:lstStyle/>
          <a:p>
            <a:endParaRPr sz="3240"/>
          </a:p>
        </p:txBody>
      </p:sp>
      <p:sp>
        <p:nvSpPr>
          <p:cNvPr id="55" name="Shape 55"/>
          <p:cNvSpPr txBox="1"/>
          <p:nvPr/>
        </p:nvSpPr>
        <p:spPr>
          <a:xfrm>
            <a:off x="0" y="7014526"/>
            <a:ext cx="8405509" cy="8849520"/>
          </a:xfrm>
          <a:prstGeom prst="rect">
            <a:avLst/>
          </a:prstGeom>
          <a:noFill/>
          <a:ln>
            <a:noFill/>
          </a:ln>
        </p:spPr>
        <p:txBody>
          <a:bodyPr lIns="329130" tIns="329130" rIns="329130" bIns="329130" anchor="t" anchorCtr="0">
            <a:noAutofit/>
          </a:bodyPr>
          <a:lstStyle/>
          <a:p>
            <a:pPr algn="ctr">
              <a:lnSpc>
                <a:spcPct val="115000"/>
              </a:lnSpc>
              <a:buClr>
                <a:schemeClr val="dk1"/>
              </a:buClr>
              <a:buSzPct val="137500"/>
            </a:pPr>
            <a:r>
              <a:rPr lang="en" sz="3200" b="1" u="sng" dirty="0" smtClean="0">
                <a:solidFill>
                  <a:schemeClr val="dk1"/>
                </a:solidFill>
              </a:rPr>
              <a:t>Introduction</a:t>
            </a:r>
            <a:endParaRPr lang="en" sz="3200" b="1" u="sng" dirty="0">
              <a:solidFill>
                <a:schemeClr val="dk1"/>
              </a:solidFill>
            </a:endParaRPr>
          </a:p>
          <a:p>
            <a:pPr indent="-251460" algn="just">
              <a:buClr>
                <a:schemeClr val="dk1"/>
              </a:buClr>
              <a:buSzPct val="157142"/>
            </a:pPr>
            <a:r>
              <a:rPr lang="en" sz="2600" dirty="0">
                <a:solidFill>
                  <a:schemeClr val="dk1"/>
                </a:solidFill>
              </a:rPr>
              <a:t>In the Peconic River, biodiversity is a vital aspect of the environment which eminently contributes to the net productivity of the ecosystem. The greater the total amount of genetic diversity within a specific population, the larger the complete range of genetic traits a population will possess. In unfortunate cases such as natural disasters, a more diverse ecosystem possesses a higher probability to recover and flourish, since more individuals will have the attributes required to survive the cataclysm. Overall, as the gene pool diversity steadily increases, the gamble of inbreeding and genetic defects decreases. This is an example of a prominent part in the journey to extinction and is often seen in endangered species who have difficulty re-sustaining and stabilizing their populations. The Peconic has issues in terms of human interruption including dredging, filling, and clearing for agriculture/development however, the preservation of biodiversity will continue if barcoding is utilized.</a:t>
            </a:r>
          </a:p>
          <a:p>
            <a:pPr algn="just"/>
            <a:endParaRPr sz="3240" dirty="0"/>
          </a:p>
        </p:txBody>
      </p:sp>
      <p:sp>
        <p:nvSpPr>
          <p:cNvPr id="56" name="Shape 56"/>
          <p:cNvSpPr txBox="1"/>
          <p:nvPr/>
        </p:nvSpPr>
        <p:spPr>
          <a:xfrm>
            <a:off x="7539521" y="-268013"/>
            <a:ext cx="17678520" cy="2601310"/>
          </a:xfrm>
          <a:prstGeom prst="rect">
            <a:avLst/>
          </a:prstGeom>
          <a:noFill/>
          <a:ln>
            <a:noFill/>
          </a:ln>
        </p:spPr>
        <p:txBody>
          <a:bodyPr lIns="329130" tIns="329130" rIns="329130" bIns="329130" anchor="t" anchorCtr="0">
            <a:noAutofit/>
          </a:bodyPr>
          <a:lstStyle/>
          <a:p>
            <a:pPr algn="ctr"/>
            <a:r>
              <a:rPr lang="en" sz="5400" b="1" u="sng" dirty="0"/>
              <a:t>Peconic River Autotrophic Biodiversity</a:t>
            </a:r>
          </a:p>
          <a:p>
            <a:pPr algn="ctr"/>
            <a:r>
              <a:rPr lang="en" sz="3600" dirty="0"/>
              <a:t>Authors: Kenan Azizi, Bernadette Blackford, Courtney Cummings, Paige Vinch</a:t>
            </a:r>
          </a:p>
          <a:p>
            <a:pPr algn="ctr"/>
            <a:r>
              <a:rPr lang="en" sz="3600" dirty="0"/>
              <a:t>Teacher: Robert Bolen</a:t>
            </a:r>
          </a:p>
          <a:p>
            <a:pPr algn="ctr"/>
            <a:r>
              <a:rPr lang="en" sz="3600" dirty="0" smtClean="0"/>
              <a:t>Eastport </a:t>
            </a:r>
            <a:r>
              <a:rPr lang="en" sz="3600" dirty="0"/>
              <a:t>South Manor Jr. Sr. </a:t>
            </a:r>
            <a:r>
              <a:rPr lang="en" sz="3600" dirty="0" smtClean="0"/>
              <a:t>High </a:t>
            </a:r>
            <a:r>
              <a:rPr lang="en" sz="3600" dirty="0"/>
              <a:t>School </a:t>
            </a:r>
          </a:p>
          <a:p>
            <a:pPr algn="ctr"/>
            <a:r>
              <a:rPr lang="en" sz="3600" dirty="0"/>
              <a:t> </a:t>
            </a:r>
          </a:p>
          <a:p>
            <a:pPr algn="ctr"/>
            <a:endParaRPr sz="19354" dirty="0"/>
          </a:p>
        </p:txBody>
      </p:sp>
      <p:sp>
        <p:nvSpPr>
          <p:cNvPr id="57" name="Shape 57"/>
          <p:cNvSpPr txBox="1"/>
          <p:nvPr/>
        </p:nvSpPr>
        <p:spPr>
          <a:xfrm>
            <a:off x="24609971" y="1072055"/>
            <a:ext cx="8308429" cy="8135007"/>
          </a:xfrm>
          <a:prstGeom prst="rect">
            <a:avLst/>
          </a:prstGeom>
          <a:noFill/>
          <a:ln>
            <a:noFill/>
          </a:ln>
        </p:spPr>
        <p:txBody>
          <a:bodyPr lIns="329130" tIns="329130" rIns="329130" bIns="329130" anchor="t" anchorCtr="0">
            <a:noAutofit/>
          </a:bodyPr>
          <a:lstStyle/>
          <a:p>
            <a:pPr marL="2263140" lvl="1" algn="just">
              <a:buClr>
                <a:schemeClr val="dk1"/>
              </a:buClr>
              <a:buSzPct val="100000"/>
            </a:pPr>
            <a:r>
              <a:rPr lang="en" sz="3200" b="1" u="sng" dirty="0">
                <a:solidFill>
                  <a:schemeClr val="dk1"/>
                </a:solidFill>
              </a:rPr>
              <a:t>Methods and </a:t>
            </a:r>
            <a:r>
              <a:rPr lang="en" sz="3200" b="1" u="sng" dirty="0" smtClean="0">
                <a:solidFill>
                  <a:schemeClr val="dk1"/>
                </a:solidFill>
              </a:rPr>
              <a:t>Materials</a:t>
            </a:r>
            <a:endParaRPr lang="en" sz="3200" b="1" u="sng" dirty="0" smtClean="0">
              <a:solidFill>
                <a:schemeClr val="dk1"/>
              </a:solidFill>
            </a:endParaRPr>
          </a:p>
          <a:p>
            <a:pPr marL="406400" indent="-406400" algn="just">
              <a:buClr>
                <a:schemeClr val="dk1"/>
              </a:buClr>
              <a:buSzPct val="100000"/>
              <a:buChar char="●"/>
            </a:pPr>
            <a:r>
              <a:rPr lang="en" sz="2600" dirty="0" smtClean="0">
                <a:solidFill>
                  <a:schemeClr val="dk1"/>
                </a:solidFill>
              </a:rPr>
              <a:t>The samples will be frozen and stored in a non-defrosting freezer in Eastport South Manor Jr.-Sr. High School</a:t>
            </a:r>
          </a:p>
          <a:p>
            <a:pPr marL="406400" indent="-406400" algn="just">
              <a:buClr>
                <a:schemeClr val="dk1"/>
              </a:buClr>
              <a:buSzPct val="100000"/>
              <a:buChar char="●"/>
            </a:pPr>
            <a:r>
              <a:rPr lang="en" sz="2600" dirty="0" smtClean="0">
                <a:solidFill>
                  <a:schemeClr val="dk1"/>
                </a:solidFill>
              </a:rPr>
              <a:t>Standard DNA extraction techniques, procedures, and laboratory equipment will be used and provided by (Micro-Pipettes, Incubators, gloves, goggles, centrifuge, and etc.)  SUNY Stony Brook.</a:t>
            </a:r>
          </a:p>
          <a:p>
            <a:pPr marL="406400" indent="-406400" algn="just">
              <a:buClr>
                <a:schemeClr val="dk1"/>
              </a:buClr>
              <a:buSzPct val="100000"/>
              <a:buChar char="●"/>
            </a:pPr>
            <a:r>
              <a:rPr lang="en" sz="2600" dirty="0" smtClean="0">
                <a:solidFill>
                  <a:schemeClr val="dk1"/>
                </a:solidFill>
              </a:rPr>
              <a:t> DNA is extracted by placing tissue of unknown autotroph into a lysis solution, while grinding it</a:t>
            </a:r>
          </a:p>
          <a:p>
            <a:pPr marL="406400" indent="-406400" algn="just">
              <a:buClr>
                <a:schemeClr val="dk1"/>
              </a:buClr>
              <a:buSzPct val="100000"/>
              <a:buChar char="●"/>
            </a:pPr>
            <a:r>
              <a:rPr lang="en" sz="2600" dirty="0" smtClean="0">
                <a:solidFill>
                  <a:schemeClr val="dk1"/>
                </a:solidFill>
              </a:rPr>
              <a:t>DNA is mixed with primers that bonded to the rbCL gene</a:t>
            </a:r>
          </a:p>
          <a:p>
            <a:pPr marL="406400" indent="-406400" algn="just">
              <a:buClr>
                <a:schemeClr val="dk1"/>
              </a:buClr>
              <a:buSzPct val="100000"/>
              <a:buChar char="●"/>
            </a:pPr>
            <a:r>
              <a:rPr lang="en" sz="2600" dirty="0" smtClean="0">
                <a:solidFill>
                  <a:schemeClr val="dk1"/>
                </a:solidFill>
              </a:rPr>
              <a:t>Electrophoresis determines if the PCR amplified genes were successfully copied and extracted</a:t>
            </a:r>
          </a:p>
          <a:p>
            <a:pPr marL="406400" indent="-406400" algn="just">
              <a:buClr>
                <a:schemeClr val="dk1"/>
              </a:buClr>
              <a:buSzPct val="100000"/>
              <a:buChar char="●"/>
            </a:pPr>
            <a:r>
              <a:rPr lang="en" sz="2600" dirty="0" smtClean="0">
                <a:solidFill>
                  <a:schemeClr val="dk1"/>
                </a:solidFill>
              </a:rPr>
              <a:t>Sequences will be barcoded by DNA subway and compared to the known barcode of the DNA of Mugworts using the NCBI BL:AST tool.</a:t>
            </a:r>
            <a:endParaRPr lang="en" sz="2600" dirty="0">
              <a:solidFill>
                <a:schemeClr val="dk1"/>
              </a:solidFill>
            </a:endParaRPr>
          </a:p>
        </p:txBody>
      </p:sp>
      <p:sp>
        <p:nvSpPr>
          <p:cNvPr id="58" name="Shape 58"/>
          <p:cNvSpPr txBox="1"/>
          <p:nvPr/>
        </p:nvSpPr>
        <p:spPr>
          <a:xfrm>
            <a:off x="20740024" y="24921951"/>
            <a:ext cx="12224516" cy="5325476"/>
          </a:xfrm>
          <a:prstGeom prst="rect">
            <a:avLst/>
          </a:prstGeom>
          <a:noFill/>
          <a:ln>
            <a:noFill/>
          </a:ln>
        </p:spPr>
        <p:txBody>
          <a:bodyPr lIns="329130" tIns="329130" rIns="329130" bIns="329130" anchor="t" anchorCtr="0">
            <a:noAutofit/>
          </a:bodyPr>
          <a:lstStyle/>
          <a:p>
            <a:endParaRPr sz="19354"/>
          </a:p>
        </p:txBody>
      </p:sp>
      <p:sp>
        <p:nvSpPr>
          <p:cNvPr id="61" name="Shape 61"/>
          <p:cNvSpPr txBox="1"/>
          <p:nvPr/>
        </p:nvSpPr>
        <p:spPr>
          <a:xfrm>
            <a:off x="0" y="867933"/>
            <a:ext cx="8229600" cy="5059901"/>
          </a:xfrm>
          <a:prstGeom prst="rect">
            <a:avLst/>
          </a:prstGeom>
          <a:noFill/>
          <a:ln>
            <a:noFill/>
          </a:ln>
        </p:spPr>
        <p:txBody>
          <a:bodyPr lIns="329130" tIns="329130" rIns="329130" bIns="329130" anchor="t" anchorCtr="0">
            <a:noAutofit/>
          </a:bodyPr>
          <a:lstStyle/>
          <a:p>
            <a:pPr algn="ctr"/>
            <a:r>
              <a:rPr lang="en" sz="3200" b="1" u="sng" dirty="0" smtClean="0"/>
              <a:t>Abstract</a:t>
            </a:r>
            <a:endParaRPr lang="en" sz="2600" b="1" u="sng" dirty="0"/>
          </a:p>
          <a:p>
            <a:pPr algn="just"/>
            <a:r>
              <a:rPr lang="en-US" sz="2600" dirty="0" smtClean="0"/>
              <a:t>This investigation involved the analysis of 17 samples of plants that resembled each other and may belong to several species of </a:t>
            </a:r>
            <a:r>
              <a:rPr lang="en-US" sz="2600" dirty="0" err="1" smtClean="0"/>
              <a:t>mugwort</a:t>
            </a:r>
            <a:r>
              <a:rPr lang="en-US" sz="2600" dirty="0" smtClean="0"/>
              <a:t>.  One of the objectives was to determine if and how closely related the samples were to </a:t>
            </a:r>
            <a:r>
              <a:rPr lang="en-US" sz="2600" dirty="0" err="1" smtClean="0"/>
              <a:t>Mugwort</a:t>
            </a:r>
            <a:r>
              <a:rPr lang="en-US" sz="2600" dirty="0" smtClean="0"/>
              <a:t>, as well as contributing to a larger goal of providing DNA sequences for the determination of the overall biodiversity of the </a:t>
            </a:r>
            <a:r>
              <a:rPr lang="en-US" sz="2600" dirty="0" err="1" smtClean="0"/>
              <a:t>Peconic</a:t>
            </a:r>
            <a:r>
              <a:rPr lang="en-US" sz="2600" dirty="0" smtClean="0"/>
              <a:t> River. DNA </a:t>
            </a:r>
            <a:r>
              <a:rPr lang="en-US" sz="2600" dirty="0" err="1" smtClean="0"/>
              <a:t>barcoding</a:t>
            </a:r>
            <a:r>
              <a:rPr lang="en-US" sz="2600" dirty="0" smtClean="0"/>
              <a:t> with both the </a:t>
            </a:r>
            <a:r>
              <a:rPr lang="en-US" sz="2600" dirty="0" err="1" smtClean="0"/>
              <a:t>rbcL</a:t>
            </a:r>
            <a:r>
              <a:rPr lang="en-US" sz="2600" dirty="0" smtClean="0"/>
              <a:t> gene and the ITS gene revealed 4 similar species that correlated with the sample sequences. the closest sequence matches were:</a:t>
            </a:r>
            <a:r>
              <a:rPr lang="en-US" sz="2600" i="1" dirty="0" smtClean="0"/>
              <a:t> Artemisia </a:t>
            </a:r>
            <a:r>
              <a:rPr lang="en-US" sz="2600" i="1" dirty="0" err="1" smtClean="0"/>
              <a:t>vulgaris</a:t>
            </a:r>
            <a:r>
              <a:rPr lang="en-US" sz="2600" i="1" dirty="0" smtClean="0"/>
              <a:t> </a:t>
            </a:r>
            <a:r>
              <a:rPr lang="en-US" sz="2600" dirty="0" smtClean="0"/>
              <a:t>(common wormwood),</a:t>
            </a:r>
            <a:r>
              <a:rPr lang="en-US" sz="2600" i="1" dirty="0" smtClean="0"/>
              <a:t> Artemisia </a:t>
            </a:r>
            <a:r>
              <a:rPr lang="en-US" sz="2600" i="1" dirty="0" err="1" smtClean="0"/>
              <a:t>lavandulifolia</a:t>
            </a:r>
            <a:r>
              <a:rPr lang="en-US" sz="2600" i="1" dirty="0" smtClean="0"/>
              <a:t>, Artemisia </a:t>
            </a:r>
            <a:r>
              <a:rPr lang="en-US" sz="2600" i="1" dirty="0" err="1" smtClean="0"/>
              <a:t>frigida</a:t>
            </a:r>
            <a:r>
              <a:rPr lang="en-US" sz="2600" i="1" dirty="0" smtClean="0"/>
              <a:t> </a:t>
            </a:r>
            <a:r>
              <a:rPr lang="en-US" sz="2600" dirty="0" smtClean="0"/>
              <a:t>(prairie </a:t>
            </a:r>
            <a:r>
              <a:rPr lang="en-US" sz="2600" dirty="0" err="1" smtClean="0"/>
              <a:t>sagewort</a:t>
            </a:r>
            <a:r>
              <a:rPr lang="en-US" sz="2600" dirty="0" smtClean="0"/>
              <a:t>),</a:t>
            </a:r>
            <a:r>
              <a:rPr lang="en-US" sz="2600" i="1" dirty="0" smtClean="0"/>
              <a:t> and Artemisia </a:t>
            </a:r>
            <a:r>
              <a:rPr lang="en-US" sz="2600" i="1" dirty="0" err="1" smtClean="0"/>
              <a:t>ludoviciana</a:t>
            </a:r>
            <a:r>
              <a:rPr lang="en-US" sz="2600" dirty="0" smtClean="0"/>
              <a:t> (white sagebrush</a:t>
            </a:r>
            <a:r>
              <a:rPr lang="en-US" sz="2600" dirty="0" smtClean="0"/>
              <a:t>).</a:t>
            </a:r>
            <a:r>
              <a:rPr lang="en-US" sz="2800" dirty="0" smtClean="0"/>
              <a:t/>
            </a:r>
            <a:br>
              <a:rPr lang="en-US" sz="2800" dirty="0" smtClean="0"/>
            </a:br>
            <a:r>
              <a:rPr lang="en-US" sz="2600" dirty="0" smtClean="0">
                <a:latin typeface="Arial" panose="020B0604020202020204" pitchFamily="34" charset="0"/>
              </a:rPr>
              <a:t>.</a:t>
            </a:r>
            <a:endParaRPr sz="2600" b="1" u="sng" dirty="0"/>
          </a:p>
        </p:txBody>
      </p:sp>
      <p:pic>
        <p:nvPicPr>
          <p:cNvPr id="62" name="Shape 62"/>
          <p:cNvPicPr preferRelativeResize="0"/>
          <p:nvPr/>
        </p:nvPicPr>
        <p:blipFill>
          <a:blip r:embed="rId3">
            <a:alphaModFix/>
          </a:blip>
          <a:stretch>
            <a:fillRect/>
          </a:stretch>
        </p:blipFill>
        <p:spPr>
          <a:xfrm>
            <a:off x="8576441" y="1639613"/>
            <a:ext cx="3468414" cy="1008994"/>
          </a:xfrm>
          <a:prstGeom prst="rect">
            <a:avLst/>
          </a:prstGeom>
          <a:noFill/>
          <a:ln>
            <a:noFill/>
          </a:ln>
        </p:spPr>
      </p:pic>
      <p:pic>
        <p:nvPicPr>
          <p:cNvPr id="63" name="Shape 63"/>
          <p:cNvPicPr preferRelativeResize="0"/>
          <p:nvPr/>
        </p:nvPicPr>
        <p:blipFill>
          <a:blip r:embed="rId4">
            <a:alphaModFix/>
          </a:blip>
          <a:stretch>
            <a:fillRect/>
          </a:stretch>
        </p:blipFill>
        <p:spPr>
          <a:xfrm>
            <a:off x="16242694" y="11605245"/>
            <a:ext cx="6807218" cy="1022934"/>
          </a:xfrm>
          <a:prstGeom prst="rect">
            <a:avLst/>
          </a:prstGeom>
          <a:noFill/>
          <a:ln>
            <a:noFill/>
          </a:ln>
        </p:spPr>
      </p:pic>
      <p:sp>
        <p:nvSpPr>
          <p:cNvPr id="64" name="Shape 64"/>
          <p:cNvSpPr txBox="1"/>
          <p:nvPr/>
        </p:nvSpPr>
        <p:spPr>
          <a:xfrm>
            <a:off x="24578441" y="17349159"/>
            <a:ext cx="8339959" cy="3860502"/>
          </a:xfrm>
          <a:prstGeom prst="rect">
            <a:avLst/>
          </a:prstGeom>
          <a:noFill/>
          <a:ln>
            <a:noFill/>
          </a:ln>
        </p:spPr>
        <p:txBody>
          <a:bodyPr lIns="329130" tIns="329130" rIns="329130" bIns="329130" anchor="t" anchorCtr="0">
            <a:noAutofit/>
          </a:bodyPr>
          <a:lstStyle/>
          <a:p>
            <a:pPr algn="ctr"/>
            <a:r>
              <a:rPr lang="en" sz="3200" b="1" u="sng" dirty="0"/>
              <a:t>Acknowledgements</a:t>
            </a:r>
            <a:endParaRPr lang="en" sz="2800" b="1" u="sng" dirty="0"/>
          </a:p>
          <a:p>
            <a:pPr algn="just">
              <a:buClr>
                <a:schemeClr val="dk1"/>
              </a:buClr>
              <a:buSzPct val="157142"/>
            </a:pPr>
            <a:r>
              <a:rPr lang="en" sz="2600" dirty="0">
                <a:solidFill>
                  <a:schemeClr val="dk1"/>
                </a:solidFill>
              </a:rPr>
              <a:t>Dr. Sharon Pepenella at Cold Spring Harbor Lab for guidance during the entire process; Dr. Aleida Perez and Mr. Daniel Williams for support at the BNL Open Labs; Dr. Daniel Moloney at SUNY Stony Brook for his support at the Open Labs; Mr. Michael Doyle for printing our posters at the </a:t>
            </a:r>
            <a:r>
              <a:rPr lang="en" sz="2600" dirty="0" smtClean="0">
                <a:solidFill>
                  <a:schemeClr val="dk1"/>
                </a:solidFill>
              </a:rPr>
              <a:t>school; Our teacher </a:t>
            </a:r>
            <a:r>
              <a:rPr lang="en" sz="2600" dirty="0">
                <a:solidFill>
                  <a:schemeClr val="dk1"/>
                </a:solidFill>
              </a:rPr>
              <a:t>mentors: Mr. Bolen, Mr. Hughes, Mr. Ostensen</a:t>
            </a:r>
            <a:r>
              <a:rPr lang="en" sz="2600" dirty="0" smtClean="0">
                <a:solidFill>
                  <a:schemeClr val="dk1"/>
                </a:solidFill>
              </a:rPr>
              <a:t>, </a:t>
            </a:r>
            <a:r>
              <a:rPr lang="en" sz="2600" dirty="0">
                <a:solidFill>
                  <a:schemeClr val="dk1"/>
                </a:solidFill>
              </a:rPr>
              <a:t>Dr. Spata</a:t>
            </a:r>
          </a:p>
          <a:p>
            <a:pPr algn="ctr"/>
            <a:endParaRPr sz="3600" b="1" u="sng" dirty="0"/>
          </a:p>
        </p:txBody>
      </p:sp>
      <p:sp>
        <p:nvSpPr>
          <p:cNvPr id="65" name="Shape 65"/>
          <p:cNvSpPr txBox="1"/>
          <p:nvPr/>
        </p:nvSpPr>
        <p:spPr>
          <a:xfrm>
            <a:off x="24641502" y="8610918"/>
            <a:ext cx="8276898" cy="8037467"/>
          </a:xfrm>
          <a:prstGeom prst="rect">
            <a:avLst/>
          </a:prstGeom>
          <a:noFill/>
          <a:ln>
            <a:noFill/>
          </a:ln>
        </p:spPr>
        <p:txBody>
          <a:bodyPr lIns="329130" tIns="329130" rIns="329130" bIns="329130" anchor="t" anchorCtr="0">
            <a:noAutofit/>
          </a:bodyPr>
          <a:lstStyle/>
          <a:p>
            <a:pPr algn="ctr"/>
            <a:r>
              <a:rPr lang="en" sz="3200" b="1" u="sng" dirty="0" smtClean="0"/>
              <a:t>Discussion</a:t>
            </a:r>
            <a:endParaRPr lang="en" sz="3200" b="1" u="sng" dirty="0"/>
          </a:p>
          <a:p>
            <a:pPr algn="just"/>
            <a:r>
              <a:rPr lang="en-US" sz="2600" dirty="0" smtClean="0"/>
              <a:t>The DNA sequence data indicates that the samples selected are in fact members of the genus </a:t>
            </a:r>
            <a:r>
              <a:rPr lang="en-US" sz="2600" i="1" dirty="0" smtClean="0"/>
              <a:t>Artemisia</a:t>
            </a:r>
            <a:r>
              <a:rPr lang="en-US" sz="2600" dirty="0" smtClean="0"/>
              <a:t>.  There are four possible species present in the samples we obtained: </a:t>
            </a:r>
            <a:r>
              <a:rPr lang="en-US" sz="2600" i="1" dirty="0" smtClean="0"/>
              <a:t>Artemisia </a:t>
            </a:r>
            <a:r>
              <a:rPr lang="en-US" sz="2600" i="1" dirty="0" err="1" smtClean="0"/>
              <a:t>vulgaris</a:t>
            </a:r>
            <a:r>
              <a:rPr lang="en-US" sz="2600" i="1" dirty="0" smtClean="0"/>
              <a:t> </a:t>
            </a:r>
            <a:r>
              <a:rPr lang="en-US" sz="2600" dirty="0" smtClean="0"/>
              <a:t>(common wormwood),</a:t>
            </a:r>
            <a:r>
              <a:rPr lang="en-US" sz="2600" i="1" dirty="0" smtClean="0"/>
              <a:t> Artemisia </a:t>
            </a:r>
            <a:r>
              <a:rPr lang="en-US" sz="2600" i="1" dirty="0" err="1" smtClean="0"/>
              <a:t>lavandulifolia</a:t>
            </a:r>
            <a:r>
              <a:rPr lang="en-US" sz="2600" i="1" dirty="0" smtClean="0"/>
              <a:t>, Artemisia </a:t>
            </a:r>
            <a:r>
              <a:rPr lang="en-US" sz="2600" i="1" dirty="0" err="1" smtClean="0"/>
              <a:t>frigida</a:t>
            </a:r>
            <a:r>
              <a:rPr lang="en-US" sz="2600" i="1" dirty="0" smtClean="0"/>
              <a:t> </a:t>
            </a:r>
            <a:r>
              <a:rPr lang="en-US" sz="2600" dirty="0" smtClean="0"/>
              <a:t>(prairie </a:t>
            </a:r>
            <a:r>
              <a:rPr lang="en-US" sz="2600" dirty="0" err="1" smtClean="0"/>
              <a:t>sagewort</a:t>
            </a:r>
            <a:r>
              <a:rPr lang="en-US" sz="2600" dirty="0" smtClean="0"/>
              <a:t>),</a:t>
            </a:r>
            <a:r>
              <a:rPr lang="en-US" sz="2600" i="1" dirty="0" smtClean="0"/>
              <a:t> and Artemisia </a:t>
            </a:r>
            <a:r>
              <a:rPr lang="en-US" sz="2600" i="1" dirty="0" err="1" smtClean="0"/>
              <a:t>ludoviciana</a:t>
            </a:r>
            <a:r>
              <a:rPr lang="en-US" sz="2600" dirty="0" smtClean="0"/>
              <a:t> (white sagebrush).  The ITS and the </a:t>
            </a:r>
            <a:r>
              <a:rPr lang="en-US" sz="2600" dirty="0" err="1" smtClean="0"/>
              <a:t>rbcL</a:t>
            </a:r>
            <a:r>
              <a:rPr lang="en-US" sz="2600" dirty="0" smtClean="0"/>
              <a:t> sequencing all suggest these four species based upon the to NCBI BLAST results.  The </a:t>
            </a:r>
            <a:r>
              <a:rPr lang="en-US" sz="2600" dirty="0" err="1" smtClean="0"/>
              <a:t>rbcL</a:t>
            </a:r>
            <a:r>
              <a:rPr lang="en-US" sz="2600" dirty="0" smtClean="0"/>
              <a:t> sequences results all demonstrated high BIT scores (1000+) and large sequences lengths (500+bp).  Additional ITS sequences correlated to bacterial species and upon closer analysis these are short sequences with low BIT scores and high e-values.  Additional gene studies are needed to narrow the exact species identification.  The objectives of this investigation were achieved because the species were identified and there is a possibility of mote than one species of </a:t>
            </a:r>
            <a:r>
              <a:rPr lang="en-US" sz="2600" dirty="0" err="1" smtClean="0"/>
              <a:t>mugwort</a:t>
            </a:r>
            <a:r>
              <a:rPr lang="en-US" sz="2600" dirty="0" smtClean="0"/>
              <a:t>/</a:t>
            </a:r>
            <a:r>
              <a:rPr lang="en-US" sz="2600" dirty="0" err="1" smtClean="0"/>
              <a:t>sagewort</a:t>
            </a:r>
            <a:r>
              <a:rPr lang="en-US" sz="2600" dirty="0" smtClean="0"/>
              <a:t> inhabiting the area.</a:t>
            </a:r>
            <a:endParaRPr sz="2600" dirty="0"/>
          </a:p>
          <a:p>
            <a:endParaRPr sz="2880" dirty="0"/>
          </a:p>
        </p:txBody>
      </p:sp>
      <p:sp>
        <p:nvSpPr>
          <p:cNvPr id="66" name="Shape 66"/>
          <p:cNvSpPr txBox="1"/>
          <p:nvPr/>
        </p:nvSpPr>
        <p:spPr>
          <a:xfrm>
            <a:off x="18769230" y="23577840"/>
            <a:ext cx="18480960" cy="2155680"/>
          </a:xfrm>
          <a:prstGeom prst="rect">
            <a:avLst/>
          </a:prstGeom>
          <a:noFill/>
          <a:ln>
            <a:noFill/>
          </a:ln>
        </p:spPr>
        <p:txBody>
          <a:bodyPr lIns="329130" tIns="329130" rIns="329130" bIns="329130" anchor="t" anchorCtr="0">
            <a:noAutofit/>
          </a:bodyPr>
          <a:lstStyle/>
          <a:p>
            <a:endParaRPr sz="19354"/>
          </a:p>
        </p:txBody>
      </p:sp>
      <p:sp>
        <p:nvSpPr>
          <p:cNvPr id="67" name="Shape 67"/>
          <p:cNvSpPr txBox="1"/>
          <p:nvPr/>
        </p:nvSpPr>
        <p:spPr>
          <a:xfrm>
            <a:off x="-1" y="15734349"/>
            <a:ext cx="8513379" cy="4760823"/>
          </a:xfrm>
          <a:prstGeom prst="rect">
            <a:avLst/>
          </a:prstGeom>
          <a:noFill/>
          <a:ln>
            <a:noFill/>
          </a:ln>
        </p:spPr>
        <p:txBody>
          <a:bodyPr lIns="329130" tIns="329130" rIns="329130" bIns="329130" anchor="t" anchorCtr="0">
            <a:noAutofit/>
          </a:bodyPr>
          <a:lstStyle/>
          <a:p>
            <a:pPr algn="ctr"/>
            <a:r>
              <a:rPr lang="en" sz="3200" b="1" u="sng" smtClean="0"/>
              <a:t>References</a:t>
            </a:r>
            <a:endParaRPr lang="en" sz="3200" b="1" u="sng" dirty="0"/>
          </a:p>
          <a:p>
            <a:pPr marL="514350" indent="-514350">
              <a:buFont typeface="+mj-lt"/>
              <a:buAutoNum type="arabicPeriod"/>
            </a:pPr>
            <a:r>
              <a:rPr lang="en" sz="2400" dirty="0"/>
              <a:t>“A DNA Barcode for Land Plants.” </a:t>
            </a:r>
            <a:r>
              <a:rPr lang="en" sz="2400" i="1" dirty="0"/>
              <a:t>A DNA Barcode for Land Plants</a:t>
            </a:r>
            <a:r>
              <a:rPr lang="en" sz="2400" dirty="0"/>
              <a:t>. N.p., n.d. Web. 25 Nov. 2015.</a:t>
            </a:r>
          </a:p>
          <a:p>
            <a:pPr marL="514350" indent="-514350">
              <a:buFont typeface="+mj-lt"/>
              <a:buAutoNum type="arabicPeriod"/>
            </a:pPr>
            <a:r>
              <a:rPr lang="en" sz="2400" dirty="0"/>
              <a:t>“DNA Barcoding.” </a:t>
            </a:r>
            <a:r>
              <a:rPr lang="en" sz="2400" i="1" dirty="0"/>
              <a:t>Consortium for the Barcode of Life.</a:t>
            </a:r>
            <a:r>
              <a:rPr lang="en" sz="2400" dirty="0"/>
              <a:t> Smithsonian Institution. N.d. Web. 17 Nov. 2015.</a:t>
            </a:r>
          </a:p>
          <a:p>
            <a:pPr marL="514350" indent="-514350">
              <a:buFont typeface="+mj-lt"/>
              <a:buAutoNum type="arabicPeriod"/>
            </a:pPr>
            <a:r>
              <a:rPr lang="en" sz="2400" dirty="0"/>
              <a:t>Hanrahan, Clare, and Rebecca Frey. “M2013 37” pag. Web. 9 Nov. 2015</a:t>
            </a:r>
            <a:r>
              <a:rPr lang="en" sz="2400" dirty="0" smtClean="0"/>
              <a:t>.</a:t>
            </a:r>
          </a:p>
          <a:p>
            <a:pPr marL="514350" indent="-514350">
              <a:buFont typeface="+mj-lt"/>
              <a:buAutoNum type="arabicPeriod"/>
            </a:pPr>
            <a:r>
              <a:rPr lang="en" sz="2400" dirty="0" smtClean="0">
                <a:solidFill>
                  <a:schemeClr val="dk1"/>
                </a:solidFill>
              </a:rPr>
              <a:t> </a:t>
            </a:r>
            <a:r>
              <a:rPr lang="en" sz="2400" dirty="0">
                <a:solidFill>
                  <a:schemeClr val="dk1"/>
                </a:solidFill>
              </a:rPr>
              <a:t>Puente, Caroline, John W. Kress, and Ida Lopez. "Plant DNA Barcode Project." </a:t>
            </a:r>
            <a:r>
              <a:rPr lang="en" sz="2400" i="1" dirty="0">
                <a:solidFill>
                  <a:schemeClr val="dk1"/>
                </a:solidFill>
              </a:rPr>
              <a:t>Smithsonian National Museum of Natural History</a:t>
            </a:r>
            <a:r>
              <a:rPr lang="en" sz="2400" dirty="0">
                <a:solidFill>
                  <a:schemeClr val="dk1"/>
                </a:solidFill>
              </a:rPr>
              <a:t>. N.p., n.d. Web. 25 Nov. 2015. </a:t>
            </a:r>
            <a:r>
              <a:rPr lang="en" sz="2400" dirty="0" smtClean="0">
                <a:solidFill>
                  <a:schemeClr val="dk1"/>
                </a:solidFill>
              </a:rPr>
              <a:t> </a:t>
            </a:r>
          </a:p>
          <a:p>
            <a:pPr marL="514350" indent="-514350">
              <a:buFont typeface="+mj-lt"/>
              <a:buAutoNum type="arabicPeriod"/>
            </a:pPr>
            <a:r>
              <a:rPr lang="en" sz="2400" dirty="0" smtClean="0">
                <a:solidFill>
                  <a:schemeClr val="dk1"/>
                </a:solidFill>
              </a:rPr>
              <a:t>Stemley</a:t>
            </a:r>
            <a:r>
              <a:rPr lang="en" sz="2400" dirty="0">
                <a:solidFill>
                  <a:schemeClr val="dk1"/>
                </a:solidFill>
              </a:rPr>
              <a:t>, LaTonya, Murty S, Kambhampati, Ph.D, Ha’Wanna St. Cyr, and Timothy Green, Ph.D. “ABSTRACTS.” </a:t>
            </a:r>
            <a:r>
              <a:rPr lang="en" sz="2400" i="1" dirty="0">
                <a:solidFill>
                  <a:schemeClr val="dk1"/>
                </a:solidFill>
              </a:rPr>
              <a:t>Mifgash: Journal of Social-Educational  </a:t>
            </a:r>
            <a:r>
              <a:rPr lang="en" sz="2400" i="1" dirty="0" smtClean="0">
                <a:solidFill>
                  <a:schemeClr val="dk1"/>
                </a:solidFill>
              </a:rPr>
              <a:t>Work Web. </a:t>
            </a:r>
            <a:r>
              <a:rPr lang="en" sz="2400" dirty="0" smtClean="0">
                <a:solidFill>
                  <a:schemeClr val="dk1"/>
                </a:solidFill>
              </a:rPr>
              <a:t>25 Nov. 2015</a:t>
            </a:r>
            <a:endParaRPr lang="en" sz="2400" dirty="0">
              <a:solidFill>
                <a:schemeClr val="dk1"/>
              </a:solidFill>
            </a:endParaRPr>
          </a:p>
          <a:p>
            <a:pPr>
              <a:lnSpc>
                <a:spcPct val="115000"/>
              </a:lnSpc>
            </a:pPr>
            <a:endParaRPr sz="2880" dirty="0"/>
          </a:p>
        </p:txBody>
      </p:sp>
      <p:pic>
        <p:nvPicPr>
          <p:cNvPr id="68" name="Shape 68"/>
          <p:cNvPicPr preferRelativeResize="0"/>
          <p:nvPr/>
        </p:nvPicPr>
        <p:blipFill>
          <a:blip r:embed="rId5">
            <a:alphaModFix/>
          </a:blip>
          <a:stretch>
            <a:fillRect/>
          </a:stretch>
        </p:blipFill>
        <p:spPr>
          <a:xfrm>
            <a:off x="26864442" y="409904"/>
            <a:ext cx="3785805" cy="885732"/>
          </a:xfrm>
          <a:prstGeom prst="rect">
            <a:avLst/>
          </a:prstGeom>
          <a:noFill/>
          <a:ln>
            <a:noFill/>
          </a:ln>
        </p:spPr>
      </p:pic>
      <p:pic>
        <p:nvPicPr>
          <p:cNvPr id="69" name="Shape 69"/>
          <p:cNvPicPr preferRelativeResize="0"/>
          <p:nvPr/>
        </p:nvPicPr>
        <p:blipFill>
          <a:blip r:embed="rId6">
            <a:alphaModFix/>
          </a:blip>
          <a:stretch>
            <a:fillRect/>
          </a:stretch>
        </p:blipFill>
        <p:spPr>
          <a:xfrm>
            <a:off x="20999669" y="1576551"/>
            <a:ext cx="835572" cy="851338"/>
          </a:xfrm>
          <a:prstGeom prst="rect">
            <a:avLst/>
          </a:prstGeom>
          <a:noFill/>
          <a:ln>
            <a:noFill/>
          </a:ln>
        </p:spPr>
      </p:pic>
      <p:sp>
        <p:nvSpPr>
          <p:cNvPr id="71" name="Shape 71"/>
          <p:cNvSpPr txBox="1"/>
          <p:nvPr/>
        </p:nvSpPr>
        <p:spPr>
          <a:xfrm>
            <a:off x="8245365" y="5403136"/>
            <a:ext cx="5754416" cy="1430778"/>
          </a:xfrm>
          <a:prstGeom prst="rect">
            <a:avLst/>
          </a:prstGeom>
          <a:noFill/>
          <a:ln>
            <a:noFill/>
          </a:ln>
        </p:spPr>
        <p:txBody>
          <a:bodyPr lIns="329130" tIns="329130" rIns="329130" bIns="329130" anchor="t" anchorCtr="0">
            <a:noAutofit/>
          </a:bodyPr>
          <a:lstStyle/>
          <a:p>
            <a:r>
              <a:rPr lang="en" sz="2200" dirty="0" smtClean="0"/>
              <a:t>Figure 1: PCR results depicting the high quality  amplified rbcL genes (left) and ITS (right) selected for sequencing</a:t>
            </a:r>
            <a:endParaRPr lang="en" sz="2200" dirty="0"/>
          </a:p>
          <a:p>
            <a:r>
              <a:rPr lang="en" sz="2880" dirty="0"/>
              <a:t>                </a:t>
            </a:r>
          </a:p>
        </p:txBody>
      </p:sp>
      <p:pic>
        <p:nvPicPr>
          <p:cNvPr id="2" name="Picture 1"/>
          <p:cNvPicPr>
            <a:picLocks noChangeAspect="1"/>
          </p:cNvPicPr>
          <p:nvPr/>
        </p:nvPicPr>
        <p:blipFill>
          <a:blip r:embed="rId7">
            <a:extLst>
              <a:ext uri="{28A0092B-C50C-407E-A947-70E740481C1C}">
                <a14:useLocalDpi xmlns="" xmlns:a14="http://schemas.microsoft.com/office/drawing/2010/main" val="0"/>
              </a:ext>
            </a:extLst>
          </a:blip>
          <a:srcRect b="11779"/>
          <a:stretch>
            <a:fillRect/>
          </a:stretch>
        </p:blipFill>
        <p:spPr>
          <a:xfrm>
            <a:off x="8318200" y="3178624"/>
            <a:ext cx="2779161" cy="2071294"/>
          </a:xfrm>
          <a:prstGeom prst="rect">
            <a:avLst/>
          </a:prstGeom>
        </p:spPr>
      </p:pic>
      <p:pic>
        <p:nvPicPr>
          <p:cNvPr id="3" name="Picture 2"/>
          <p:cNvPicPr>
            <a:picLocks noChangeAspect="1"/>
          </p:cNvPicPr>
          <p:nvPr/>
        </p:nvPicPr>
        <p:blipFill>
          <a:blip r:embed="rId8">
            <a:extLst>
              <a:ext uri="{28A0092B-C50C-407E-A947-70E740481C1C}">
                <a14:useLocalDpi xmlns="" xmlns:a14="http://schemas.microsoft.com/office/drawing/2010/main" val="0"/>
              </a:ext>
            </a:extLst>
          </a:blip>
          <a:srcRect t="-4470" r="-732" b="10113"/>
          <a:stretch>
            <a:fillRect/>
          </a:stretch>
        </p:blipFill>
        <p:spPr>
          <a:xfrm>
            <a:off x="11074861" y="3121573"/>
            <a:ext cx="2924918" cy="2159875"/>
          </a:xfrm>
          <a:prstGeom prst="rect">
            <a:avLst/>
          </a:prstGeom>
        </p:spPr>
      </p:pic>
      <p:pic>
        <p:nvPicPr>
          <p:cNvPr id="1031" name="Picture 7"/>
          <p:cNvPicPr>
            <a:picLocks noChangeAspect="1" noChangeArrowheads="1"/>
          </p:cNvPicPr>
          <p:nvPr/>
        </p:nvPicPr>
        <p:blipFill>
          <a:blip r:embed="rId9"/>
          <a:srcRect l="714" t="21718" r="24278" b="9785"/>
          <a:stretch>
            <a:fillRect/>
          </a:stretch>
        </p:blipFill>
        <p:spPr bwMode="auto">
          <a:xfrm>
            <a:off x="9067800" y="7788166"/>
            <a:ext cx="15069483" cy="7736927"/>
          </a:xfrm>
          <a:prstGeom prst="rect">
            <a:avLst/>
          </a:prstGeom>
          <a:noFill/>
          <a:ln w="9525">
            <a:noFill/>
            <a:miter lim="800000"/>
            <a:headEnd/>
            <a:tailEnd/>
          </a:ln>
        </p:spPr>
      </p:pic>
      <p:pic>
        <p:nvPicPr>
          <p:cNvPr id="1032" name="Picture 8"/>
          <p:cNvPicPr>
            <a:picLocks noChangeAspect="1" noChangeArrowheads="1"/>
          </p:cNvPicPr>
          <p:nvPr/>
        </p:nvPicPr>
        <p:blipFill>
          <a:blip r:embed="rId10"/>
          <a:srcRect l="12109" t="22137" r="25175" b="16769"/>
          <a:stretch>
            <a:fillRect/>
          </a:stretch>
        </p:blipFill>
        <p:spPr bwMode="auto">
          <a:xfrm>
            <a:off x="8629472" y="16503016"/>
            <a:ext cx="8933374" cy="4892634"/>
          </a:xfrm>
          <a:prstGeom prst="rect">
            <a:avLst/>
          </a:prstGeom>
          <a:noFill/>
          <a:ln w="9525">
            <a:noFill/>
            <a:miter lim="800000"/>
            <a:headEnd/>
            <a:tailEnd/>
          </a:ln>
        </p:spPr>
      </p:pic>
      <p:pic>
        <p:nvPicPr>
          <p:cNvPr id="1033" name="Picture 9"/>
          <p:cNvPicPr>
            <a:picLocks noChangeAspect="1" noChangeArrowheads="1"/>
          </p:cNvPicPr>
          <p:nvPr/>
        </p:nvPicPr>
        <p:blipFill>
          <a:blip r:embed="rId11"/>
          <a:srcRect l="12508" t="22179" r="25415" b="70124"/>
          <a:stretch>
            <a:fillRect/>
          </a:stretch>
        </p:blipFill>
        <p:spPr bwMode="auto">
          <a:xfrm>
            <a:off x="8666023" y="15906424"/>
            <a:ext cx="8880998" cy="615838"/>
          </a:xfrm>
          <a:prstGeom prst="rect">
            <a:avLst/>
          </a:prstGeom>
          <a:noFill/>
          <a:ln w="9525">
            <a:noFill/>
            <a:miter lim="800000"/>
            <a:headEnd/>
            <a:tailEnd/>
          </a:ln>
        </p:spPr>
      </p:pic>
      <p:pic>
        <p:nvPicPr>
          <p:cNvPr id="1034" name="Picture 10"/>
          <p:cNvPicPr>
            <a:picLocks noChangeAspect="1" noChangeArrowheads="1"/>
          </p:cNvPicPr>
          <p:nvPr/>
        </p:nvPicPr>
        <p:blipFill>
          <a:blip r:embed="rId12"/>
          <a:srcRect l="19546" t="13542" r="13250" b="9896"/>
          <a:stretch>
            <a:fillRect/>
          </a:stretch>
        </p:blipFill>
        <p:spPr bwMode="auto">
          <a:xfrm>
            <a:off x="17654337" y="15887285"/>
            <a:ext cx="6819900" cy="4368302"/>
          </a:xfrm>
          <a:prstGeom prst="rect">
            <a:avLst/>
          </a:prstGeom>
          <a:noFill/>
          <a:ln w="9525">
            <a:noFill/>
            <a:miter lim="800000"/>
            <a:headEnd/>
            <a:tailEnd/>
          </a:ln>
        </p:spPr>
      </p:pic>
      <p:pic>
        <p:nvPicPr>
          <p:cNvPr id="1036" name="Picture 12" descr="https://upload.wikimedia.org/wikipedia/en/7/7a/EastportSouthManorSchoolDistrictLogo.gif"/>
          <p:cNvPicPr>
            <a:picLocks noChangeAspect="1" noChangeArrowheads="1"/>
          </p:cNvPicPr>
          <p:nvPr/>
        </p:nvPicPr>
        <p:blipFill>
          <a:blip r:embed="rId13"/>
          <a:srcRect/>
          <a:stretch>
            <a:fillRect/>
          </a:stretch>
        </p:blipFill>
        <p:spPr bwMode="auto">
          <a:xfrm>
            <a:off x="22213614" y="1530803"/>
            <a:ext cx="1114696" cy="998769"/>
          </a:xfrm>
          <a:prstGeom prst="rect">
            <a:avLst/>
          </a:prstGeom>
          <a:noFill/>
        </p:spPr>
      </p:pic>
      <p:sp>
        <p:nvSpPr>
          <p:cNvPr id="34" name="TextBox 33"/>
          <p:cNvSpPr txBox="1"/>
          <p:nvPr/>
        </p:nvSpPr>
        <p:spPr>
          <a:xfrm>
            <a:off x="17641614" y="20305987"/>
            <a:ext cx="6826469" cy="1107996"/>
          </a:xfrm>
          <a:prstGeom prst="rect">
            <a:avLst/>
          </a:prstGeom>
          <a:noFill/>
        </p:spPr>
        <p:txBody>
          <a:bodyPr wrap="square" rtlCol="0">
            <a:spAutoFit/>
          </a:bodyPr>
          <a:lstStyle/>
          <a:p>
            <a:r>
              <a:rPr lang="en-US" sz="2200" dirty="0" smtClean="0"/>
              <a:t>Figure 5: </a:t>
            </a:r>
            <a:r>
              <a:rPr lang="en-US" sz="2200" dirty="0" err="1" smtClean="0"/>
              <a:t>Phylogenetic</a:t>
            </a:r>
            <a:r>
              <a:rPr lang="en-US" sz="2200" dirty="0" smtClean="0"/>
              <a:t> tree illustrating the relationships between the samples and the top BLAST hits</a:t>
            </a:r>
            <a:endParaRPr lang="en-US" sz="2200" dirty="0"/>
          </a:p>
        </p:txBody>
      </p:sp>
      <p:sp>
        <p:nvSpPr>
          <p:cNvPr id="35" name="Rectangle 34"/>
          <p:cNvSpPr/>
          <p:nvPr/>
        </p:nvSpPr>
        <p:spPr>
          <a:xfrm>
            <a:off x="8986344" y="15475397"/>
            <a:ext cx="15166428" cy="430887"/>
          </a:xfrm>
          <a:prstGeom prst="rect">
            <a:avLst/>
          </a:prstGeom>
        </p:spPr>
        <p:txBody>
          <a:bodyPr wrap="square">
            <a:spAutoFit/>
          </a:bodyPr>
          <a:lstStyle/>
          <a:p>
            <a:r>
              <a:rPr lang="en-US" sz="2200" dirty="0" smtClean="0"/>
              <a:t>Figure 3:  DNA barcode illustrating similarities to the four top BLAST hits and among the samples for </a:t>
            </a:r>
            <a:r>
              <a:rPr lang="en-US" sz="2200" dirty="0" err="1" smtClean="0"/>
              <a:t>rbcL</a:t>
            </a:r>
            <a:r>
              <a:rPr lang="en-US" sz="2200" dirty="0" smtClean="0"/>
              <a:t> and ITS.</a:t>
            </a:r>
            <a:endParaRPr lang="en-US" sz="2200" dirty="0"/>
          </a:p>
        </p:txBody>
      </p:sp>
      <p:sp>
        <p:nvSpPr>
          <p:cNvPr id="36" name="Rectangle 35"/>
          <p:cNvSpPr/>
          <p:nvPr/>
        </p:nvSpPr>
        <p:spPr>
          <a:xfrm>
            <a:off x="8529145" y="21391602"/>
            <a:ext cx="16459200" cy="1107996"/>
          </a:xfrm>
          <a:prstGeom prst="rect">
            <a:avLst/>
          </a:prstGeom>
        </p:spPr>
        <p:txBody>
          <a:bodyPr>
            <a:spAutoFit/>
          </a:bodyPr>
          <a:lstStyle/>
          <a:p>
            <a:r>
              <a:rPr lang="en-US" sz="2200" dirty="0" smtClean="0"/>
              <a:t>Figure 4: Sequence similarity chart for Figure 1 barcodes.</a:t>
            </a:r>
          </a:p>
          <a:p>
            <a:r>
              <a:rPr lang="en-US" sz="2200" dirty="0" smtClean="0"/>
              <a:t/>
            </a:r>
            <a:br>
              <a:rPr lang="en-US" sz="2200" dirty="0" smtClean="0"/>
            </a:br>
            <a:endParaRPr lang="en-US" sz="2200" dirty="0"/>
          </a:p>
        </p:txBody>
      </p:sp>
      <p:pic>
        <p:nvPicPr>
          <p:cNvPr id="1038" name="Picture 14"/>
          <p:cNvPicPr>
            <a:picLocks noChangeAspect="1" noChangeArrowheads="1"/>
          </p:cNvPicPr>
          <p:nvPr/>
        </p:nvPicPr>
        <p:blipFill>
          <a:blip r:embed="rId14"/>
          <a:srcRect t="14413" r="36066" b="46121"/>
          <a:stretch>
            <a:fillRect/>
          </a:stretch>
        </p:blipFill>
        <p:spPr bwMode="auto">
          <a:xfrm>
            <a:off x="14003458" y="2957534"/>
            <a:ext cx="10511922" cy="3648218"/>
          </a:xfrm>
          <a:prstGeom prst="rect">
            <a:avLst/>
          </a:prstGeom>
          <a:noFill/>
          <a:ln w="9525">
            <a:noFill/>
            <a:miter lim="800000"/>
            <a:headEnd/>
            <a:tailEnd/>
          </a:ln>
        </p:spPr>
      </p:pic>
      <p:sp>
        <p:nvSpPr>
          <p:cNvPr id="39" name="TextBox 38"/>
          <p:cNvSpPr txBox="1"/>
          <p:nvPr/>
        </p:nvSpPr>
        <p:spPr>
          <a:xfrm>
            <a:off x="14031310" y="6684579"/>
            <a:ext cx="10326414" cy="769441"/>
          </a:xfrm>
          <a:prstGeom prst="rect">
            <a:avLst/>
          </a:prstGeom>
          <a:noFill/>
        </p:spPr>
        <p:txBody>
          <a:bodyPr wrap="square" rtlCol="0">
            <a:spAutoFit/>
          </a:bodyPr>
          <a:lstStyle/>
          <a:p>
            <a:r>
              <a:rPr lang="en-US" sz="2200" dirty="0" smtClean="0"/>
              <a:t>Figure 2: Example of BLAST search results with high Bit scores, e-values, and mismatches </a:t>
            </a:r>
            <a:endParaRPr lang="en-US" sz="2200" dirty="0"/>
          </a:p>
        </p:txBody>
      </p:sp>
      <p:pic>
        <p:nvPicPr>
          <p:cNvPr id="1040" name="Picture 16" descr="http://www.urbanbarcodeproject.org/images/cshllogo_division_RGB_DNALC2.png"/>
          <p:cNvPicPr>
            <a:picLocks noChangeAspect="1" noChangeArrowheads="1"/>
          </p:cNvPicPr>
          <p:nvPr/>
        </p:nvPicPr>
        <p:blipFill>
          <a:blip r:embed="rId15"/>
          <a:srcRect/>
          <a:stretch>
            <a:fillRect/>
          </a:stretch>
        </p:blipFill>
        <p:spPr bwMode="auto">
          <a:xfrm>
            <a:off x="1765738" y="120598"/>
            <a:ext cx="5072290" cy="879199"/>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659</Words>
  <Application>Microsoft Office PowerPoint</Application>
  <PresentationFormat>Custom</PresentationFormat>
  <Paragraphs>33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simple-light-2</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Vinch, Paige</dc:creator>
  <cp:lastModifiedBy>Gina</cp:lastModifiedBy>
  <cp:revision>14</cp:revision>
  <dcterms:modified xsi:type="dcterms:W3CDTF">2016-06-06T02:05:24Z</dcterms:modified>
</cp:coreProperties>
</file>