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68" y="-108"/>
      </p:cViewPr>
      <p:guideLst>
        <p:guide orient="horz" pos="6912"/>
        <p:guide pos="103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xmlns="" val="16821495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01680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2468880" y="3591562"/>
            <a:ext cx="27980641" cy="764032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19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4114800" y="11526521"/>
            <a:ext cx="24688799" cy="5298437"/>
          </a:xfrm>
          <a:prstGeom prst="rect">
            <a:avLst/>
          </a:prstGeom>
          <a:noFill/>
          <a:ln>
            <a:noFill/>
          </a:ln>
        </p:spPr>
        <p:txBody>
          <a:bodyPr lIns="91425" tIns="91425" rIns="91425" bIns="91425" anchor="t" anchorCtr="0"/>
          <a:lstStyle>
            <a:lvl1pPr marL="0" marR="0" lvl="0" indent="0" algn="ctr" rtl="0">
              <a:lnSpc>
                <a:spcPct val="90000"/>
              </a:lnSpc>
              <a:spcBef>
                <a:spcPts val="3200"/>
              </a:spcBef>
              <a:buClr>
                <a:schemeClr val="dk1"/>
              </a:buClr>
              <a:buFont typeface="Arial"/>
              <a:buNone/>
              <a:defRPr sz="7680" b="0" i="0" u="none" strike="noStrike" cap="none">
                <a:solidFill>
                  <a:schemeClr val="dk1"/>
                </a:solidFill>
                <a:latin typeface="Calibri"/>
                <a:ea typeface="Calibri"/>
                <a:cs typeface="Calibri"/>
                <a:sym typeface="Calibri"/>
              </a:defRPr>
            </a:lvl1pPr>
            <a:lvl2pPr marL="1463040" marR="0" lvl="1" indent="-2539" algn="ctr"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2pPr>
            <a:lvl3pPr marL="2926080" marR="0" lvl="2" indent="-5079" algn="ctr" rtl="0">
              <a:lnSpc>
                <a:spcPct val="90000"/>
              </a:lnSpc>
              <a:spcBef>
                <a:spcPts val="1600"/>
              </a:spcBef>
              <a:buClr>
                <a:schemeClr val="dk1"/>
              </a:buClr>
              <a:buFont typeface="Arial"/>
              <a:buNone/>
              <a:defRPr sz="5760" b="0" i="0" u="none" strike="noStrike" cap="none">
                <a:solidFill>
                  <a:schemeClr val="dk1"/>
                </a:solidFill>
                <a:latin typeface="Calibri"/>
                <a:ea typeface="Calibri"/>
                <a:cs typeface="Calibri"/>
                <a:sym typeface="Calibri"/>
              </a:defRPr>
            </a:lvl3pPr>
            <a:lvl4pPr marL="4389120" marR="0" lvl="3" indent="-7620"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4pPr>
            <a:lvl5pPr marL="5852160" marR="0" lvl="4" indent="-10159"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5pPr>
            <a:lvl6pPr marL="7315200" marR="0" lvl="5" indent="0"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6pPr>
            <a:lvl7pPr marL="8778240" marR="0" lvl="6" indent="-2540"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7pPr>
            <a:lvl8pPr marL="10241280" marR="0" lvl="7" indent="-5080"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8pPr>
            <a:lvl9pPr marL="11704320" marR="0" lvl="8" indent="-7619" algn="ctr" rtl="0">
              <a:lnSpc>
                <a:spcPct val="90000"/>
              </a:lnSpc>
              <a:spcBef>
                <a:spcPts val="1600"/>
              </a:spcBef>
              <a:buClr>
                <a:schemeClr val="dk1"/>
              </a:buClr>
              <a:buFont typeface="Arial"/>
              <a:buNone/>
              <a:defRPr sz="512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9497058" y="-1391918"/>
            <a:ext cx="13924282" cy="28392119"/>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7807306" y="6918326"/>
            <a:ext cx="18597882" cy="709802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3405505" y="26036"/>
            <a:ext cx="18597882" cy="20882609"/>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2263140" y="5842000"/>
            <a:ext cx="28392119" cy="13924282"/>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2245997" y="5471167"/>
            <a:ext cx="28392119" cy="9128758"/>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9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2245997" y="14686287"/>
            <a:ext cx="28392119" cy="4800598"/>
          </a:xfrm>
          <a:prstGeom prst="rect">
            <a:avLst/>
          </a:prstGeom>
          <a:noFill/>
          <a:ln>
            <a:noFill/>
          </a:ln>
        </p:spPr>
        <p:txBody>
          <a:bodyPr lIns="91425" tIns="91425" rIns="91425" bIns="91425" anchor="t" anchorCtr="0"/>
          <a:lstStyle>
            <a:lvl1pPr marL="0" marR="0" lvl="0" indent="0" algn="l" rtl="0">
              <a:lnSpc>
                <a:spcPct val="90000"/>
              </a:lnSpc>
              <a:spcBef>
                <a:spcPts val="3200"/>
              </a:spcBef>
              <a:buClr>
                <a:schemeClr val="dk1"/>
              </a:buClr>
              <a:buFont typeface="Arial"/>
              <a:buNone/>
              <a:defRPr sz="7680" b="0"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rgbClr val="888888"/>
              </a:buClr>
              <a:buFont typeface="Arial"/>
              <a:buNone/>
              <a:defRPr sz="6400" b="0" i="0" u="none" strike="noStrike" cap="none">
                <a:solidFill>
                  <a:srgbClr val="888888"/>
                </a:solidFill>
                <a:latin typeface="Calibri"/>
                <a:ea typeface="Calibri"/>
                <a:cs typeface="Calibri"/>
                <a:sym typeface="Calibri"/>
              </a:defRPr>
            </a:lvl2pPr>
            <a:lvl3pPr marL="2926080" marR="0" lvl="2" indent="-5079" algn="l" rtl="0">
              <a:lnSpc>
                <a:spcPct val="90000"/>
              </a:lnSpc>
              <a:spcBef>
                <a:spcPts val="1600"/>
              </a:spcBef>
              <a:buClr>
                <a:srgbClr val="888888"/>
              </a:buClr>
              <a:buFont typeface="Arial"/>
              <a:buNone/>
              <a:defRPr sz="5760" b="0" i="0" u="none" strike="noStrike" cap="none">
                <a:solidFill>
                  <a:srgbClr val="888888"/>
                </a:solidFill>
                <a:latin typeface="Calibri"/>
                <a:ea typeface="Calibri"/>
                <a:cs typeface="Calibri"/>
                <a:sym typeface="Calibri"/>
              </a:defRPr>
            </a:lvl3pPr>
            <a:lvl4pPr marL="4389120" marR="0" lvl="3" indent="-7620"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4pPr>
            <a:lvl5pPr marL="5852160" marR="0" lvl="4" indent="-10159"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5pPr>
            <a:lvl6pPr marL="7315200" marR="0" lvl="5" indent="0"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6pPr>
            <a:lvl7pPr marL="8778240" marR="0" lvl="6" indent="-2540"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7pPr>
            <a:lvl8pPr marL="10241280" marR="0" lvl="7" indent="-5080"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8pPr>
            <a:lvl9pPr marL="11704320" marR="0" lvl="8" indent="-7619" algn="l" rtl="0">
              <a:lnSpc>
                <a:spcPct val="90000"/>
              </a:lnSpc>
              <a:spcBef>
                <a:spcPts val="1600"/>
              </a:spcBef>
              <a:buClr>
                <a:srgbClr val="888888"/>
              </a:buClr>
              <a:buFont typeface="Arial"/>
              <a:buNone/>
              <a:defRPr sz="512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2263140" y="5842000"/>
            <a:ext cx="13990320" cy="13924282"/>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16664940" y="5842000"/>
            <a:ext cx="13990320" cy="13924282"/>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267427"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2267431" y="5379721"/>
            <a:ext cx="13926023" cy="2636517"/>
          </a:xfrm>
          <a:prstGeom prst="rect">
            <a:avLst/>
          </a:prstGeom>
          <a:noFill/>
          <a:ln>
            <a:noFill/>
          </a:ln>
        </p:spPr>
        <p:txBody>
          <a:bodyPr lIns="91425" tIns="91425" rIns="91425" bIns="91425" anchor="b" anchorCtr="0"/>
          <a:lstStyle>
            <a:lvl1pPr marL="0" marR="0" lvl="0" indent="0" algn="l" rtl="0">
              <a:lnSpc>
                <a:spcPct val="90000"/>
              </a:lnSpc>
              <a:spcBef>
                <a:spcPts val="3200"/>
              </a:spcBef>
              <a:buClr>
                <a:schemeClr val="dk1"/>
              </a:buClr>
              <a:buFont typeface="Arial"/>
              <a:buNone/>
              <a:defRPr sz="7680" b="1"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6400" b="1"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5760" b="1"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2267431" y="8016239"/>
            <a:ext cx="13926023" cy="11790681"/>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16664942" y="5379721"/>
            <a:ext cx="13994607" cy="2636517"/>
          </a:xfrm>
          <a:prstGeom prst="rect">
            <a:avLst/>
          </a:prstGeom>
          <a:noFill/>
          <a:ln>
            <a:noFill/>
          </a:ln>
        </p:spPr>
        <p:txBody>
          <a:bodyPr lIns="91425" tIns="91425" rIns="91425" bIns="91425" anchor="b" anchorCtr="0"/>
          <a:lstStyle>
            <a:lvl1pPr marL="0" marR="0" lvl="0" indent="0" algn="l" rtl="0">
              <a:lnSpc>
                <a:spcPct val="90000"/>
              </a:lnSpc>
              <a:spcBef>
                <a:spcPts val="3200"/>
              </a:spcBef>
              <a:buClr>
                <a:schemeClr val="dk1"/>
              </a:buClr>
              <a:buFont typeface="Arial"/>
              <a:buNone/>
              <a:defRPr sz="7680" b="1"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6400" b="1"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5760" b="1"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512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16664942" y="8016239"/>
            <a:ext cx="13994607" cy="11790681"/>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267427" y="1463040"/>
            <a:ext cx="10617040" cy="512063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024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3994607" y="3159765"/>
            <a:ext cx="16664939" cy="15595600"/>
          </a:xfrm>
          <a:prstGeom prst="rect">
            <a:avLst/>
          </a:prstGeom>
          <a:noFill/>
          <a:ln>
            <a:noFill/>
          </a:ln>
        </p:spPr>
        <p:txBody>
          <a:bodyPr lIns="91425" tIns="91425" rIns="91425" bIns="91425" anchor="t" anchorCtr="0"/>
          <a:lstStyle>
            <a:lvl1pPr marL="731520" marR="0" lvl="0" indent="-81279" algn="l" rtl="0">
              <a:lnSpc>
                <a:spcPct val="90000"/>
              </a:lnSpc>
              <a:spcBef>
                <a:spcPts val="3200"/>
              </a:spcBef>
              <a:buClr>
                <a:schemeClr val="dk1"/>
              </a:buClr>
              <a:buSzPct val="100392"/>
              <a:buFont typeface="Arial"/>
              <a:buChar char="•"/>
              <a:defRPr sz="10240" b="0" i="0" u="none" strike="noStrike" cap="none">
                <a:solidFill>
                  <a:schemeClr val="dk1"/>
                </a:solidFill>
                <a:latin typeface="Calibri"/>
                <a:ea typeface="Calibri"/>
                <a:cs typeface="Calibri"/>
                <a:sym typeface="Calibri"/>
              </a:defRPr>
            </a:lvl1pPr>
            <a:lvl2pPr marL="2194560" marR="0" lvl="1" indent="-165100" algn="l" rtl="0">
              <a:lnSpc>
                <a:spcPct val="90000"/>
              </a:lnSpc>
              <a:spcBef>
                <a:spcPts val="16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2pPr>
            <a:lvl3pPr marL="3657600" marR="0" lvl="2" indent="-24892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3pPr>
            <a:lvl4pPr marL="5120640" marR="0" lvl="3" indent="-33274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4pPr>
            <a:lvl5pPr marL="6583680" marR="0" lvl="4" indent="-33528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5pPr>
            <a:lvl6pPr marL="8046719" marR="0" lvl="5" indent="-325119"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6pPr>
            <a:lvl7pPr marL="9509760" marR="0" lvl="6" indent="-327659"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7pPr>
            <a:lvl8pPr marL="10972800" marR="0" lvl="7"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8pPr>
            <a:lvl9pPr marL="12435840" marR="0" lvl="8" indent="-33274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2267427" y="6583679"/>
            <a:ext cx="10617040" cy="12197081"/>
          </a:xfrm>
          <a:prstGeom prst="rect">
            <a:avLst/>
          </a:prstGeom>
          <a:noFill/>
          <a:ln>
            <a:noFill/>
          </a:ln>
        </p:spPr>
        <p:txBody>
          <a:bodyPr lIns="91425" tIns="91425" rIns="91425" bIns="91425" anchor="t" anchorCtr="0"/>
          <a:lstStyle>
            <a:lvl1pPr marL="0" marR="0" lvl="0" indent="0" algn="l" rtl="0">
              <a:lnSpc>
                <a:spcPct val="90000"/>
              </a:lnSpc>
              <a:spcBef>
                <a:spcPts val="3200"/>
              </a:spcBef>
              <a:buClr>
                <a:schemeClr val="dk1"/>
              </a:buClr>
              <a:buFont typeface="Arial"/>
              <a:buNone/>
              <a:defRPr sz="5120" b="0"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4480" b="0"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3840" b="0"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267427" y="1463040"/>
            <a:ext cx="10617040" cy="512063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024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3994607" y="3159765"/>
            <a:ext cx="16664939" cy="15595600"/>
          </a:xfrm>
          <a:prstGeom prst="rect">
            <a:avLst/>
          </a:prstGeom>
          <a:noFill/>
          <a:ln>
            <a:noFill/>
          </a:ln>
        </p:spPr>
        <p:txBody>
          <a:bodyPr lIns="91425" tIns="91425" rIns="91425" bIns="91425" anchor="t" anchorCtr="0"/>
          <a:lstStyle>
            <a:lvl1pPr marL="0" marR="0" lvl="0" indent="0" algn="l" rtl="0">
              <a:lnSpc>
                <a:spcPct val="90000"/>
              </a:lnSpc>
              <a:spcBef>
                <a:spcPts val="3200"/>
              </a:spcBef>
              <a:buClr>
                <a:schemeClr val="dk1"/>
              </a:buClr>
              <a:buFont typeface="Arial"/>
              <a:buNone/>
              <a:defRPr sz="10240" b="0"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8960" b="0"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7680" b="0"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64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2267427" y="6583679"/>
            <a:ext cx="10617040" cy="12197081"/>
          </a:xfrm>
          <a:prstGeom prst="rect">
            <a:avLst/>
          </a:prstGeom>
          <a:noFill/>
          <a:ln>
            <a:noFill/>
          </a:ln>
        </p:spPr>
        <p:txBody>
          <a:bodyPr lIns="91425" tIns="91425" rIns="91425" bIns="91425" anchor="t" anchorCtr="0"/>
          <a:lstStyle>
            <a:lvl1pPr marL="0" marR="0" lvl="0" indent="0" algn="l" rtl="0">
              <a:lnSpc>
                <a:spcPct val="90000"/>
              </a:lnSpc>
              <a:spcBef>
                <a:spcPts val="3200"/>
              </a:spcBef>
              <a:buClr>
                <a:schemeClr val="dk1"/>
              </a:buClr>
              <a:buFont typeface="Arial"/>
              <a:buNone/>
              <a:defRPr sz="5120" b="0" i="0" u="none" strike="noStrike" cap="none">
                <a:solidFill>
                  <a:schemeClr val="dk1"/>
                </a:solidFill>
                <a:latin typeface="Calibri"/>
                <a:ea typeface="Calibri"/>
                <a:cs typeface="Calibri"/>
                <a:sym typeface="Calibri"/>
              </a:defRPr>
            </a:lvl1pPr>
            <a:lvl2pPr marL="1463040" marR="0" lvl="1" indent="-2539" algn="l" rtl="0">
              <a:lnSpc>
                <a:spcPct val="90000"/>
              </a:lnSpc>
              <a:spcBef>
                <a:spcPts val="1600"/>
              </a:spcBef>
              <a:buClr>
                <a:schemeClr val="dk1"/>
              </a:buClr>
              <a:buFont typeface="Arial"/>
              <a:buNone/>
              <a:defRPr sz="4480" b="0" i="0" u="none" strike="noStrike" cap="none">
                <a:solidFill>
                  <a:schemeClr val="dk1"/>
                </a:solidFill>
                <a:latin typeface="Calibri"/>
                <a:ea typeface="Calibri"/>
                <a:cs typeface="Calibri"/>
                <a:sym typeface="Calibri"/>
              </a:defRPr>
            </a:lvl2pPr>
            <a:lvl3pPr marL="2926080" marR="0" lvl="2" indent="-5079" algn="l" rtl="0">
              <a:lnSpc>
                <a:spcPct val="90000"/>
              </a:lnSpc>
              <a:spcBef>
                <a:spcPts val="1600"/>
              </a:spcBef>
              <a:buClr>
                <a:schemeClr val="dk1"/>
              </a:buClr>
              <a:buFont typeface="Arial"/>
              <a:buNone/>
              <a:defRPr sz="3840" b="0" i="0" u="none" strike="noStrike" cap="none">
                <a:solidFill>
                  <a:schemeClr val="dk1"/>
                </a:solidFill>
                <a:latin typeface="Calibri"/>
                <a:ea typeface="Calibri"/>
                <a:cs typeface="Calibri"/>
                <a:sym typeface="Calibri"/>
              </a:defRPr>
            </a:lvl3pPr>
            <a:lvl4pPr marL="4389120" marR="0" lvl="3" indent="-762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4pPr>
            <a:lvl5pPr marL="5852160" marR="0" lvl="4" indent="-10159"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5pPr>
            <a:lvl6pPr marL="7315200" marR="0" lvl="5" indent="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6pPr>
            <a:lvl7pPr marL="8778240" marR="0" lvl="6" indent="-254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7pPr>
            <a:lvl8pPr marL="10241280" marR="0" lvl="7" indent="-5080"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8pPr>
            <a:lvl9pPr marL="11704320" marR="0" lvl="8" indent="-7619" algn="l" rtl="0">
              <a:lnSpc>
                <a:spcPct val="90000"/>
              </a:lnSpc>
              <a:spcBef>
                <a:spcPts val="1600"/>
              </a:spcBef>
              <a:buClr>
                <a:schemeClr val="dk1"/>
              </a:buClr>
              <a:buFont typeface="Arial"/>
              <a:buNone/>
              <a:defRPr sz="32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263140" y="1168404"/>
            <a:ext cx="28392119" cy="42418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1408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2263140" y="5842000"/>
            <a:ext cx="28392119" cy="13924282"/>
          </a:xfrm>
          <a:prstGeom prst="rect">
            <a:avLst/>
          </a:prstGeom>
          <a:noFill/>
          <a:ln>
            <a:noFill/>
          </a:ln>
        </p:spPr>
        <p:txBody>
          <a:bodyPr lIns="91425" tIns="91425" rIns="91425" bIns="91425" anchor="t" anchorCtr="0"/>
          <a:lstStyle>
            <a:lvl1pPr marL="731520" marR="0" lvl="0" indent="-162559" algn="l" rtl="0">
              <a:lnSpc>
                <a:spcPct val="90000"/>
              </a:lnSpc>
              <a:spcBef>
                <a:spcPts val="3200"/>
              </a:spcBef>
              <a:buClr>
                <a:schemeClr val="dk1"/>
              </a:buClr>
              <a:buSzPct val="99555"/>
              <a:buFont typeface="Arial"/>
              <a:buChar char="•"/>
              <a:defRPr sz="8960" b="0" i="0" u="none" strike="noStrike" cap="none">
                <a:solidFill>
                  <a:schemeClr val="dk1"/>
                </a:solidFill>
                <a:latin typeface="Calibri"/>
                <a:ea typeface="Calibri"/>
                <a:cs typeface="Calibri"/>
                <a:sym typeface="Calibri"/>
              </a:defRPr>
            </a:lvl1pPr>
            <a:lvl2pPr marL="2194560" marR="0" lvl="1" indent="-246380" algn="l" rtl="0">
              <a:lnSpc>
                <a:spcPct val="90000"/>
              </a:lnSpc>
              <a:spcBef>
                <a:spcPts val="1600"/>
              </a:spcBef>
              <a:buClr>
                <a:schemeClr val="dk1"/>
              </a:buClr>
              <a:buSzPct val="99740"/>
              <a:buFont typeface="Arial"/>
              <a:buChar char="•"/>
              <a:defRPr sz="7680" b="0" i="0" u="none" strike="noStrike" cap="none">
                <a:solidFill>
                  <a:schemeClr val="dk1"/>
                </a:solidFill>
                <a:latin typeface="Calibri"/>
                <a:ea typeface="Calibri"/>
                <a:cs typeface="Calibri"/>
                <a:sym typeface="Calibri"/>
              </a:defRPr>
            </a:lvl2pPr>
            <a:lvl3pPr marL="3657600" marR="0" lvl="2" indent="-330200" algn="l" rtl="0">
              <a:lnSpc>
                <a:spcPct val="90000"/>
              </a:lnSpc>
              <a:spcBef>
                <a:spcPts val="1600"/>
              </a:spcBef>
              <a:buClr>
                <a:schemeClr val="dk1"/>
              </a:buClr>
              <a:buSzPct val="100000"/>
              <a:buFont typeface="Arial"/>
              <a:buChar char="•"/>
              <a:defRPr sz="6400" b="0" i="0" u="none" strike="noStrike" cap="none">
                <a:solidFill>
                  <a:schemeClr val="dk1"/>
                </a:solidFill>
                <a:latin typeface="Calibri"/>
                <a:ea typeface="Calibri"/>
                <a:cs typeface="Calibri"/>
                <a:sym typeface="Calibri"/>
              </a:defRPr>
            </a:lvl3pPr>
            <a:lvl4pPr marL="5120640" marR="0" lvl="3"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4pPr>
            <a:lvl5pPr marL="6583680" marR="0" lvl="4" indent="-37592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5pPr>
            <a:lvl6pPr marL="8046719" marR="0" lvl="5" indent="-365759"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6pPr>
            <a:lvl7pPr marL="9509760" marR="0" lvl="6" indent="-36830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7pPr>
            <a:lvl8pPr marL="10972800" marR="0" lvl="7" indent="-37084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8pPr>
            <a:lvl9pPr marL="12435840" marR="0" lvl="8" indent="-373380" algn="l" rtl="0">
              <a:lnSpc>
                <a:spcPct val="90000"/>
              </a:lnSpc>
              <a:spcBef>
                <a:spcPts val="1600"/>
              </a:spcBef>
              <a:buClr>
                <a:schemeClr val="dk1"/>
              </a:buClr>
              <a:buSzPct val="9931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263140" y="20340325"/>
            <a:ext cx="7406639" cy="1168400"/>
          </a:xfrm>
          <a:prstGeom prst="rect">
            <a:avLst/>
          </a:prstGeom>
          <a:noFill/>
          <a:ln>
            <a:noFill/>
          </a:ln>
        </p:spPr>
        <p:txBody>
          <a:bodyPr lIns="91425" tIns="91425" rIns="91425" bIns="91425" anchor="ctr" anchorCtr="0"/>
          <a:lstStyle>
            <a:lvl1pPr marL="0" marR="0" lvl="0" indent="0" algn="l"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0904220" y="20340325"/>
            <a:ext cx="11109960" cy="1168400"/>
          </a:xfrm>
          <a:prstGeom prst="rect">
            <a:avLst/>
          </a:prstGeom>
          <a:noFill/>
          <a:ln>
            <a:noFill/>
          </a:ln>
        </p:spPr>
        <p:txBody>
          <a:bodyPr lIns="91425" tIns="91425" rIns="91425" bIns="91425" anchor="ctr" anchorCtr="0"/>
          <a:lstStyle>
            <a:lvl1pPr marL="0" marR="0" lvl="0" indent="0" algn="ctr" rtl="0">
              <a:spcBef>
                <a:spcPts val="0"/>
              </a:spcBef>
              <a:buNone/>
              <a:defRPr sz="3840" b="0" i="0" u="none" strike="noStrike" cap="none">
                <a:solidFill>
                  <a:srgbClr val="888888"/>
                </a:solidFill>
                <a:latin typeface="Calibri"/>
                <a:ea typeface="Calibri"/>
                <a:cs typeface="Calibri"/>
                <a:sym typeface="Calibri"/>
              </a:defRPr>
            </a:lvl1pPr>
            <a:lvl2pPr marL="1316736" marR="0" lvl="1" indent="-8636" algn="l" rtl="0">
              <a:spcBef>
                <a:spcPts val="0"/>
              </a:spcBef>
              <a:buNone/>
              <a:defRPr sz="5184" b="0" i="0" u="none" strike="noStrike" cap="none">
                <a:solidFill>
                  <a:schemeClr val="dk1"/>
                </a:solidFill>
                <a:latin typeface="Calibri"/>
                <a:ea typeface="Calibri"/>
                <a:cs typeface="Calibri"/>
                <a:sym typeface="Calibri"/>
              </a:defRPr>
            </a:lvl2pPr>
            <a:lvl3pPr marL="2633472" marR="0" lvl="2" indent="-4572" algn="l" rtl="0">
              <a:spcBef>
                <a:spcPts val="0"/>
              </a:spcBef>
              <a:buNone/>
              <a:defRPr sz="5184" b="0" i="0" u="none" strike="noStrike" cap="none">
                <a:solidFill>
                  <a:schemeClr val="dk1"/>
                </a:solidFill>
                <a:latin typeface="Calibri"/>
                <a:ea typeface="Calibri"/>
                <a:cs typeface="Calibri"/>
                <a:sym typeface="Calibri"/>
              </a:defRPr>
            </a:lvl3pPr>
            <a:lvl4pPr marL="3950208" marR="0" lvl="3" indent="-508" algn="l" rtl="0">
              <a:spcBef>
                <a:spcPts val="0"/>
              </a:spcBef>
              <a:buNone/>
              <a:defRPr sz="5184" b="0" i="0" u="none" strike="noStrike" cap="none">
                <a:solidFill>
                  <a:schemeClr val="dk1"/>
                </a:solidFill>
                <a:latin typeface="Calibri"/>
                <a:ea typeface="Calibri"/>
                <a:cs typeface="Calibri"/>
                <a:sym typeface="Calibri"/>
              </a:defRPr>
            </a:lvl4pPr>
            <a:lvl5pPr marL="5266944" marR="0" lvl="4" indent="-9144" algn="l" rtl="0">
              <a:spcBef>
                <a:spcPts val="0"/>
              </a:spcBef>
              <a:buNone/>
              <a:defRPr sz="5184" b="0" i="0" u="none" strike="noStrike" cap="none">
                <a:solidFill>
                  <a:schemeClr val="dk1"/>
                </a:solidFill>
                <a:latin typeface="Calibri"/>
                <a:ea typeface="Calibri"/>
                <a:cs typeface="Calibri"/>
                <a:sym typeface="Calibri"/>
              </a:defRPr>
            </a:lvl5pPr>
            <a:lvl6pPr marL="6583680" marR="0" lvl="5" indent="-5080" algn="l" rtl="0">
              <a:spcBef>
                <a:spcPts val="0"/>
              </a:spcBef>
              <a:buNone/>
              <a:defRPr sz="5184" b="0" i="0" u="none" strike="noStrike" cap="none">
                <a:solidFill>
                  <a:schemeClr val="dk1"/>
                </a:solidFill>
                <a:latin typeface="Calibri"/>
                <a:ea typeface="Calibri"/>
                <a:cs typeface="Calibri"/>
                <a:sym typeface="Calibri"/>
              </a:defRPr>
            </a:lvl6pPr>
            <a:lvl7pPr marL="7900416" marR="0" lvl="6" indent="-1016" algn="l" rtl="0">
              <a:spcBef>
                <a:spcPts val="0"/>
              </a:spcBef>
              <a:buNone/>
              <a:defRPr sz="5184" b="0" i="0" u="none" strike="noStrike" cap="none">
                <a:solidFill>
                  <a:schemeClr val="dk1"/>
                </a:solidFill>
                <a:latin typeface="Calibri"/>
                <a:ea typeface="Calibri"/>
                <a:cs typeface="Calibri"/>
                <a:sym typeface="Calibri"/>
              </a:defRPr>
            </a:lvl7pPr>
            <a:lvl8pPr marL="9217152" marR="0" lvl="7" indent="-9652" algn="l" rtl="0">
              <a:spcBef>
                <a:spcPts val="0"/>
              </a:spcBef>
              <a:buNone/>
              <a:defRPr sz="5184" b="0" i="0" u="none" strike="noStrike" cap="none">
                <a:solidFill>
                  <a:schemeClr val="dk1"/>
                </a:solidFill>
                <a:latin typeface="Calibri"/>
                <a:ea typeface="Calibri"/>
                <a:cs typeface="Calibri"/>
                <a:sym typeface="Calibri"/>
              </a:defRPr>
            </a:lvl8pPr>
            <a:lvl9pPr marL="10533888" marR="0" lvl="8" indent="-5588" algn="l" rtl="0">
              <a:spcBef>
                <a:spcPts val="0"/>
              </a:spcBef>
              <a:buNone/>
              <a:defRPr sz="5184"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23248620" y="20340325"/>
            <a:ext cx="7406639" cy="11684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384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384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png"/><Relationship Id="rId3" Type="http://schemas.openxmlformats.org/officeDocument/2006/relationships/hyperlink" Target="http://nctc.fws.gov/resources/knowledge-resources/pubs5/web_link/text/li_pine.htm" TargetMode="External"/><Relationship Id="rId7" Type="http://schemas.openxmlformats.org/officeDocument/2006/relationships/image" Target="../media/image4.png"/><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png"/><Relationship Id="rId4" Type="http://schemas.openxmlformats.org/officeDocument/2006/relationships/image" Target="../media/image1.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83"/>
        <p:cNvGrpSpPr/>
        <p:nvPr/>
      </p:nvGrpSpPr>
      <p:grpSpPr>
        <a:xfrm>
          <a:off x="0" y="0"/>
          <a:ext cx="0" cy="0"/>
          <a:chOff x="0" y="0"/>
          <a:chExt cx="0" cy="0"/>
        </a:xfrm>
      </p:grpSpPr>
      <p:sp>
        <p:nvSpPr>
          <p:cNvPr id="84" name="Shape 84"/>
          <p:cNvSpPr txBox="1"/>
          <p:nvPr/>
        </p:nvSpPr>
        <p:spPr>
          <a:xfrm>
            <a:off x="378372" y="8456638"/>
            <a:ext cx="8643300" cy="13079058"/>
          </a:xfrm>
          <a:prstGeom prst="rect">
            <a:avLst/>
          </a:prstGeom>
          <a:noFill/>
          <a:ln w="38100" cap="flat" cmpd="thickThin">
            <a:solidFill>
              <a:srgbClr val="000000"/>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None/>
            </a:pPr>
            <a:r>
              <a:rPr lang="en-US" sz="3600" b="1" u="sng" dirty="0">
                <a:solidFill>
                  <a:srgbClr val="000000"/>
                </a:solidFill>
              </a:rPr>
              <a:t>Introduction</a:t>
            </a:r>
            <a:endParaRPr lang="en-US" sz="3000" b="1" u="sng" dirty="0">
              <a:solidFill>
                <a:srgbClr val="000000"/>
              </a:solidFill>
            </a:endParaRPr>
          </a:p>
          <a:p>
            <a:pPr lvl="0" algn="just" rtl="0">
              <a:spcBef>
                <a:spcPts val="0"/>
              </a:spcBef>
              <a:buNone/>
            </a:pPr>
            <a:r>
              <a:rPr lang="en-US" sz="2500" dirty="0">
                <a:solidFill>
                  <a:srgbClr val="000000"/>
                </a:solidFill>
              </a:rPr>
              <a:t>Biodiversity, in the simplest terms, means variation in living systems and that is extremely important to any habitat that wants to continue to survive and grow. Biodiversity is important because it boosts ecosystem productivity. Examples of this include how if there are more variety of a certain species there is more of a likelihood that they would be able to survive a large scale natural disaster. After the disaster, the group who had the specific gene that enabled them</a:t>
            </a:r>
            <a:r>
              <a:rPr lang="en-US" sz="2500" b="1" dirty="0">
                <a:solidFill>
                  <a:srgbClr val="000000"/>
                </a:solidFill>
              </a:rPr>
              <a:t> </a:t>
            </a:r>
            <a:r>
              <a:rPr lang="en-US" sz="2500" dirty="0">
                <a:solidFill>
                  <a:srgbClr val="000000"/>
                </a:solidFill>
              </a:rPr>
              <a:t>to survive will eventually reproduce and produce offspring who will procure that same trait. Furthermore, survival of the fittest goes hand in hand with biodiversity, organisms who can adapt to the changes of the environment tend to survive and reproduce in greater number than others. Though members of a particular species will fight against each other to get to the top, they often depend on other species to maintain a balanced </a:t>
            </a:r>
            <a:r>
              <a:rPr lang="en-US" sz="2500" dirty="0" smtClean="0">
                <a:solidFill>
                  <a:srgbClr val="000000"/>
                </a:solidFill>
              </a:rPr>
              <a:t>ecosystem. </a:t>
            </a:r>
          </a:p>
          <a:p>
            <a:pPr lvl="0" algn="just" rtl="0">
              <a:spcBef>
                <a:spcPts val="0"/>
              </a:spcBef>
              <a:buNone/>
            </a:pPr>
            <a:r>
              <a:rPr lang="en-US" sz="2500" dirty="0"/>
              <a:t>	</a:t>
            </a:r>
            <a:r>
              <a:rPr lang="en-US" sz="2500" dirty="0" smtClean="0">
                <a:solidFill>
                  <a:srgbClr val="000000"/>
                </a:solidFill>
              </a:rPr>
              <a:t>DNA </a:t>
            </a:r>
            <a:r>
              <a:rPr lang="en-US" sz="2500" dirty="0">
                <a:solidFill>
                  <a:srgbClr val="000000"/>
                </a:solidFill>
              </a:rPr>
              <a:t>barcoding is a new revolutionary technique of identifying species for both experts and non-experts which was introduced by Paul Herbert from University of Guelph in Ontario, Canada. DNA barcoding uses a short genetic sequence from a specific genome to specify a certain member of a species. The specific gene sequence we will be using is </a:t>
            </a:r>
            <a:r>
              <a:rPr lang="en-US" sz="2500" dirty="0" err="1">
                <a:solidFill>
                  <a:srgbClr val="000000"/>
                </a:solidFill>
              </a:rPr>
              <a:t>rbcL</a:t>
            </a:r>
            <a:r>
              <a:rPr lang="en-US" sz="2500" dirty="0">
                <a:solidFill>
                  <a:srgbClr val="000000"/>
                </a:solidFill>
              </a:rPr>
              <a:t> because it has been accepted in the scientific community as acceptable. The </a:t>
            </a:r>
            <a:r>
              <a:rPr lang="en-US" sz="2500" dirty="0" err="1">
                <a:solidFill>
                  <a:srgbClr val="000000"/>
                </a:solidFill>
              </a:rPr>
              <a:t>rbcL</a:t>
            </a:r>
            <a:r>
              <a:rPr lang="en-US" sz="2500" dirty="0">
                <a:solidFill>
                  <a:srgbClr val="000000"/>
                </a:solidFill>
              </a:rPr>
              <a:t> gene segment is better to use than CO1 because it provides a better differentiation between species. It works exactly the same way a scanner at a grocery store does scanning the  UPC to distinguish between different products. The barcoding project consists of four separate parts: the specimen collection, DNA extraction, DNA sequencing, and analysis of sequences using databases such as BLAST.</a:t>
            </a:r>
          </a:p>
        </p:txBody>
      </p:sp>
      <p:sp>
        <p:nvSpPr>
          <p:cNvPr id="85" name="Shape 85"/>
          <p:cNvSpPr txBox="1"/>
          <p:nvPr/>
        </p:nvSpPr>
        <p:spPr>
          <a:xfrm>
            <a:off x="448968" y="684485"/>
            <a:ext cx="8643300" cy="7229805"/>
          </a:xfrm>
          <a:prstGeom prst="rect">
            <a:avLst/>
          </a:prstGeom>
          <a:noFill/>
          <a:ln w="38100" cap="flat" cmpd="thickThin">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US" sz="3200" b="1" u="sng" dirty="0"/>
              <a:t>Abstract</a:t>
            </a:r>
            <a:endParaRPr lang="en-US" sz="2600" b="1" u="sng" dirty="0"/>
          </a:p>
          <a:p>
            <a:pPr lvl="0" algn="just"/>
            <a:r>
              <a:rPr lang="en-US" sz="2500" dirty="0" smtClean="0"/>
              <a:t>The objective of this project was to determine the genus, and if possible the species, of several berry-bearing trees  growing  in the </a:t>
            </a:r>
            <a:r>
              <a:rPr lang="en-US" sz="2500" dirty="0" err="1" smtClean="0"/>
              <a:t>Peconic</a:t>
            </a:r>
            <a:r>
              <a:rPr lang="en-US" sz="2500" dirty="0" smtClean="0"/>
              <a:t> River System by properly </a:t>
            </a:r>
            <a:r>
              <a:rPr lang="en-US" sz="2500" dirty="0" err="1" smtClean="0"/>
              <a:t>barcoding</a:t>
            </a:r>
            <a:r>
              <a:rPr lang="en-US" sz="2500" dirty="0" smtClean="0"/>
              <a:t> the leaves and berries and </a:t>
            </a:r>
            <a:r>
              <a:rPr lang="en-US" sz="2500" dirty="0" err="1" smtClean="0"/>
              <a:t>and</a:t>
            </a:r>
            <a:r>
              <a:rPr lang="en-US" sz="2500" dirty="0" smtClean="0"/>
              <a:t> compare the results using the DNA Subway website and the NCBI BLAST tool . Out of the 17 samples that were  processed, only 3 of them were sequenced well enough to be able to compare DNA sequences of the </a:t>
            </a:r>
            <a:r>
              <a:rPr lang="en-US" sz="2500" dirty="0" err="1" smtClean="0"/>
              <a:t>rbcL</a:t>
            </a:r>
            <a:r>
              <a:rPr lang="en-US" sz="2500" dirty="0" smtClean="0"/>
              <a:t> gene on the DNA Subway site. The best sample, NYD-003, correlated to four different species of rose plant: </a:t>
            </a:r>
            <a:r>
              <a:rPr lang="en-US" sz="2500" i="1" dirty="0" smtClean="0"/>
              <a:t>Rosa </a:t>
            </a:r>
            <a:r>
              <a:rPr lang="en-US" sz="2500" i="1" dirty="0" err="1" smtClean="0"/>
              <a:t>arkansana</a:t>
            </a:r>
            <a:r>
              <a:rPr lang="en-US" sz="2500" i="1" dirty="0" smtClean="0"/>
              <a:t>, Rosa  </a:t>
            </a:r>
            <a:r>
              <a:rPr lang="en-US" sz="2500" i="1" dirty="0" err="1" smtClean="0"/>
              <a:t>blanda</a:t>
            </a:r>
            <a:r>
              <a:rPr lang="en-US" sz="2500" i="1" dirty="0" smtClean="0"/>
              <a:t>, Rosa </a:t>
            </a:r>
            <a:r>
              <a:rPr lang="en-US" sz="2500" i="1" dirty="0" err="1" smtClean="0"/>
              <a:t>laevigata</a:t>
            </a:r>
            <a:r>
              <a:rPr lang="en-US" sz="2500" dirty="0" smtClean="0"/>
              <a:t>, and Rosa </a:t>
            </a:r>
            <a:r>
              <a:rPr lang="en-US" sz="2500" i="1" dirty="0" err="1" smtClean="0"/>
              <a:t>canina</a:t>
            </a:r>
            <a:r>
              <a:rPr lang="en-US" sz="2500" dirty="0" smtClean="0"/>
              <a:t>. Analysis of the BLAST hits, bit scores, and mismatches, as well as the physical characteristic of the sample suggests that </a:t>
            </a:r>
            <a:r>
              <a:rPr lang="en-US" sz="2500" i="1" dirty="0" smtClean="0"/>
              <a:t>Rosa </a:t>
            </a:r>
            <a:r>
              <a:rPr lang="en-US" sz="2500" i="1" dirty="0" err="1" smtClean="0"/>
              <a:t>blanda</a:t>
            </a:r>
            <a:r>
              <a:rPr lang="en-US" sz="2500" dirty="0" smtClean="0"/>
              <a:t> is most similar to the sample, NYD-003, but </a:t>
            </a:r>
            <a:r>
              <a:rPr lang="en-US" sz="2500" dirty="0" err="1" smtClean="0"/>
              <a:t>rbcL</a:t>
            </a:r>
            <a:r>
              <a:rPr lang="en-US" sz="2500" dirty="0" smtClean="0"/>
              <a:t> analysis only resolves to the genus level so differentiation of species is not possible without further differential gene analysis.</a:t>
            </a:r>
            <a:endParaRPr sz="2500" dirty="0"/>
          </a:p>
        </p:txBody>
      </p:sp>
      <p:sp>
        <p:nvSpPr>
          <p:cNvPr id="86" name="Shape 86"/>
          <p:cNvSpPr txBox="1"/>
          <p:nvPr/>
        </p:nvSpPr>
        <p:spPr>
          <a:xfrm>
            <a:off x="24130400" y="16847190"/>
            <a:ext cx="8341800" cy="4742820"/>
          </a:xfrm>
          <a:prstGeom prst="rect">
            <a:avLst/>
          </a:prstGeom>
          <a:noFill/>
          <a:ln w="38100" cap="flat" cmpd="thickThin">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Clr>
                <a:schemeClr val="dk1"/>
              </a:buClr>
              <a:buSzPct val="30555"/>
              <a:buFont typeface="Arial"/>
              <a:buNone/>
            </a:pPr>
            <a:r>
              <a:rPr lang="en-US" sz="3600" b="1" u="sng" dirty="0">
                <a:solidFill>
                  <a:schemeClr val="dk1"/>
                </a:solidFill>
              </a:rPr>
              <a:t>References </a:t>
            </a:r>
          </a:p>
          <a:p>
            <a:pPr lvl="0" algn="just" rtl="0">
              <a:spcBef>
                <a:spcPts val="0"/>
              </a:spcBef>
              <a:buClr>
                <a:schemeClr val="dk1"/>
              </a:buClr>
              <a:buSzPct val="45833"/>
              <a:buFont typeface="Arial"/>
              <a:buNone/>
            </a:pPr>
            <a:r>
              <a:rPr lang="en-US" sz="2400" dirty="0">
                <a:solidFill>
                  <a:schemeClr val="dk1"/>
                </a:solidFill>
                <a:latin typeface="Times New Roman"/>
                <a:ea typeface="Times New Roman"/>
                <a:cs typeface="Times New Roman"/>
                <a:sym typeface="Times New Roman"/>
              </a:rPr>
              <a:t>Why Is Biodiversity Important? Who Cares? (2014) Retrieved from </a:t>
            </a:r>
            <a:r>
              <a:rPr lang="en-US" sz="2400" u="sng" dirty="0">
                <a:solidFill>
                  <a:srgbClr val="1155CC"/>
                </a:solidFill>
                <a:latin typeface="Times New Roman"/>
                <a:ea typeface="Times New Roman"/>
                <a:cs typeface="Times New Roman"/>
                <a:sym typeface="Times New Roman"/>
              </a:rPr>
              <a:t>http://www.globalissues.org/article/170/why-is-biodiversity-important-who-cares</a:t>
            </a:r>
          </a:p>
          <a:p>
            <a:pPr lvl="0" algn="just" rtl="0">
              <a:spcBef>
                <a:spcPts val="0"/>
              </a:spcBef>
              <a:buClr>
                <a:schemeClr val="dk1"/>
              </a:buClr>
              <a:buFont typeface="Arial"/>
              <a:buNone/>
            </a:pPr>
            <a:endParaRPr sz="2400" dirty="0">
              <a:solidFill>
                <a:schemeClr val="dk1"/>
              </a:solidFill>
              <a:latin typeface="Times New Roman"/>
              <a:ea typeface="Times New Roman"/>
              <a:cs typeface="Times New Roman"/>
              <a:sym typeface="Times New Roman"/>
            </a:endParaRPr>
          </a:p>
          <a:p>
            <a:pPr lvl="0" algn="just" rtl="0">
              <a:spcBef>
                <a:spcPts val="0"/>
              </a:spcBef>
              <a:buClr>
                <a:schemeClr val="dk1"/>
              </a:buClr>
              <a:buSzPct val="45833"/>
              <a:buFont typeface="Arial"/>
              <a:buNone/>
            </a:pPr>
            <a:r>
              <a:rPr lang="en-US" sz="2400" dirty="0">
                <a:solidFill>
                  <a:schemeClr val="dk1"/>
                </a:solidFill>
                <a:latin typeface="Times New Roman"/>
                <a:ea typeface="Times New Roman"/>
                <a:cs typeface="Times New Roman"/>
                <a:sym typeface="Times New Roman"/>
              </a:rPr>
              <a:t>What is DNA Barcoding? (2015) Retrieved from </a:t>
            </a:r>
          </a:p>
          <a:p>
            <a:pPr lvl="0" algn="just" rtl="0">
              <a:spcBef>
                <a:spcPts val="0"/>
              </a:spcBef>
              <a:buClr>
                <a:schemeClr val="dk1"/>
              </a:buClr>
              <a:buSzPct val="45833"/>
              <a:buFont typeface="Arial"/>
              <a:buNone/>
            </a:pPr>
            <a:r>
              <a:rPr lang="en-US" sz="2400" u="sng" dirty="0">
                <a:solidFill>
                  <a:srgbClr val="1155CC"/>
                </a:solidFill>
                <a:latin typeface="Times New Roman"/>
                <a:ea typeface="Times New Roman"/>
                <a:cs typeface="Times New Roman"/>
                <a:sym typeface="Times New Roman"/>
              </a:rPr>
              <a:t>http://www.barcodeoflife.org/content/about/what-dna-barcoding</a:t>
            </a:r>
            <a:r>
              <a:rPr lang="en-US" sz="2400" dirty="0">
                <a:solidFill>
                  <a:schemeClr val="dk1"/>
                </a:solidFill>
                <a:latin typeface="Times New Roman"/>
                <a:ea typeface="Times New Roman"/>
                <a:cs typeface="Times New Roman"/>
                <a:sym typeface="Times New Roman"/>
              </a:rPr>
              <a:t> </a:t>
            </a:r>
          </a:p>
          <a:p>
            <a:pPr lvl="0" algn="just" rtl="0">
              <a:spcBef>
                <a:spcPts val="0"/>
              </a:spcBef>
              <a:buClr>
                <a:schemeClr val="dk1"/>
              </a:buClr>
              <a:buFont typeface="Arial"/>
              <a:buNone/>
            </a:pPr>
            <a:endParaRPr sz="2400" dirty="0">
              <a:solidFill>
                <a:schemeClr val="dk1"/>
              </a:solidFill>
              <a:latin typeface="Times New Roman"/>
              <a:ea typeface="Times New Roman"/>
              <a:cs typeface="Times New Roman"/>
              <a:sym typeface="Times New Roman"/>
            </a:endParaRPr>
          </a:p>
          <a:p>
            <a:pPr lvl="0" algn="just" rtl="0">
              <a:spcBef>
                <a:spcPts val="0"/>
              </a:spcBef>
              <a:buClr>
                <a:schemeClr val="dk1"/>
              </a:buClr>
              <a:buSzPct val="45833"/>
              <a:buFont typeface="Arial"/>
              <a:buNone/>
            </a:pPr>
            <a:r>
              <a:rPr lang="en-US" sz="2400" dirty="0">
                <a:solidFill>
                  <a:schemeClr val="dk1"/>
                </a:solidFill>
                <a:latin typeface="Times New Roman"/>
                <a:ea typeface="Times New Roman"/>
                <a:cs typeface="Times New Roman"/>
                <a:sym typeface="Times New Roman"/>
              </a:rPr>
              <a:t>Significant Habitats And Habitat Complexities Of The New York Bight Watershed  Retrieved from </a:t>
            </a:r>
          </a:p>
          <a:p>
            <a:pPr lvl="0" algn="just" rtl="0">
              <a:spcBef>
                <a:spcPts val="0"/>
              </a:spcBef>
              <a:buClr>
                <a:schemeClr val="dk1"/>
              </a:buClr>
              <a:buSzPct val="45833"/>
              <a:buFont typeface="Arial"/>
              <a:buNone/>
            </a:pPr>
            <a:r>
              <a:rPr lang="en-US" sz="2400" u="sng" dirty="0">
                <a:solidFill>
                  <a:srgbClr val="1155CC"/>
                </a:solidFill>
                <a:latin typeface="Times New Roman"/>
                <a:ea typeface="Times New Roman"/>
                <a:cs typeface="Times New Roman"/>
                <a:sym typeface="Times New Roman"/>
              </a:rPr>
              <a:t>http://nctc.fws.gov/resources/knowledge-resources/pubs5/web_link/text/li_pine.htm</a:t>
            </a:r>
            <a:endParaRPr lang="en-US" sz="2400" u="sng" dirty="0">
              <a:solidFill>
                <a:srgbClr val="1155CC"/>
              </a:solidFill>
              <a:latin typeface="Times New Roman"/>
              <a:ea typeface="Times New Roman"/>
              <a:cs typeface="Times New Roman"/>
              <a:sym typeface="Times New Roman"/>
              <a:hlinkClick r:id="rId3"/>
            </a:endParaRPr>
          </a:p>
          <a:p>
            <a:pPr lvl="0" algn="just" rtl="0">
              <a:lnSpc>
                <a:spcPct val="115000"/>
              </a:lnSpc>
              <a:spcBef>
                <a:spcPts val="0"/>
              </a:spcBef>
              <a:buClr>
                <a:schemeClr val="dk1"/>
              </a:buClr>
              <a:buSzPct val="45833"/>
              <a:buFont typeface="Arial"/>
              <a:buNone/>
            </a:pPr>
            <a:r>
              <a:rPr lang="en-US" sz="2400" dirty="0">
                <a:solidFill>
                  <a:schemeClr val="dk1"/>
                </a:solidFill>
                <a:latin typeface="Times New Roman"/>
                <a:ea typeface="Times New Roman"/>
                <a:cs typeface="Times New Roman"/>
                <a:sym typeface="Times New Roman"/>
              </a:rPr>
              <a:t/>
            </a:r>
            <a:br>
              <a:rPr lang="en-US" sz="2400" dirty="0">
                <a:solidFill>
                  <a:schemeClr val="dk1"/>
                </a:solidFill>
                <a:latin typeface="Times New Roman"/>
                <a:ea typeface="Times New Roman"/>
                <a:cs typeface="Times New Roman"/>
                <a:sym typeface="Times New Roman"/>
              </a:rPr>
            </a:br>
            <a:endParaRPr lang="en-US" sz="2400" dirty="0">
              <a:solidFill>
                <a:schemeClr val="dk1"/>
              </a:solidFill>
              <a:latin typeface="Times New Roman"/>
              <a:ea typeface="Times New Roman"/>
              <a:cs typeface="Times New Roman"/>
              <a:sym typeface="Times New Roman"/>
            </a:endParaRPr>
          </a:p>
        </p:txBody>
      </p:sp>
      <p:pic>
        <p:nvPicPr>
          <p:cNvPr id="87" name="Shape 87"/>
          <p:cNvPicPr preferRelativeResize="0"/>
          <p:nvPr/>
        </p:nvPicPr>
        <p:blipFill>
          <a:blip r:embed="rId4">
            <a:alphaModFix/>
          </a:blip>
          <a:srcRect l="15168" r="13413"/>
          <a:stretch>
            <a:fillRect/>
          </a:stretch>
        </p:blipFill>
        <p:spPr>
          <a:xfrm>
            <a:off x="14062840" y="3886887"/>
            <a:ext cx="3815256" cy="3494625"/>
          </a:xfrm>
          <a:prstGeom prst="rect">
            <a:avLst/>
          </a:prstGeom>
          <a:noFill/>
          <a:ln>
            <a:noFill/>
          </a:ln>
        </p:spPr>
      </p:pic>
      <p:pic>
        <p:nvPicPr>
          <p:cNvPr id="88" name="Shape 88"/>
          <p:cNvPicPr preferRelativeResize="0"/>
          <p:nvPr/>
        </p:nvPicPr>
        <p:blipFill>
          <a:blip r:embed="rId5">
            <a:alphaModFix/>
          </a:blip>
          <a:srcRect l="17437" r="18425"/>
          <a:stretch>
            <a:fillRect/>
          </a:stretch>
        </p:blipFill>
        <p:spPr>
          <a:xfrm>
            <a:off x="9869213" y="3886911"/>
            <a:ext cx="3342290" cy="3494612"/>
          </a:xfrm>
          <a:prstGeom prst="rect">
            <a:avLst/>
          </a:prstGeom>
          <a:noFill/>
          <a:ln>
            <a:noFill/>
          </a:ln>
        </p:spPr>
      </p:pic>
      <p:sp>
        <p:nvSpPr>
          <p:cNvPr id="89" name="Shape 89"/>
          <p:cNvSpPr txBox="1"/>
          <p:nvPr/>
        </p:nvSpPr>
        <p:spPr>
          <a:xfrm>
            <a:off x="12514506" y="0"/>
            <a:ext cx="10652100" cy="2951700"/>
          </a:xfrm>
          <a:prstGeom prst="rect">
            <a:avLst/>
          </a:prstGeom>
          <a:noFill/>
          <a:ln>
            <a:noFill/>
          </a:ln>
        </p:spPr>
        <p:txBody>
          <a:bodyPr lIns="91425" tIns="91425" rIns="91425" bIns="91425" anchor="t" anchorCtr="0">
            <a:noAutofit/>
          </a:bodyPr>
          <a:lstStyle/>
          <a:p>
            <a:pPr lvl="0">
              <a:spcBef>
                <a:spcPts val="0"/>
              </a:spcBef>
              <a:buNone/>
            </a:pPr>
            <a:r>
              <a:rPr lang="en-US" sz="7200" b="1" u="sng" dirty="0"/>
              <a:t>Calculating </a:t>
            </a:r>
            <a:r>
              <a:rPr lang="en-US" sz="7200" b="1" u="sng" dirty="0" smtClean="0"/>
              <a:t>Trees</a:t>
            </a:r>
            <a:endParaRPr lang="en-US" sz="7200" b="1" u="sng" dirty="0"/>
          </a:p>
        </p:txBody>
      </p:sp>
      <p:sp>
        <p:nvSpPr>
          <p:cNvPr id="90" name="Shape 90"/>
          <p:cNvSpPr txBox="1"/>
          <p:nvPr/>
        </p:nvSpPr>
        <p:spPr>
          <a:xfrm>
            <a:off x="11616308" y="1195509"/>
            <a:ext cx="9521400" cy="1989000"/>
          </a:xfrm>
          <a:prstGeom prst="rect">
            <a:avLst/>
          </a:prstGeom>
          <a:noFill/>
          <a:ln>
            <a:noFill/>
          </a:ln>
        </p:spPr>
        <p:txBody>
          <a:bodyPr lIns="91425" tIns="91425" rIns="91425" bIns="91425" anchor="t" anchorCtr="0">
            <a:noAutofit/>
          </a:bodyPr>
          <a:lstStyle/>
          <a:p>
            <a:pPr lvl="0" algn="ctr">
              <a:spcBef>
                <a:spcPts val="0"/>
              </a:spcBef>
              <a:buNone/>
            </a:pPr>
            <a:r>
              <a:rPr lang="en-US" sz="3600" b="1" dirty="0"/>
              <a:t>Authors: Michael </a:t>
            </a:r>
            <a:r>
              <a:rPr lang="en-US" sz="3600" b="1" dirty="0" err="1"/>
              <a:t>Bianco</a:t>
            </a:r>
            <a:r>
              <a:rPr lang="en-US" sz="3600" b="1" dirty="0"/>
              <a:t>, Wei Chen</a:t>
            </a:r>
          </a:p>
          <a:p>
            <a:pPr lvl="0" algn="ctr">
              <a:spcBef>
                <a:spcPts val="0"/>
              </a:spcBef>
              <a:buNone/>
            </a:pPr>
            <a:r>
              <a:rPr lang="en-US" sz="3600" b="1" dirty="0"/>
              <a:t>Teacher: Robert Bolen </a:t>
            </a:r>
          </a:p>
          <a:p>
            <a:pPr lvl="0" algn="ctr">
              <a:spcBef>
                <a:spcPts val="0"/>
              </a:spcBef>
              <a:buNone/>
            </a:pPr>
            <a:r>
              <a:rPr lang="en-US" sz="3600" b="1" dirty="0"/>
              <a:t>Eastport South Manor High School  </a:t>
            </a:r>
          </a:p>
        </p:txBody>
      </p:sp>
      <p:sp>
        <p:nvSpPr>
          <p:cNvPr id="92" name="Shape 92"/>
          <p:cNvSpPr txBox="1"/>
          <p:nvPr/>
        </p:nvSpPr>
        <p:spPr>
          <a:xfrm>
            <a:off x="9508184" y="19218600"/>
            <a:ext cx="14236055" cy="2348628"/>
          </a:xfrm>
          <a:prstGeom prst="rect">
            <a:avLst/>
          </a:prstGeom>
          <a:noFill/>
          <a:ln w="38100" cap="flat" cmpd="thickThin">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US" sz="3600" b="1" u="sng" dirty="0"/>
              <a:t>Acknowledgements </a:t>
            </a:r>
          </a:p>
          <a:p>
            <a:pPr lvl="0" rtl="0">
              <a:lnSpc>
                <a:spcPct val="115000"/>
              </a:lnSpc>
              <a:spcBef>
                <a:spcPts val="0"/>
              </a:spcBef>
              <a:buClr>
                <a:schemeClr val="dk1"/>
              </a:buClr>
              <a:buSzPct val="45833"/>
              <a:buFont typeface="Arial"/>
              <a:buNone/>
            </a:pPr>
            <a:r>
              <a:rPr lang="en-US" sz="2500" dirty="0">
                <a:solidFill>
                  <a:schemeClr val="dk1"/>
                </a:solidFill>
              </a:rPr>
              <a:t>Dr. Sharon </a:t>
            </a:r>
            <a:r>
              <a:rPr lang="en-US" sz="2500" dirty="0" err="1">
                <a:solidFill>
                  <a:schemeClr val="dk1"/>
                </a:solidFill>
              </a:rPr>
              <a:t>Pepenella</a:t>
            </a:r>
            <a:r>
              <a:rPr lang="en-US" sz="2500" dirty="0">
                <a:solidFill>
                  <a:schemeClr val="dk1"/>
                </a:solidFill>
              </a:rPr>
              <a:t> at Cold Spring Harbor Lab for guidance during the entire process; Dr. </a:t>
            </a:r>
            <a:r>
              <a:rPr lang="en-US" sz="2500" dirty="0" err="1">
                <a:solidFill>
                  <a:schemeClr val="dk1"/>
                </a:solidFill>
              </a:rPr>
              <a:t>Aleida</a:t>
            </a:r>
            <a:r>
              <a:rPr lang="en-US" sz="2500" dirty="0">
                <a:solidFill>
                  <a:schemeClr val="dk1"/>
                </a:solidFill>
              </a:rPr>
              <a:t> Perez and Mr. Daniel </a:t>
            </a:r>
            <a:r>
              <a:rPr lang="en-US" sz="2500" dirty="0" err="1">
                <a:solidFill>
                  <a:schemeClr val="dk1"/>
                </a:solidFill>
              </a:rPr>
              <a:t>Willams</a:t>
            </a:r>
            <a:r>
              <a:rPr lang="en-US" sz="2500" dirty="0">
                <a:solidFill>
                  <a:schemeClr val="dk1"/>
                </a:solidFill>
              </a:rPr>
              <a:t> for support at the BNL Open Labs; Dr. Daniel </a:t>
            </a:r>
            <a:r>
              <a:rPr lang="en-US" sz="2500" dirty="0" err="1">
                <a:solidFill>
                  <a:schemeClr val="dk1"/>
                </a:solidFill>
              </a:rPr>
              <a:t>Moloney</a:t>
            </a:r>
            <a:r>
              <a:rPr lang="en-US" sz="2500" dirty="0">
                <a:solidFill>
                  <a:schemeClr val="dk1"/>
                </a:solidFill>
              </a:rPr>
              <a:t> at SUNY Stony Brook for his support at the Open Labs; Mr. Michael Doyle for printing our posters at the </a:t>
            </a:r>
            <a:r>
              <a:rPr lang="en-US" sz="2500" dirty="0" smtClean="0">
                <a:solidFill>
                  <a:schemeClr val="dk1"/>
                </a:solidFill>
              </a:rPr>
              <a:t>school. Our </a:t>
            </a:r>
            <a:r>
              <a:rPr lang="en-US" sz="2500" dirty="0">
                <a:solidFill>
                  <a:schemeClr val="dk1"/>
                </a:solidFill>
              </a:rPr>
              <a:t>Teacher mentors: Mr. Bolen, Mr. Hughes, Mr. </a:t>
            </a:r>
            <a:r>
              <a:rPr lang="en-US" sz="2500" dirty="0" err="1">
                <a:solidFill>
                  <a:schemeClr val="dk1"/>
                </a:solidFill>
              </a:rPr>
              <a:t>Ostensen</a:t>
            </a:r>
            <a:r>
              <a:rPr lang="en-US" sz="2500" dirty="0" smtClean="0">
                <a:solidFill>
                  <a:schemeClr val="dk1"/>
                </a:solidFill>
              </a:rPr>
              <a:t>, </a:t>
            </a:r>
            <a:r>
              <a:rPr lang="en-US" sz="2500" dirty="0">
                <a:solidFill>
                  <a:schemeClr val="dk1"/>
                </a:solidFill>
              </a:rPr>
              <a:t>Dr. </a:t>
            </a:r>
            <a:r>
              <a:rPr lang="en-US" sz="2500" dirty="0" err="1">
                <a:solidFill>
                  <a:schemeClr val="dk1"/>
                </a:solidFill>
              </a:rPr>
              <a:t>Spata</a:t>
            </a:r>
            <a:endParaRPr lang="en-US" sz="2500" dirty="0">
              <a:solidFill>
                <a:schemeClr val="dk1"/>
              </a:solidFill>
            </a:endParaRPr>
          </a:p>
          <a:p>
            <a:pPr lvl="0">
              <a:spcBef>
                <a:spcPts val="0"/>
              </a:spcBef>
              <a:buNone/>
            </a:pPr>
            <a:endParaRPr sz="3600" b="1" u="sng" dirty="0"/>
          </a:p>
        </p:txBody>
      </p:sp>
      <p:sp>
        <p:nvSpPr>
          <p:cNvPr id="93" name="Shape 93"/>
          <p:cNvSpPr txBox="1"/>
          <p:nvPr/>
        </p:nvSpPr>
        <p:spPr>
          <a:xfrm>
            <a:off x="24130400" y="10064040"/>
            <a:ext cx="8341800" cy="6483596"/>
          </a:xfrm>
          <a:prstGeom prst="rect">
            <a:avLst/>
          </a:prstGeom>
          <a:noFill/>
          <a:ln w="38100" cap="flat" cmpd="thickThin">
            <a:solidFill>
              <a:srgbClr val="000000"/>
            </a:solidFill>
            <a:prstDash val="solid"/>
            <a:round/>
            <a:headEnd type="none" w="med" len="med"/>
            <a:tailEnd type="none" w="med" len="med"/>
          </a:ln>
        </p:spPr>
        <p:txBody>
          <a:bodyPr lIns="91425" tIns="91425" rIns="91425" bIns="91425" anchor="t" anchorCtr="0">
            <a:noAutofit/>
          </a:bodyPr>
          <a:lstStyle/>
          <a:p>
            <a:pPr algn="ctr"/>
            <a:r>
              <a:rPr lang="en-US" sz="3600" b="1" u="sng" dirty="0"/>
              <a:t>Discussion </a:t>
            </a:r>
            <a:endParaRPr lang="en-US" sz="2500" dirty="0"/>
          </a:p>
          <a:p>
            <a:r>
              <a:rPr lang="en-US" sz="2500" dirty="0" smtClean="0"/>
              <a:t>The results indicate that determining the exact species is not possible due to the lack of more sequenced samples.  In future studies additional sequencing and sampling can be done using more plant samples and possible a different gene, such as the IST gene. . The </a:t>
            </a:r>
            <a:r>
              <a:rPr lang="en-US" sz="2500" dirty="0" err="1" smtClean="0"/>
              <a:t>phylogenetic</a:t>
            </a:r>
            <a:r>
              <a:rPr lang="en-US" sz="2500" dirty="0" smtClean="0"/>
              <a:t> tree shows the similarities of the known species of rose bushes to the sample, NYD-003 that we sampled. When some species branches off that is when it can be determined  that a species has diverged, or evolved. So by looking at the </a:t>
            </a:r>
            <a:r>
              <a:rPr lang="en-US" sz="2500" dirty="0" err="1" smtClean="0"/>
              <a:t>phylogenetic</a:t>
            </a:r>
            <a:r>
              <a:rPr lang="en-US" sz="2500" dirty="0" smtClean="0"/>
              <a:t> tree we can see that the species that diverged last was the </a:t>
            </a:r>
            <a:r>
              <a:rPr lang="en-US" sz="2500" i="1" dirty="0" smtClean="0"/>
              <a:t>Rosa </a:t>
            </a:r>
            <a:r>
              <a:rPr lang="en-US" sz="2500" i="1" dirty="0" err="1" smtClean="0"/>
              <a:t>blanda</a:t>
            </a:r>
            <a:r>
              <a:rPr lang="en-US" sz="2500" dirty="0" smtClean="0"/>
              <a:t>. Though the </a:t>
            </a:r>
            <a:r>
              <a:rPr lang="en-US" sz="2500" i="1" dirty="0" smtClean="0"/>
              <a:t>Rosa </a:t>
            </a:r>
            <a:r>
              <a:rPr lang="en-US" sz="2500" i="1" dirty="0" err="1" smtClean="0"/>
              <a:t>bland</a:t>
            </a:r>
            <a:r>
              <a:rPr lang="en-US" sz="2500" dirty="0" err="1" smtClean="0"/>
              <a:t>a</a:t>
            </a:r>
            <a:r>
              <a:rPr lang="en-US" sz="2500" dirty="0" smtClean="0"/>
              <a:t> diverged last there is no way of telling which is most similar because the ability of the </a:t>
            </a:r>
            <a:r>
              <a:rPr lang="en-US" sz="2500" dirty="0" err="1" smtClean="0"/>
              <a:t>rbcL</a:t>
            </a:r>
            <a:r>
              <a:rPr lang="en-US" sz="2500" dirty="0" smtClean="0"/>
              <a:t> gene analysis can only differentiate between organisms in different genus, not species.</a:t>
            </a:r>
            <a:r>
              <a:rPr lang="en-US" sz="2500" dirty="0"/>
              <a:t/>
            </a:r>
            <a:br>
              <a:rPr lang="en-US" sz="2500" dirty="0"/>
            </a:br>
            <a:endParaRPr lang="en-US" sz="2500" dirty="0"/>
          </a:p>
        </p:txBody>
      </p:sp>
      <p:pic>
        <p:nvPicPr>
          <p:cNvPr id="94" name="Shape 94"/>
          <p:cNvPicPr preferRelativeResize="0"/>
          <p:nvPr/>
        </p:nvPicPr>
        <p:blipFill>
          <a:blip r:embed="rId6">
            <a:alphaModFix/>
          </a:blip>
          <a:stretch>
            <a:fillRect/>
          </a:stretch>
        </p:blipFill>
        <p:spPr>
          <a:xfrm>
            <a:off x="15558583" y="13842050"/>
            <a:ext cx="8341800" cy="4414418"/>
          </a:xfrm>
          <a:prstGeom prst="rect">
            <a:avLst/>
          </a:prstGeom>
          <a:noFill/>
          <a:ln>
            <a:noFill/>
          </a:ln>
        </p:spPr>
      </p:pic>
      <p:pic>
        <p:nvPicPr>
          <p:cNvPr id="95" name="Shape 95"/>
          <p:cNvPicPr preferRelativeResize="0"/>
          <p:nvPr/>
        </p:nvPicPr>
        <p:blipFill>
          <a:blip r:embed="rId7">
            <a:alphaModFix/>
          </a:blip>
          <a:srcRect r="37148" b="14384"/>
          <a:stretch>
            <a:fillRect/>
          </a:stretch>
        </p:blipFill>
        <p:spPr>
          <a:xfrm>
            <a:off x="9508210" y="8702566"/>
            <a:ext cx="13919350" cy="4666592"/>
          </a:xfrm>
          <a:prstGeom prst="rect">
            <a:avLst/>
          </a:prstGeom>
          <a:noFill/>
          <a:ln>
            <a:noFill/>
          </a:ln>
        </p:spPr>
      </p:pic>
      <p:pic>
        <p:nvPicPr>
          <p:cNvPr id="96" name="Shape 96"/>
          <p:cNvPicPr preferRelativeResize="0"/>
          <p:nvPr/>
        </p:nvPicPr>
        <p:blipFill>
          <a:blip r:embed="rId8">
            <a:alphaModFix/>
          </a:blip>
          <a:stretch>
            <a:fillRect/>
          </a:stretch>
        </p:blipFill>
        <p:spPr>
          <a:xfrm>
            <a:off x="18901068" y="4208587"/>
            <a:ext cx="4463428" cy="2948959"/>
          </a:xfrm>
          <a:prstGeom prst="rect">
            <a:avLst/>
          </a:prstGeom>
          <a:noFill/>
          <a:ln>
            <a:noFill/>
          </a:ln>
        </p:spPr>
      </p:pic>
      <p:sp>
        <p:nvSpPr>
          <p:cNvPr id="97" name="Shape 97"/>
          <p:cNvSpPr txBox="1"/>
          <p:nvPr/>
        </p:nvSpPr>
        <p:spPr>
          <a:xfrm>
            <a:off x="18717519" y="7219707"/>
            <a:ext cx="4457791" cy="1118100"/>
          </a:xfrm>
          <a:prstGeom prst="rect">
            <a:avLst/>
          </a:prstGeom>
          <a:noFill/>
          <a:ln>
            <a:noFill/>
          </a:ln>
        </p:spPr>
        <p:txBody>
          <a:bodyPr lIns="91425" tIns="91425" rIns="91425" bIns="91425" anchor="t" anchorCtr="0">
            <a:noAutofit/>
          </a:bodyPr>
          <a:lstStyle/>
          <a:p>
            <a:pPr lvl="0" rtl="0">
              <a:spcBef>
                <a:spcPts val="0"/>
              </a:spcBef>
              <a:buNone/>
            </a:pPr>
            <a:r>
              <a:rPr lang="en-US" sz="2400" dirty="0"/>
              <a:t>Figure 3:Location of where the samples were collected </a:t>
            </a:r>
          </a:p>
        </p:txBody>
      </p:sp>
      <p:sp>
        <p:nvSpPr>
          <p:cNvPr id="98" name="Shape 98"/>
          <p:cNvSpPr txBox="1"/>
          <p:nvPr/>
        </p:nvSpPr>
        <p:spPr>
          <a:xfrm>
            <a:off x="9837683" y="7693571"/>
            <a:ext cx="8071945" cy="567560"/>
          </a:xfrm>
          <a:prstGeom prst="rect">
            <a:avLst/>
          </a:prstGeom>
          <a:noFill/>
          <a:ln>
            <a:noFill/>
          </a:ln>
        </p:spPr>
        <p:txBody>
          <a:bodyPr lIns="91425" tIns="91425" rIns="91425" bIns="91425" anchor="ctr" anchorCtr="0">
            <a:noAutofit/>
          </a:bodyPr>
          <a:lstStyle/>
          <a:p>
            <a:pPr lvl="0" rtl="0">
              <a:spcBef>
                <a:spcPts val="0"/>
              </a:spcBef>
              <a:buNone/>
            </a:pPr>
            <a:r>
              <a:rPr lang="en-US" sz="2400" dirty="0">
                <a:solidFill>
                  <a:schemeClr val="dk1"/>
                </a:solidFill>
              </a:rPr>
              <a:t>Figure 1 and 2:The circled samples represent the samples that went out for sequencing. Samples number 2, 3, 4, 6, 15 and 17 </a:t>
            </a:r>
          </a:p>
        </p:txBody>
      </p:sp>
      <p:sp>
        <p:nvSpPr>
          <p:cNvPr id="99" name="Shape 99"/>
          <p:cNvSpPr txBox="1"/>
          <p:nvPr/>
        </p:nvSpPr>
        <p:spPr>
          <a:xfrm>
            <a:off x="15369402" y="18330365"/>
            <a:ext cx="8625715" cy="1522800"/>
          </a:xfrm>
          <a:prstGeom prst="rect">
            <a:avLst/>
          </a:prstGeom>
          <a:noFill/>
          <a:ln>
            <a:noFill/>
          </a:ln>
        </p:spPr>
        <p:txBody>
          <a:bodyPr lIns="91425" tIns="91425" rIns="91425" bIns="91425" anchor="t" anchorCtr="0">
            <a:noAutofit/>
          </a:bodyPr>
          <a:lstStyle/>
          <a:p>
            <a:pPr lvl="0">
              <a:spcBef>
                <a:spcPts val="0"/>
              </a:spcBef>
              <a:buNone/>
            </a:pPr>
            <a:r>
              <a:rPr lang="en-US" sz="2400" dirty="0">
                <a:solidFill>
                  <a:schemeClr val="dk1"/>
                </a:solidFill>
              </a:rPr>
              <a:t>Figure </a:t>
            </a:r>
            <a:r>
              <a:rPr lang="en-US" sz="2400" dirty="0" smtClean="0">
                <a:solidFill>
                  <a:schemeClr val="dk1"/>
                </a:solidFill>
              </a:rPr>
              <a:t>6: </a:t>
            </a:r>
            <a:r>
              <a:rPr lang="en-US" sz="2400" dirty="0" err="1" smtClean="0"/>
              <a:t>Phylogenetic</a:t>
            </a:r>
            <a:r>
              <a:rPr lang="en-US" sz="2400" dirty="0" smtClean="0"/>
              <a:t> tree shows our </a:t>
            </a:r>
            <a:r>
              <a:rPr lang="en-US" sz="2400" dirty="0"/>
              <a:t>species is very close to </a:t>
            </a:r>
            <a:r>
              <a:rPr lang="en-US" sz="2400" dirty="0" smtClean="0"/>
              <a:t>four </a:t>
            </a:r>
            <a:r>
              <a:rPr lang="en-US" sz="2400" dirty="0"/>
              <a:t>different rose bushes that are very close to each other.</a:t>
            </a:r>
          </a:p>
        </p:txBody>
      </p:sp>
      <p:sp>
        <p:nvSpPr>
          <p:cNvPr id="100" name="Shape 100"/>
          <p:cNvSpPr txBox="1"/>
          <p:nvPr/>
        </p:nvSpPr>
        <p:spPr>
          <a:xfrm>
            <a:off x="9350528" y="12939820"/>
            <a:ext cx="14802244" cy="930600"/>
          </a:xfrm>
          <a:prstGeom prst="rect">
            <a:avLst/>
          </a:prstGeom>
          <a:noFill/>
          <a:ln>
            <a:noFill/>
          </a:ln>
        </p:spPr>
        <p:txBody>
          <a:bodyPr lIns="91425" tIns="91425" rIns="91425" bIns="91425" anchor="t" anchorCtr="0">
            <a:noAutofit/>
          </a:bodyPr>
          <a:lstStyle/>
          <a:p>
            <a:pPr lvl="0">
              <a:spcBef>
                <a:spcPts val="0"/>
              </a:spcBef>
              <a:buNone/>
            </a:pPr>
            <a:endParaRPr lang="en-US" sz="2400" dirty="0" smtClean="0">
              <a:solidFill>
                <a:schemeClr val="dk1"/>
              </a:solidFill>
            </a:endParaRPr>
          </a:p>
          <a:p>
            <a:pPr lvl="0">
              <a:spcBef>
                <a:spcPts val="0"/>
              </a:spcBef>
              <a:buNone/>
            </a:pPr>
            <a:r>
              <a:rPr lang="en-US" sz="2400" dirty="0" smtClean="0">
                <a:solidFill>
                  <a:schemeClr val="dk1"/>
                </a:solidFill>
              </a:rPr>
              <a:t> </a:t>
            </a:r>
            <a:r>
              <a:rPr lang="en-US" sz="2400" dirty="0" smtClean="0">
                <a:solidFill>
                  <a:schemeClr val="dk1"/>
                </a:solidFill>
              </a:rPr>
              <a:t>   </a:t>
            </a:r>
            <a:r>
              <a:rPr lang="en-US" sz="2400" dirty="0" smtClean="0">
                <a:solidFill>
                  <a:schemeClr val="dk1"/>
                </a:solidFill>
              </a:rPr>
              <a:t>Figure 4: </a:t>
            </a:r>
            <a:r>
              <a:rPr lang="en-US" sz="2400" dirty="0" smtClean="0"/>
              <a:t>Barcode shows  </a:t>
            </a:r>
            <a:r>
              <a:rPr lang="en-US" sz="2400" dirty="0"/>
              <a:t>similarities between the genes of our samples and that of some known species.</a:t>
            </a:r>
          </a:p>
        </p:txBody>
      </p:sp>
      <p:sp>
        <p:nvSpPr>
          <p:cNvPr id="101" name="Shape 101"/>
          <p:cNvSpPr txBox="1"/>
          <p:nvPr/>
        </p:nvSpPr>
        <p:spPr>
          <a:xfrm>
            <a:off x="24130400" y="556975"/>
            <a:ext cx="8341800" cy="9207511"/>
          </a:xfrm>
          <a:prstGeom prst="rect">
            <a:avLst/>
          </a:prstGeom>
          <a:noFill/>
          <a:ln w="19050" cap="flat" cmpd="sng">
            <a:solidFill>
              <a:srgbClr val="000000"/>
            </a:solidFill>
            <a:prstDash val="solid"/>
            <a:round/>
            <a:headEnd type="none" w="med" len="med"/>
            <a:tailEnd type="none" w="med" len="med"/>
          </a:ln>
        </p:spPr>
        <p:txBody>
          <a:bodyPr lIns="91425" tIns="91425" rIns="91425" bIns="91425" anchor="t" anchorCtr="0">
            <a:noAutofit/>
          </a:bodyPr>
          <a:lstStyle/>
          <a:p>
            <a:pPr algn="ctr"/>
            <a:r>
              <a:rPr lang="en-US" sz="3600" b="1" u="sng" dirty="0" smtClean="0"/>
              <a:t>Materials and Methods </a:t>
            </a:r>
            <a:endParaRPr lang="en-US" sz="3600" dirty="0"/>
          </a:p>
          <a:p>
            <a:r>
              <a:rPr lang="en-US" sz="2500" dirty="0"/>
              <a:t>The collection of 20 different tree leaves from 20 different trees in a specific confined area were obtained at the </a:t>
            </a:r>
            <a:r>
              <a:rPr lang="en-US" sz="2500" dirty="0" err="1"/>
              <a:t>Peconic</a:t>
            </a:r>
            <a:r>
              <a:rPr lang="en-US" sz="2500" dirty="0"/>
              <a:t> River as part of the Day in the Life of the </a:t>
            </a:r>
            <a:r>
              <a:rPr lang="en-US" sz="2500" dirty="0" err="1"/>
              <a:t>Peconic</a:t>
            </a:r>
            <a:r>
              <a:rPr lang="en-US" sz="2500" dirty="0"/>
              <a:t> River Program. Once retrieved from the river and placed in plastic bags they were returned to Eastport South Manor Junior-Senior High School and placed in a freezer. To process the DNA, DNA extraction tools and techniques readily available at  Brookhaven National Laboratory. The DNA was extracted from the specimens by grinding up said specimen into microscopic pieces. The pieces, suspended in a solution, were then collected with a micropipette where it could then be transferred to a machine to perform PCR(Polymerase Chain Reaction) where a specific gene sequence was amplified billions of times by heating and cooling in just a few short minutes. Once the DNA was extracted, it was sent for sequencing and then compared to other known to determine the species of the plant. Once the analysis of the DNA of the plant completed it was compared to known DNA sequences using BLAST to determine if there is any genetic variation in the plant species at the river and to positively identify the species of trees. </a:t>
            </a:r>
          </a:p>
          <a:p>
            <a:r>
              <a:rPr lang="en-US" sz="2800" dirty="0"/>
              <a:t/>
            </a:r>
            <a:br>
              <a:rPr lang="en-US" sz="2800" dirty="0"/>
            </a:br>
            <a:endParaRPr lang="en-US" sz="2500" dirty="0">
              <a:solidFill>
                <a:schemeClr val="dk1"/>
              </a:solidFill>
            </a:endParaRPr>
          </a:p>
        </p:txBody>
      </p:sp>
      <p:pic>
        <p:nvPicPr>
          <p:cNvPr id="1028" name="Picture 4" descr="https://lh5.googleusercontent.com/hrkGyekrCpQny35vOV2l6J6-6qLvmYnC_bvjDEKDNtkPf-pWlfTeJZ71wdat-cSmcd0VxMT5eH9O3Hw-7IDm3DgkNPzoYGUNtCT-LE3K9tEGovQNvgIMItnT8hCiKLiX3GGWqKUgVXo"/>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20473616" y="441434"/>
            <a:ext cx="3526447" cy="1427152"/>
          </a:xfrm>
          <a:prstGeom prst="rect">
            <a:avLst/>
          </a:prstGeom>
          <a:noFill/>
          <a:extLst>
            <a:ext uri="{909E8E84-426E-40DD-AFC4-6F175D3DCCD1}">
              <a14:hiddenFill xmlns:a14="http://schemas.microsoft.com/office/drawing/2010/main" xmlns="">
                <a:solidFill>
                  <a:srgbClr val="FFFFFF"/>
                </a:solidFill>
              </a14:hiddenFill>
            </a:ext>
          </a:extLst>
        </p:spPr>
      </p:pic>
      <p:pic>
        <p:nvPicPr>
          <p:cNvPr id="2050" name="Picture 2" descr="http://www.urbanbarcodeproject.org/images/cshllogo_division_RGB_DNALC2.png"/>
          <p:cNvPicPr>
            <a:picLocks noChangeAspect="1" noChangeArrowheads="1"/>
          </p:cNvPicPr>
          <p:nvPr/>
        </p:nvPicPr>
        <p:blipFill>
          <a:blip r:embed="rId10"/>
          <a:srcRect/>
          <a:stretch>
            <a:fillRect/>
          </a:stretch>
        </p:blipFill>
        <p:spPr bwMode="auto">
          <a:xfrm>
            <a:off x="13934638" y="2885034"/>
            <a:ext cx="4093284" cy="709504"/>
          </a:xfrm>
          <a:prstGeom prst="rect">
            <a:avLst/>
          </a:prstGeom>
          <a:noFill/>
        </p:spPr>
      </p:pic>
      <p:pic>
        <p:nvPicPr>
          <p:cNvPr id="2052" name="Picture 4" descr="http://www.moreheadscience.org/files/logo_sepa.jpg"/>
          <p:cNvPicPr>
            <a:picLocks noChangeAspect="1" noChangeArrowheads="1"/>
          </p:cNvPicPr>
          <p:nvPr/>
        </p:nvPicPr>
        <p:blipFill>
          <a:blip r:embed="rId11"/>
          <a:srcRect/>
          <a:stretch>
            <a:fillRect/>
          </a:stretch>
        </p:blipFill>
        <p:spPr bwMode="auto">
          <a:xfrm>
            <a:off x="9173451" y="536027"/>
            <a:ext cx="3271007" cy="977462"/>
          </a:xfrm>
          <a:prstGeom prst="rect">
            <a:avLst/>
          </a:prstGeom>
          <a:noFill/>
        </p:spPr>
      </p:pic>
      <p:pic>
        <p:nvPicPr>
          <p:cNvPr id="2054" name="Picture 6" descr="http://science.energy.gov/~/media/_/images/laboratories/brookhaven/brookhaven-national-laboratory-logo.jpg"/>
          <p:cNvPicPr>
            <a:picLocks noChangeAspect="1" noChangeArrowheads="1"/>
          </p:cNvPicPr>
          <p:nvPr/>
        </p:nvPicPr>
        <p:blipFill>
          <a:blip r:embed="rId12"/>
          <a:srcRect/>
          <a:stretch>
            <a:fillRect/>
          </a:stretch>
        </p:blipFill>
        <p:spPr bwMode="auto">
          <a:xfrm>
            <a:off x="21155245" y="2702473"/>
            <a:ext cx="2400300" cy="885825"/>
          </a:xfrm>
          <a:prstGeom prst="rect">
            <a:avLst/>
          </a:prstGeom>
          <a:noFill/>
        </p:spPr>
      </p:pic>
      <p:pic>
        <p:nvPicPr>
          <p:cNvPr id="2056" name="Picture 8" descr="https://www.nih.gov/sites/default/files/styles/featured_media_breakpoint-large/public/about-nih/nih_logo.png"/>
          <p:cNvPicPr>
            <a:picLocks noChangeAspect="1" noChangeArrowheads="1"/>
          </p:cNvPicPr>
          <p:nvPr/>
        </p:nvPicPr>
        <p:blipFill>
          <a:blip r:embed="rId13"/>
          <a:srcRect/>
          <a:stretch>
            <a:fillRect/>
          </a:stretch>
        </p:blipFill>
        <p:spPr bwMode="auto">
          <a:xfrm>
            <a:off x="10434694" y="2326321"/>
            <a:ext cx="1452506" cy="1362809"/>
          </a:xfrm>
          <a:prstGeom prst="rect">
            <a:avLst/>
          </a:prstGeom>
          <a:noFill/>
        </p:spPr>
      </p:pic>
      <p:pic>
        <p:nvPicPr>
          <p:cNvPr id="26" name="Shape 95"/>
          <p:cNvPicPr preferRelativeResize="0"/>
          <p:nvPr/>
        </p:nvPicPr>
        <p:blipFill>
          <a:blip r:embed="rId7">
            <a:alphaModFix/>
          </a:blip>
          <a:srcRect l="62873" t="13840"/>
          <a:stretch>
            <a:fillRect/>
          </a:stretch>
        </p:blipFill>
        <p:spPr>
          <a:xfrm>
            <a:off x="9301656" y="13936717"/>
            <a:ext cx="6117020" cy="4067504"/>
          </a:xfrm>
          <a:prstGeom prst="rect">
            <a:avLst/>
          </a:prstGeom>
          <a:noFill/>
          <a:ln>
            <a:noFill/>
          </a:ln>
        </p:spPr>
      </p:pic>
      <p:sp>
        <p:nvSpPr>
          <p:cNvPr id="27" name="Shape 100"/>
          <p:cNvSpPr txBox="1"/>
          <p:nvPr/>
        </p:nvSpPr>
        <p:spPr>
          <a:xfrm>
            <a:off x="9282211" y="18105654"/>
            <a:ext cx="6136465" cy="930600"/>
          </a:xfrm>
          <a:prstGeom prst="rect">
            <a:avLst/>
          </a:prstGeom>
          <a:noFill/>
          <a:ln>
            <a:noFill/>
          </a:ln>
        </p:spPr>
        <p:txBody>
          <a:bodyPr lIns="91425" tIns="91425" rIns="91425" bIns="91425" anchor="t" anchorCtr="0">
            <a:noAutofit/>
          </a:bodyPr>
          <a:lstStyle/>
          <a:p>
            <a:pPr lvl="0">
              <a:spcBef>
                <a:spcPts val="0"/>
              </a:spcBef>
              <a:buNone/>
            </a:pPr>
            <a:r>
              <a:rPr lang="en-US" sz="2400" dirty="0">
                <a:solidFill>
                  <a:schemeClr val="dk1"/>
                </a:solidFill>
              </a:rPr>
              <a:t>Figure </a:t>
            </a:r>
            <a:r>
              <a:rPr lang="en-US" sz="2400" dirty="0" smtClean="0">
                <a:solidFill>
                  <a:schemeClr val="dk1"/>
                </a:solidFill>
              </a:rPr>
              <a:t>5</a:t>
            </a:r>
            <a:r>
              <a:rPr lang="en-US" sz="2400" dirty="0" smtClean="0">
                <a:solidFill>
                  <a:schemeClr val="dk1"/>
                </a:solidFill>
              </a:rPr>
              <a:t>: </a:t>
            </a:r>
            <a:r>
              <a:rPr lang="en-US" sz="2400" dirty="0" smtClean="0"/>
              <a:t>Sequence similarities between species in the barcode above.</a:t>
            </a:r>
            <a:endParaRPr lang="en-US" sz="2400" dirty="0"/>
          </a:p>
        </p:txBody>
      </p:sp>
    </p:spTree>
  </p:cSld>
  <p:clrMapOvr>
    <a:masterClrMapping/>
  </p:clrMapOvr>
  <p:transition spd="slow">
    <p:fade/>
  </p:transition>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522</Words>
  <Application>Microsoft Office PowerPoint</Application>
  <PresentationFormat>Custom</PresentationFormat>
  <Paragraphs>31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 Wei</dc:creator>
  <cp:lastModifiedBy>Gina</cp:lastModifiedBy>
  <cp:revision>5</cp:revision>
  <dcterms:modified xsi:type="dcterms:W3CDTF">2016-06-06T02:35:05Z</dcterms:modified>
</cp:coreProperties>
</file>