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29" d="100"/>
          <a:sy n="29" d="100"/>
        </p:scale>
        <p:origin x="180" y="3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591936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20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3591562"/>
            <a:ext cx="27980641" cy="764032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19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4114800" y="11526521"/>
            <a:ext cx="24688799" cy="5298437"/>
          </a:xfrm>
          <a:prstGeom prst="rect">
            <a:avLst/>
          </a:prstGeom>
          <a:noFill/>
          <a:ln>
            <a:noFill/>
          </a:ln>
        </p:spPr>
        <p:txBody>
          <a:bodyPr lIns="91425" tIns="91425" rIns="91425" bIns="91425" anchor="t" anchorCtr="0"/>
          <a:lstStyle>
            <a:lvl1pPr marL="0" marR="0" lvl="0" indent="0" algn="ctr" rtl="0">
              <a:lnSpc>
                <a:spcPct val="90000"/>
              </a:lnSpc>
              <a:spcBef>
                <a:spcPts val="3200"/>
              </a:spcBef>
              <a:buClr>
                <a:schemeClr val="dk1"/>
              </a:buClr>
              <a:buFont typeface="Arial"/>
              <a:buNone/>
              <a:defRPr sz="7680" b="0" i="0" u="none" strike="noStrike" cap="none">
                <a:solidFill>
                  <a:schemeClr val="dk1"/>
                </a:solidFill>
                <a:latin typeface="Calibri"/>
                <a:ea typeface="Calibri"/>
                <a:cs typeface="Calibri"/>
                <a:sym typeface="Calibri"/>
              </a:defRPr>
            </a:lvl1pPr>
            <a:lvl2pPr marL="1463040" marR="0" lvl="1" indent="-2539" algn="ctr"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2pPr>
            <a:lvl3pPr marL="2926080" marR="0" lvl="2" indent="-5079" algn="ctr" rtl="0">
              <a:lnSpc>
                <a:spcPct val="90000"/>
              </a:lnSpc>
              <a:spcBef>
                <a:spcPts val="1600"/>
              </a:spcBef>
              <a:buClr>
                <a:schemeClr val="dk1"/>
              </a:buClr>
              <a:buFont typeface="Arial"/>
              <a:buNone/>
              <a:defRPr sz="5760" b="0" i="0" u="none" strike="noStrike" cap="none">
                <a:solidFill>
                  <a:schemeClr val="dk1"/>
                </a:solidFill>
                <a:latin typeface="Calibri"/>
                <a:ea typeface="Calibri"/>
                <a:cs typeface="Calibri"/>
                <a:sym typeface="Calibri"/>
              </a:defRPr>
            </a:lvl3pPr>
            <a:lvl4pPr marL="4389120" marR="0" lvl="3" indent="-762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4pPr>
            <a:lvl5pPr marL="5852160" marR="0" lvl="4" indent="-10159"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5pPr>
            <a:lvl6pPr marL="7315200" marR="0" lvl="5" indent="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6pPr>
            <a:lvl7pPr marL="8778240" marR="0" lvl="6" indent="-254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7pPr>
            <a:lvl8pPr marL="10241280" marR="0" lvl="7" indent="-5080"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8pPr>
            <a:lvl9pPr marL="11704320" marR="0" lvl="8" indent="-7619" algn="ctr" rtl="0">
              <a:lnSpc>
                <a:spcPct val="90000"/>
              </a:lnSpc>
              <a:spcBef>
                <a:spcPts val="1600"/>
              </a:spcBef>
              <a:buClr>
                <a:schemeClr val="dk1"/>
              </a:buClr>
              <a:buFont typeface="Arial"/>
              <a:buNone/>
              <a:defRPr sz="512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b="0" i="0" u="none" strike="noStrike" cap="none">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b="0" i="0" u="none" strike="noStrike" cap="none">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b="0" i="0" u="none" strike="noStrike" cap="none">
                <a:solidFill>
                  <a:srgbClr val="888888"/>
                </a:solidFill>
                <a:latin typeface="Calibri"/>
                <a:ea typeface="Calibri"/>
                <a:cs typeface="Calibri"/>
                <a:sym typeface="Calibri"/>
              </a:rPr>
              <a:t>‹#›</a:t>
            </a:fld>
            <a:endParaRPr lang="en-US" sz="384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263140" y="1168404"/>
            <a:ext cx="28392119"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9497058" y="-1391918"/>
            <a:ext cx="13924282" cy="28392119"/>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807306" y="6918326"/>
            <a:ext cx="18597882" cy="709802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3405505" y="26036"/>
            <a:ext cx="18597882" cy="20882609"/>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263140" y="1168404"/>
            <a:ext cx="28392119"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2263140" y="5842000"/>
            <a:ext cx="28392119"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245997" y="5471167"/>
            <a:ext cx="28392119" cy="912875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9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2245997" y="14686287"/>
            <a:ext cx="28392119" cy="4800598"/>
          </a:xfrm>
          <a:prstGeom prst="rect">
            <a:avLst/>
          </a:prstGeom>
          <a:noFill/>
          <a:ln>
            <a:noFill/>
          </a:ln>
        </p:spPr>
        <p:txBody>
          <a:bodyPr lIns="91425" tIns="91425" rIns="91425" bIns="91425" anchor="t" anchorCtr="0"/>
          <a:lstStyle>
            <a:lvl1pPr marL="0" marR="0" lvl="0" indent="0" algn="l" rtl="0">
              <a:lnSpc>
                <a:spcPct val="90000"/>
              </a:lnSpc>
              <a:spcBef>
                <a:spcPts val="3200"/>
              </a:spcBef>
              <a:buClr>
                <a:schemeClr val="dk1"/>
              </a:buClr>
              <a:buFont typeface="Arial"/>
              <a:buNone/>
              <a:defRPr sz="7680" b="0"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rgbClr val="888888"/>
              </a:buClr>
              <a:buFont typeface="Arial"/>
              <a:buNone/>
              <a:defRPr sz="6400" b="0" i="0" u="none" strike="noStrike" cap="none">
                <a:solidFill>
                  <a:srgbClr val="888888"/>
                </a:solidFill>
                <a:latin typeface="Calibri"/>
                <a:ea typeface="Calibri"/>
                <a:cs typeface="Calibri"/>
                <a:sym typeface="Calibri"/>
              </a:defRPr>
            </a:lvl2pPr>
            <a:lvl3pPr marL="2926080" marR="0" lvl="2" indent="-5079" algn="l" rtl="0">
              <a:lnSpc>
                <a:spcPct val="90000"/>
              </a:lnSpc>
              <a:spcBef>
                <a:spcPts val="1600"/>
              </a:spcBef>
              <a:buClr>
                <a:srgbClr val="888888"/>
              </a:buClr>
              <a:buFont typeface="Arial"/>
              <a:buNone/>
              <a:defRPr sz="5760" b="0" i="0" u="none" strike="noStrike" cap="none">
                <a:solidFill>
                  <a:srgbClr val="888888"/>
                </a:solidFill>
                <a:latin typeface="Calibri"/>
                <a:ea typeface="Calibri"/>
                <a:cs typeface="Calibri"/>
                <a:sym typeface="Calibri"/>
              </a:defRPr>
            </a:lvl3pPr>
            <a:lvl4pPr marL="4389120" marR="0" lvl="3" indent="-762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4pPr>
            <a:lvl5pPr marL="5852160" marR="0" lvl="4" indent="-10159"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5pPr>
            <a:lvl6pPr marL="7315200" marR="0" lvl="5" indent="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6pPr>
            <a:lvl7pPr marL="8778240" marR="0" lvl="6" indent="-254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7pPr>
            <a:lvl8pPr marL="10241280" marR="0" lvl="7" indent="-5080"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8pPr>
            <a:lvl9pPr marL="11704320" marR="0" lvl="8" indent="-7619" algn="l" rtl="0">
              <a:lnSpc>
                <a:spcPct val="90000"/>
              </a:lnSpc>
              <a:spcBef>
                <a:spcPts val="1600"/>
              </a:spcBef>
              <a:buClr>
                <a:srgbClr val="888888"/>
              </a:buClr>
              <a:buFont typeface="Arial"/>
              <a:buNone/>
              <a:defRPr sz="512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263140" y="1168404"/>
            <a:ext cx="28392119"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2263140" y="5842000"/>
            <a:ext cx="13990320"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664940" y="5842000"/>
            <a:ext cx="13990320"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267427" y="1168404"/>
            <a:ext cx="28392119"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2267431" y="5379721"/>
            <a:ext cx="13926023" cy="2636517"/>
          </a:xfrm>
          <a:prstGeom prst="rect">
            <a:avLst/>
          </a:prstGeom>
          <a:noFill/>
          <a:ln>
            <a:noFill/>
          </a:ln>
        </p:spPr>
        <p:txBody>
          <a:bodyPr lIns="91425" tIns="91425" rIns="91425" bIns="91425" anchor="b" anchorCtr="0"/>
          <a:lstStyle>
            <a:lvl1pPr marL="0" marR="0" lvl="0" indent="0" algn="l" rtl="0">
              <a:lnSpc>
                <a:spcPct val="90000"/>
              </a:lnSpc>
              <a:spcBef>
                <a:spcPts val="3200"/>
              </a:spcBef>
              <a:buClr>
                <a:schemeClr val="dk1"/>
              </a:buClr>
              <a:buFont typeface="Arial"/>
              <a:buNone/>
              <a:defRPr sz="7680" b="1"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6400" b="1"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5760" b="1"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267431" y="8016239"/>
            <a:ext cx="13926023" cy="11790681"/>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664942" y="5379721"/>
            <a:ext cx="13994607" cy="2636517"/>
          </a:xfrm>
          <a:prstGeom prst="rect">
            <a:avLst/>
          </a:prstGeom>
          <a:noFill/>
          <a:ln>
            <a:noFill/>
          </a:ln>
        </p:spPr>
        <p:txBody>
          <a:bodyPr lIns="91425" tIns="91425" rIns="91425" bIns="91425" anchor="b" anchorCtr="0"/>
          <a:lstStyle>
            <a:lvl1pPr marL="0" marR="0" lvl="0" indent="0" algn="l" rtl="0">
              <a:lnSpc>
                <a:spcPct val="90000"/>
              </a:lnSpc>
              <a:spcBef>
                <a:spcPts val="3200"/>
              </a:spcBef>
              <a:buClr>
                <a:schemeClr val="dk1"/>
              </a:buClr>
              <a:buFont typeface="Arial"/>
              <a:buNone/>
              <a:defRPr sz="7680" b="1"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6400" b="1"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5760" b="1"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512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664942" y="8016239"/>
            <a:ext cx="13994607" cy="11790681"/>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263140" y="1168404"/>
            <a:ext cx="28392119"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267427" y="1463040"/>
            <a:ext cx="10617040" cy="512063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024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3994607" y="3159765"/>
            <a:ext cx="16664939" cy="15595600"/>
          </a:xfrm>
          <a:prstGeom prst="rect">
            <a:avLst/>
          </a:prstGeom>
          <a:noFill/>
          <a:ln>
            <a:noFill/>
          </a:ln>
        </p:spPr>
        <p:txBody>
          <a:bodyPr lIns="91425" tIns="91425" rIns="91425" bIns="91425" anchor="t" anchorCtr="0"/>
          <a:lstStyle>
            <a:lvl1pPr marL="731520" marR="0" lvl="0" indent="-81279" algn="l" rtl="0">
              <a:lnSpc>
                <a:spcPct val="90000"/>
              </a:lnSpc>
              <a:spcBef>
                <a:spcPts val="3200"/>
              </a:spcBef>
              <a:buClr>
                <a:schemeClr val="dk1"/>
              </a:buClr>
              <a:buSzPct val="100392"/>
              <a:buFont typeface="Arial"/>
              <a:buChar char="•"/>
              <a:defRPr sz="10240" b="0" i="0" u="none" strike="noStrike" cap="none">
                <a:solidFill>
                  <a:schemeClr val="dk1"/>
                </a:solidFill>
                <a:latin typeface="Calibri"/>
                <a:ea typeface="Calibri"/>
                <a:cs typeface="Calibri"/>
                <a:sym typeface="Calibri"/>
              </a:defRPr>
            </a:lvl1pPr>
            <a:lvl2pPr marL="2194560" marR="0" lvl="1" indent="-165100" algn="l" rtl="0">
              <a:lnSpc>
                <a:spcPct val="90000"/>
              </a:lnSpc>
              <a:spcBef>
                <a:spcPts val="16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2pPr>
            <a:lvl3pPr marL="3657600" marR="0" lvl="2" indent="-24892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3pPr>
            <a:lvl4pPr marL="5120640" marR="0" lvl="3" indent="-33274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4pPr>
            <a:lvl5pPr marL="6583680" marR="0" lvl="4" indent="-33528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5pPr>
            <a:lvl6pPr marL="8046719" marR="0" lvl="5" indent="-325119"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6pPr>
            <a:lvl7pPr marL="9509760" marR="0" lvl="6" indent="-327659"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7pPr>
            <a:lvl8pPr marL="10972800" marR="0" lvl="7"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8pPr>
            <a:lvl9pPr marL="12435840" marR="0" lvl="8" indent="-33274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267427" y="6583679"/>
            <a:ext cx="10617040" cy="12197081"/>
          </a:xfrm>
          <a:prstGeom prst="rect">
            <a:avLst/>
          </a:prstGeom>
          <a:noFill/>
          <a:ln>
            <a:noFill/>
          </a:ln>
        </p:spPr>
        <p:txBody>
          <a:bodyPr lIns="91425" tIns="91425" rIns="91425" bIns="91425" anchor="t" anchorCtr="0"/>
          <a:lstStyle>
            <a:lvl1pPr marL="0" marR="0" lvl="0" indent="0" algn="l" rtl="0">
              <a:lnSpc>
                <a:spcPct val="90000"/>
              </a:lnSpc>
              <a:spcBef>
                <a:spcPts val="3200"/>
              </a:spcBef>
              <a:buClr>
                <a:schemeClr val="dk1"/>
              </a:buClr>
              <a:buFont typeface="Arial"/>
              <a:buNone/>
              <a:defRPr sz="5120" b="0"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4480" b="0"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3840" b="0"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267427" y="1463040"/>
            <a:ext cx="10617040" cy="512063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024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3994607" y="3159765"/>
            <a:ext cx="16664939" cy="15595600"/>
          </a:xfrm>
          <a:prstGeom prst="rect">
            <a:avLst/>
          </a:prstGeom>
          <a:noFill/>
          <a:ln>
            <a:noFill/>
          </a:ln>
        </p:spPr>
        <p:txBody>
          <a:bodyPr lIns="91425" tIns="91425" rIns="91425" bIns="91425" anchor="t" anchorCtr="0"/>
          <a:lstStyle>
            <a:lvl1pPr marL="0" marR="0" lvl="0" indent="0" algn="l" rtl="0">
              <a:lnSpc>
                <a:spcPct val="90000"/>
              </a:lnSpc>
              <a:spcBef>
                <a:spcPts val="3200"/>
              </a:spcBef>
              <a:buClr>
                <a:schemeClr val="dk1"/>
              </a:buClr>
              <a:buFont typeface="Arial"/>
              <a:buNone/>
              <a:defRPr sz="10240" b="0"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8960" b="0"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7680" b="0"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6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267427" y="6583679"/>
            <a:ext cx="10617040" cy="12197081"/>
          </a:xfrm>
          <a:prstGeom prst="rect">
            <a:avLst/>
          </a:prstGeom>
          <a:noFill/>
          <a:ln>
            <a:noFill/>
          </a:ln>
        </p:spPr>
        <p:txBody>
          <a:bodyPr lIns="91425" tIns="91425" rIns="91425" bIns="91425" anchor="t" anchorCtr="0"/>
          <a:lstStyle>
            <a:lvl1pPr marL="0" marR="0" lvl="0" indent="0" algn="l" rtl="0">
              <a:lnSpc>
                <a:spcPct val="90000"/>
              </a:lnSpc>
              <a:spcBef>
                <a:spcPts val="3200"/>
              </a:spcBef>
              <a:buClr>
                <a:schemeClr val="dk1"/>
              </a:buClr>
              <a:buFont typeface="Arial"/>
              <a:buNone/>
              <a:defRPr sz="5120" b="0" i="0" u="none" strike="noStrike" cap="none">
                <a:solidFill>
                  <a:schemeClr val="dk1"/>
                </a:solidFill>
                <a:latin typeface="Calibri"/>
                <a:ea typeface="Calibri"/>
                <a:cs typeface="Calibri"/>
                <a:sym typeface="Calibri"/>
              </a:defRPr>
            </a:lvl1pPr>
            <a:lvl2pPr marL="1463040" marR="0" lvl="1" indent="-2539" algn="l" rtl="0">
              <a:lnSpc>
                <a:spcPct val="90000"/>
              </a:lnSpc>
              <a:spcBef>
                <a:spcPts val="1600"/>
              </a:spcBef>
              <a:buClr>
                <a:schemeClr val="dk1"/>
              </a:buClr>
              <a:buFont typeface="Arial"/>
              <a:buNone/>
              <a:defRPr sz="4480" b="0" i="0" u="none" strike="noStrike" cap="none">
                <a:solidFill>
                  <a:schemeClr val="dk1"/>
                </a:solidFill>
                <a:latin typeface="Calibri"/>
                <a:ea typeface="Calibri"/>
                <a:cs typeface="Calibri"/>
                <a:sym typeface="Calibri"/>
              </a:defRPr>
            </a:lvl2pPr>
            <a:lvl3pPr marL="2926080" marR="0" lvl="2" indent="-5079" algn="l" rtl="0">
              <a:lnSpc>
                <a:spcPct val="90000"/>
              </a:lnSpc>
              <a:spcBef>
                <a:spcPts val="1600"/>
              </a:spcBef>
              <a:buClr>
                <a:schemeClr val="dk1"/>
              </a:buClr>
              <a:buFont typeface="Arial"/>
              <a:buNone/>
              <a:defRPr sz="3840" b="0" i="0" u="none" strike="noStrike" cap="none">
                <a:solidFill>
                  <a:schemeClr val="dk1"/>
                </a:solidFill>
                <a:latin typeface="Calibri"/>
                <a:ea typeface="Calibri"/>
                <a:cs typeface="Calibri"/>
                <a:sym typeface="Calibri"/>
              </a:defRPr>
            </a:lvl3pPr>
            <a:lvl4pPr marL="4389120" marR="0" lvl="3" indent="-762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4pPr>
            <a:lvl5pPr marL="5852160" marR="0" lvl="4" indent="-1015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5pPr>
            <a:lvl6pPr marL="7315200" marR="0" lvl="5" indent="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6pPr>
            <a:lvl7pPr marL="8778240" marR="0" lvl="6" indent="-254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7pPr>
            <a:lvl8pPr marL="10241280" marR="0" lvl="7" indent="-5080"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8pPr>
            <a:lvl9pPr marL="11704320" marR="0" lvl="8" indent="-7619" algn="l" rtl="0">
              <a:lnSpc>
                <a:spcPct val="90000"/>
              </a:lnSpc>
              <a:spcBef>
                <a:spcPts val="1600"/>
              </a:spcBef>
              <a:buClr>
                <a:schemeClr val="dk1"/>
              </a:buClr>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a:solidFill>
                  <a:srgbClr val="888888"/>
                </a:solidFill>
                <a:latin typeface="Calibri"/>
                <a:ea typeface="Calibri"/>
                <a:cs typeface="Calibri"/>
                <a:sym typeface="Calibri"/>
              </a:rPr>
              <a:t>‹#›</a:t>
            </a:fld>
            <a:endParaRPr lang="en-US" sz="384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263140" y="1168404"/>
            <a:ext cx="28392119" cy="4241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1408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2263140" y="5842000"/>
            <a:ext cx="28392119" cy="13924282"/>
          </a:xfrm>
          <a:prstGeom prst="rect">
            <a:avLst/>
          </a:prstGeom>
          <a:noFill/>
          <a:ln>
            <a:noFill/>
          </a:ln>
        </p:spPr>
        <p:txBody>
          <a:bodyPr lIns="91425" tIns="91425" rIns="91425" bIns="91425" anchor="t" anchorCtr="0"/>
          <a:lstStyle>
            <a:lvl1pPr marL="731520" marR="0" lvl="0" indent="-162559" algn="l" rtl="0">
              <a:lnSpc>
                <a:spcPct val="90000"/>
              </a:lnSpc>
              <a:spcBef>
                <a:spcPts val="3200"/>
              </a:spcBef>
              <a:buClr>
                <a:schemeClr val="dk1"/>
              </a:buClr>
              <a:buSzPct val="99555"/>
              <a:buFont typeface="Arial"/>
              <a:buChar char="•"/>
              <a:defRPr sz="8960" b="0" i="0" u="none" strike="noStrike" cap="none">
                <a:solidFill>
                  <a:schemeClr val="dk1"/>
                </a:solidFill>
                <a:latin typeface="Calibri"/>
                <a:ea typeface="Calibri"/>
                <a:cs typeface="Calibri"/>
                <a:sym typeface="Calibri"/>
              </a:defRPr>
            </a:lvl1pPr>
            <a:lvl2pPr marL="2194560" marR="0" lvl="1" indent="-246380" algn="l" rtl="0">
              <a:lnSpc>
                <a:spcPct val="90000"/>
              </a:lnSpc>
              <a:spcBef>
                <a:spcPts val="1600"/>
              </a:spcBef>
              <a:buClr>
                <a:schemeClr val="dk1"/>
              </a:buClr>
              <a:buSzPct val="99740"/>
              <a:buFont typeface="Arial"/>
              <a:buChar char="•"/>
              <a:defRPr sz="7680" b="0" i="0" u="none" strike="noStrike" cap="none">
                <a:solidFill>
                  <a:schemeClr val="dk1"/>
                </a:solidFill>
                <a:latin typeface="Calibri"/>
                <a:ea typeface="Calibri"/>
                <a:cs typeface="Calibri"/>
                <a:sym typeface="Calibri"/>
              </a:defRPr>
            </a:lvl2pPr>
            <a:lvl3pPr marL="3657600" marR="0" lvl="2" indent="-330200" algn="l" rtl="0">
              <a:lnSpc>
                <a:spcPct val="90000"/>
              </a:lnSpc>
              <a:spcBef>
                <a:spcPts val="1600"/>
              </a:spcBef>
              <a:buClr>
                <a:schemeClr val="dk1"/>
              </a:buClr>
              <a:buSzPct val="100000"/>
              <a:buFont typeface="Arial"/>
              <a:buChar char="•"/>
              <a:defRPr sz="6400" b="0" i="0" u="none" strike="noStrike" cap="none">
                <a:solidFill>
                  <a:schemeClr val="dk1"/>
                </a:solidFill>
                <a:latin typeface="Calibri"/>
                <a:ea typeface="Calibri"/>
                <a:cs typeface="Calibri"/>
                <a:sym typeface="Calibri"/>
              </a:defRPr>
            </a:lvl3pPr>
            <a:lvl4pPr marL="5120640" marR="0" lvl="3"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4pPr>
            <a:lvl5pPr marL="6583680" marR="0" lvl="4" indent="-37592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5pPr>
            <a:lvl6pPr marL="8046719" marR="0" lvl="5" indent="-365759"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6pPr>
            <a:lvl7pPr marL="9509760" marR="0" lvl="6" indent="-36830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7pPr>
            <a:lvl8pPr marL="10972800" marR="0" lvl="7" indent="-37084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8pPr>
            <a:lvl9pPr marL="12435840" marR="0" lvl="8" indent="-373380" algn="l" rtl="0">
              <a:lnSpc>
                <a:spcPct val="90000"/>
              </a:lnSpc>
              <a:spcBef>
                <a:spcPts val="1600"/>
              </a:spcBef>
              <a:buClr>
                <a:schemeClr val="dk1"/>
              </a:buClr>
              <a:buSzPct val="9931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263140" y="20340325"/>
            <a:ext cx="7406639" cy="1168400"/>
          </a:xfrm>
          <a:prstGeom prst="rect">
            <a:avLst/>
          </a:prstGeom>
          <a:noFill/>
          <a:ln>
            <a:noFill/>
          </a:ln>
        </p:spPr>
        <p:txBody>
          <a:bodyPr lIns="91425" tIns="91425" rIns="91425" bIns="91425" anchor="ctr" anchorCtr="0"/>
          <a:lstStyle>
            <a:lvl1pPr marL="0" marR="0" lvl="0" indent="0" algn="l" rtl="0">
              <a:spcBef>
                <a:spcPts val="0"/>
              </a:spcBef>
              <a:buNone/>
              <a:defRPr sz="3840" b="0" i="0" u="none" strike="noStrike" cap="none">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0904220" y="20340325"/>
            <a:ext cx="11109960" cy="1168400"/>
          </a:xfrm>
          <a:prstGeom prst="rect">
            <a:avLst/>
          </a:prstGeom>
          <a:noFill/>
          <a:ln>
            <a:noFill/>
          </a:ln>
        </p:spPr>
        <p:txBody>
          <a:bodyPr lIns="91425" tIns="91425" rIns="91425" bIns="91425" anchor="ctr" anchorCtr="0"/>
          <a:lstStyle>
            <a:lvl1pPr marL="0" marR="0" lvl="0" indent="0" algn="ctr" rtl="0">
              <a:spcBef>
                <a:spcPts val="0"/>
              </a:spcBef>
              <a:buNone/>
              <a:defRPr sz="3840" b="0" i="0" u="none" strike="noStrike" cap="none">
                <a:solidFill>
                  <a:srgbClr val="888888"/>
                </a:solidFill>
                <a:latin typeface="Calibri"/>
                <a:ea typeface="Calibri"/>
                <a:cs typeface="Calibri"/>
                <a:sym typeface="Calibri"/>
              </a:defRPr>
            </a:lvl1pPr>
            <a:lvl2pPr marL="1316736" marR="0" lvl="1" indent="-8636" algn="l" rtl="0">
              <a:spcBef>
                <a:spcPts val="0"/>
              </a:spcBef>
              <a:buNone/>
              <a:defRPr sz="5184" b="0" i="0" u="none" strike="noStrike" cap="none">
                <a:solidFill>
                  <a:schemeClr val="dk1"/>
                </a:solidFill>
                <a:latin typeface="Calibri"/>
                <a:ea typeface="Calibri"/>
                <a:cs typeface="Calibri"/>
                <a:sym typeface="Calibri"/>
              </a:defRPr>
            </a:lvl2pPr>
            <a:lvl3pPr marL="2633472" marR="0" lvl="2" indent="-4572" algn="l" rtl="0">
              <a:spcBef>
                <a:spcPts val="0"/>
              </a:spcBef>
              <a:buNone/>
              <a:defRPr sz="5184" b="0" i="0" u="none" strike="noStrike" cap="none">
                <a:solidFill>
                  <a:schemeClr val="dk1"/>
                </a:solidFill>
                <a:latin typeface="Calibri"/>
                <a:ea typeface="Calibri"/>
                <a:cs typeface="Calibri"/>
                <a:sym typeface="Calibri"/>
              </a:defRPr>
            </a:lvl3pPr>
            <a:lvl4pPr marL="3950208" marR="0" lvl="3" indent="-508" algn="l" rtl="0">
              <a:spcBef>
                <a:spcPts val="0"/>
              </a:spcBef>
              <a:buNone/>
              <a:defRPr sz="5184" b="0" i="0" u="none" strike="noStrike" cap="none">
                <a:solidFill>
                  <a:schemeClr val="dk1"/>
                </a:solidFill>
                <a:latin typeface="Calibri"/>
                <a:ea typeface="Calibri"/>
                <a:cs typeface="Calibri"/>
                <a:sym typeface="Calibri"/>
              </a:defRPr>
            </a:lvl4pPr>
            <a:lvl5pPr marL="5266944" marR="0" lvl="4" indent="-9144" algn="l" rtl="0">
              <a:spcBef>
                <a:spcPts val="0"/>
              </a:spcBef>
              <a:buNone/>
              <a:defRPr sz="5184" b="0" i="0" u="none" strike="noStrike" cap="none">
                <a:solidFill>
                  <a:schemeClr val="dk1"/>
                </a:solidFill>
                <a:latin typeface="Calibri"/>
                <a:ea typeface="Calibri"/>
                <a:cs typeface="Calibri"/>
                <a:sym typeface="Calibri"/>
              </a:defRPr>
            </a:lvl5pPr>
            <a:lvl6pPr marL="6583680" marR="0" lvl="5" indent="-5080" algn="l" rtl="0">
              <a:spcBef>
                <a:spcPts val="0"/>
              </a:spcBef>
              <a:buNone/>
              <a:defRPr sz="5184" b="0" i="0" u="none" strike="noStrike" cap="none">
                <a:solidFill>
                  <a:schemeClr val="dk1"/>
                </a:solidFill>
                <a:latin typeface="Calibri"/>
                <a:ea typeface="Calibri"/>
                <a:cs typeface="Calibri"/>
                <a:sym typeface="Calibri"/>
              </a:defRPr>
            </a:lvl6pPr>
            <a:lvl7pPr marL="7900416" marR="0" lvl="6" indent="-1016" algn="l" rtl="0">
              <a:spcBef>
                <a:spcPts val="0"/>
              </a:spcBef>
              <a:buNone/>
              <a:defRPr sz="5184" b="0" i="0" u="none" strike="noStrike" cap="none">
                <a:solidFill>
                  <a:schemeClr val="dk1"/>
                </a:solidFill>
                <a:latin typeface="Calibri"/>
                <a:ea typeface="Calibri"/>
                <a:cs typeface="Calibri"/>
                <a:sym typeface="Calibri"/>
              </a:defRPr>
            </a:lvl7pPr>
            <a:lvl8pPr marL="9217152" marR="0" lvl="7" indent="-9652" algn="l" rtl="0">
              <a:spcBef>
                <a:spcPts val="0"/>
              </a:spcBef>
              <a:buNone/>
              <a:defRPr sz="5184" b="0" i="0" u="none" strike="noStrike" cap="none">
                <a:solidFill>
                  <a:schemeClr val="dk1"/>
                </a:solidFill>
                <a:latin typeface="Calibri"/>
                <a:ea typeface="Calibri"/>
                <a:cs typeface="Calibri"/>
                <a:sym typeface="Calibri"/>
              </a:defRPr>
            </a:lvl8pPr>
            <a:lvl9pPr marL="10533888" marR="0" lvl="8" indent="-5588"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248620" y="20340325"/>
            <a:ext cx="7406639" cy="1168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3840" b="0" i="0" u="none" strike="noStrike" cap="none">
                <a:solidFill>
                  <a:srgbClr val="888888"/>
                </a:solidFill>
                <a:latin typeface="Calibri"/>
                <a:ea typeface="Calibri"/>
                <a:cs typeface="Calibri"/>
                <a:sym typeface="Calibri"/>
              </a:rPr>
              <a:t>‹#›</a:t>
            </a:fld>
            <a:endParaRPr lang="en-US" sz="384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ghr.nlm.nih.gov/gene/MT-CO1"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082018" y="0"/>
            <a:ext cx="27980641" cy="211093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8000" b="0" i="0" u="none" strike="noStrike" cap="none" dirty="0">
                <a:solidFill>
                  <a:schemeClr val="dk1"/>
                </a:solidFill>
                <a:latin typeface="Calibri"/>
                <a:ea typeface="Calibri"/>
                <a:cs typeface="Calibri"/>
                <a:sym typeface="Calibri"/>
              </a:rPr>
              <a:t>                                                                              </a:t>
            </a:r>
            <a:br>
              <a:rPr lang="en-US" sz="8000" b="0" i="0" u="none" strike="noStrike" cap="none" dirty="0">
                <a:solidFill>
                  <a:schemeClr val="dk1"/>
                </a:solidFill>
                <a:latin typeface="Calibri"/>
                <a:ea typeface="Calibri"/>
                <a:cs typeface="Calibri"/>
                <a:sym typeface="Calibri"/>
              </a:rPr>
            </a:br>
            <a:r>
              <a:rPr lang="en-US" sz="5400" b="1" i="0" u="sng" strike="noStrike" cap="none" dirty="0">
                <a:solidFill>
                  <a:srgbClr val="000099"/>
                </a:solidFill>
                <a:latin typeface="Arial"/>
                <a:ea typeface="Arial"/>
                <a:cs typeface="Arial"/>
                <a:sym typeface="Arial"/>
              </a:rPr>
              <a:t>Measuring Freshwater Clam Biodiversity in the </a:t>
            </a:r>
            <a:r>
              <a:rPr lang="en-US" sz="5400" b="1" i="0" u="sng" strike="noStrike" cap="none" dirty="0" err="1">
                <a:solidFill>
                  <a:srgbClr val="000099"/>
                </a:solidFill>
                <a:latin typeface="Arial"/>
                <a:ea typeface="Arial"/>
                <a:cs typeface="Arial"/>
                <a:sym typeface="Arial"/>
              </a:rPr>
              <a:t>Peconic</a:t>
            </a:r>
            <a:r>
              <a:rPr lang="en-US" sz="5400" b="1" i="0" u="sng" strike="noStrike" cap="none" dirty="0">
                <a:solidFill>
                  <a:srgbClr val="000099"/>
                </a:solidFill>
                <a:latin typeface="Arial"/>
                <a:ea typeface="Arial"/>
                <a:cs typeface="Arial"/>
                <a:sym typeface="Arial"/>
              </a:rPr>
              <a:t> Estuary</a:t>
            </a:r>
            <a:r>
              <a:rPr lang="en-US" sz="5400" b="0" i="0" u="none" strike="noStrike" cap="none" dirty="0">
                <a:solidFill>
                  <a:schemeClr val="dk1"/>
                </a:solidFill>
                <a:latin typeface="Arial"/>
                <a:ea typeface="Arial"/>
                <a:cs typeface="Arial"/>
                <a:sym typeface="Arial"/>
              </a:rPr>
              <a:t>  </a:t>
            </a:r>
            <a:r>
              <a:rPr lang="en-US" sz="8000" b="0" i="0" u="none" strike="noStrike" cap="none" dirty="0">
                <a:solidFill>
                  <a:schemeClr val="dk1"/>
                </a:solidFill>
                <a:latin typeface="Calibri"/>
                <a:ea typeface="Calibri"/>
                <a:cs typeface="Calibri"/>
                <a:sym typeface="Calibri"/>
              </a:rPr>
              <a:t/>
            </a:r>
            <a:br>
              <a:rPr lang="en-US" sz="8000" b="0" i="0" u="none" strike="noStrike" cap="none" dirty="0">
                <a:solidFill>
                  <a:schemeClr val="dk1"/>
                </a:solidFill>
                <a:latin typeface="Calibri"/>
                <a:ea typeface="Calibri"/>
                <a:cs typeface="Calibri"/>
                <a:sym typeface="Calibri"/>
              </a:rPr>
            </a:br>
            <a:endParaRPr lang="en-US" sz="8000" b="0" i="0" u="none" strike="noStrike" cap="none" dirty="0">
              <a:solidFill>
                <a:schemeClr val="dk1"/>
              </a:solidFill>
              <a:latin typeface="Calibri"/>
              <a:ea typeface="Calibri"/>
              <a:cs typeface="Calibri"/>
              <a:sym typeface="Calibri"/>
            </a:endParaRPr>
          </a:p>
        </p:txBody>
      </p:sp>
      <p:sp>
        <p:nvSpPr>
          <p:cNvPr id="87" name="Shape 87"/>
          <p:cNvSpPr txBox="1"/>
          <p:nvPr/>
        </p:nvSpPr>
        <p:spPr>
          <a:xfrm>
            <a:off x="8198340" y="853788"/>
            <a:ext cx="16490459" cy="2485800"/>
          </a:xfrm>
          <a:prstGeom prst="rect">
            <a:avLst/>
          </a:prstGeom>
          <a:noFill/>
          <a:ln>
            <a:noFill/>
          </a:ln>
        </p:spPr>
        <p:txBody>
          <a:bodyPr lIns="91425" tIns="45700" rIns="91425" bIns="45700" anchor="t" anchorCtr="0">
            <a:noAutofit/>
          </a:bodyPr>
          <a:lstStyle/>
          <a:p>
            <a:pPr algn="ctr"/>
            <a:r>
              <a:rPr lang="en-US" sz="4000" b="1" dirty="0"/>
              <a:t>Authors: Victoria Friedel</a:t>
            </a:r>
            <a:r>
              <a:rPr lang="en-US" sz="4000" b="1" baseline="30000" dirty="0"/>
              <a:t>1</a:t>
            </a:r>
            <a:r>
              <a:rPr lang="en-US" sz="4000" b="1" dirty="0"/>
              <a:t>, Ashley Jordan</a:t>
            </a:r>
            <a:r>
              <a:rPr lang="en-US" sz="4000" b="1" baseline="30000" dirty="0"/>
              <a:t>1</a:t>
            </a:r>
            <a:r>
              <a:rPr lang="en-US" sz="4000" b="1" dirty="0"/>
              <a:t>, Delaney Schappert</a:t>
            </a:r>
            <a:r>
              <a:rPr lang="en-US" sz="4000" b="1" baseline="30000" dirty="0"/>
              <a:t>1</a:t>
            </a:r>
            <a:endParaRPr lang="en-US" sz="4000" b="1" dirty="0"/>
          </a:p>
          <a:p>
            <a:pPr algn="ctr"/>
            <a:r>
              <a:rPr lang="en-US" sz="4000" b="1" dirty="0"/>
              <a:t>Teachers/Mentors: Mr. Bolen</a:t>
            </a:r>
            <a:r>
              <a:rPr lang="en-US" sz="4000" b="1" baseline="30000" dirty="0"/>
              <a:t>1</a:t>
            </a:r>
            <a:r>
              <a:rPr lang="en-US" sz="4000" b="1" dirty="0"/>
              <a:t>, Mr. Ostensen</a:t>
            </a:r>
            <a:r>
              <a:rPr lang="en-US" sz="4000" b="1" baseline="30000" dirty="0"/>
              <a:t>1</a:t>
            </a:r>
            <a:endParaRPr lang="en-US" sz="4000" b="1" dirty="0"/>
          </a:p>
          <a:p>
            <a:pPr algn="ctr"/>
            <a:r>
              <a:rPr lang="en-US" sz="4000" b="1" dirty="0"/>
              <a:t>Eastport South Manor Jr. Sr. High School</a:t>
            </a:r>
            <a:r>
              <a:rPr lang="en-US" sz="4000" b="1" baseline="30000" dirty="0"/>
              <a:t>1</a:t>
            </a:r>
            <a:r>
              <a:rPr lang="en-US" sz="4000" b="1" dirty="0"/>
              <a:t> </a:t>
            </a:r>
          </a:p>
        </p:txBody>
      </p:sp>
      <p:sp>
        <p:nvSpPr>
          <p:cNvPr id="88" name="Shape 88"/>
          <p:cNvSpPr txBox="1"/>
          <p:nvPr/>
        </p:nvSpPr>
        <p:spPr>
          <a:xfrm>
            <a:off x="381650" y="10229661"/>
            <a:ext cx="7780425" cy="10428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sng" strike="noStrike" cap="none" dirty="0">
                <a:solidFill>
                  <a:srgbClr val="000000"/>
                </a:solidFill>
                <a:latin typeface="Arial"/>
                <a:ea typeface="Arial"/>
                <a:cs typeface="Arial"/>
                <a:sym typeface="Arial"/>
              </a:rPr>
              <a:t>Introduction</a:t>
            </a:r>
            <a:endParaRPr lang="en-US" sz="4000" b="1" i="0" u="sng" strike="noStrike" cap="none" dirty="0">
              <a:solidFill>
                <a:srgbClr val="000000"/>
              </a:solidFill>
              <a:latin typeface="Arial"/>
              <a:ea typeface="Arial"/>
              <a:cs typeface="Arial"/>
              <a:sym typeface="Arial"/>
            </a:endParaRPr>
          </a:p>
          <a:p>
            <a:pPr lvl="0" algn="just" rtl="0">
              <a:spcBef>
                <a:spcPts val="0"/>
              </a:spcBef>
              <a:buClr>
                <a:schemeClr val="dk1"/>
              </a:buClr>
              <a:buSzPct val="25000"/>
              <a:buFont typeface="Arial"/>
              <a:buNone/>
            </a:pPr>
            <a:r>
              <a:rPr lang="en-US" sz="2600" dirty="0">
                <a:solidFill>
                  <a:schemeClr val="dk1"/>
                </a:solidFill>
              </a:rPr>
              <a:t>Biodiversity is essential to the well-being of the </a:t>
            </a:r>
            <a:r>
              <a:rPr lang="en-US" sz="2600" dirty="0" err="1">
                <a:solidFill>
                  <a:schemeClr val="dk1"/>
                </a:solidFill>
              </a:rPr>
              <a:t>Peconic</a:t>
            </a:r>
            <a:r>
              <a:rPr lang="en-US" sz="2600" dirty="0">
                <a:solidFill>
                  <a:schemeClr val="dk1"/>
                </a:solidFill>
              </a:rPr>
              <a:t> estuary. The amount of biodiversity present will tell us what the future may hold for the </a:t>
            </a:r>
            <a:r>
              <a:rPr lang="en-US" sz="2600" dirty="0" err="1">
                <a:solidFill>
                  <a:schemeClr val="dk1"/>
                </a:solidFill>
              </a:rPr>
              <a:t>Peconic</a:t>
            </a:r>
            <a:r>
              <a:rPr lang="en-US" sz="2600" dirty="0">
                <a:solidFill>
                  <a:schemeClr val="dk1"/>
                </a:solidFill>
              </a:rPr>
              <a:t> river. If we can conclude that our clam samples have significant biodiversity, we can determine that the freshwater clam population in the </a:t>
            </a:r>
            <a:r>
              <a:rPr lang="en-US" sz="2600" dirty="0" err="1">
                <a:solidFill>
                  <a:schemeClr val="dk1"/>
                </a:solidFill>
              </a:rPr>
              <a:t>Peconic</a:t>
            </a:r>
            <a:r>
              <a:rPr lang="en-US" sz="2600" dirty="0">
                <a:solidFill>
                  <a:schemeClr val="dk1"/>
                </a:solidFill>
              </a:rPr>
              <a:t> will be successful.</a:t>
            </a:r>
            <a:r>
              <a:rPr lang="en-US" sz="2600" dirty="0"/>
              <a:t> </a:t>
            </a:r>
            <a:r>
              <a:rPr lang="en-US" sz="2600" b="0" i="0" u="none" strike="noStrike" dirty="0">
                <a:solidFill>
                  <a:srgbClr val="000000"/>
                </a:solidFill>
                <a:sym typeface="Arial"/>
              </a:rPr>
              <a:t>All of the forms of life found at the </a:t>
            </a:r>
            <a:r>
              <a:rPr lang="en-US" sz="2600" b="0" i="0" u="none" strike="noStrike" dirty="0" err="1">
                <a:solidFill>
                  <a:srgbClr val="000000"/>
                </a:solidFill>
                <a:sym typeface="Arial"/>
              </a:rPr>
              <a:t>Peconic</a:t>
            </a:r>
            <a:r>
              <a:rPr lang="en-US" sz="2600" b="0" i="0" u="none" strike="noStrike" dirty="0">
                <a:solidFill>
                  <a:srgbClr val="000000"/>
                </a:solidFill>
                <a:sym typeface="Arial"/>
              </a:rPr>
              <a:t> estuary are vital for the function of its ecosystem. These forms of life and the genetic biodiversity within each species provide stability within the </a:t>
            </a:r>
            <a:r>
              <a:rPr lang="en-US" sz="2600" b="0" i="0" u="none" strike="noStrike" dirty="0" err="1">
                <a:solidFill>
                  <a:srgbClr val="000000"/>
                </a:solidFill>
                <a:sym typeface="Arial"/>
              </a:rPr>
              <a:t>Peconic</a:t>
            </a:r>
            <a:r>
              <a:rPr lang="en-US" sz="2600" b="0" i="0" u="none" strike="noStrike" dirty="0">
                <a:solidFill>
                  <a:srgbClr val="000000"/>
                </a:solidFill>
                <a:sym typeface="Arial"/>
              </a:rPr>
              <a:t> Estuary. DNA barcoding is a method used to identify specific species using short sequences of DNA and a specific gene in the genome. The gene used for barcoding invertebrates is located in the mitochondrial genome. The </a:t>
            </a:r>
            <a:r>
              <a:rPr lang="en-US" sz="2600" dirty="0"/>
              <a:t>Cytochrome</a:t>
            </a:r>
            <a:r>
              <a:rPr lang="en-US" sz="2600" b="0" i="0" u="none" strike="noStrike" dirty="0">
                <a:solidFill>
                  <a:srgbClr val="000000"/>
                </a:solidFill>
                <a:sym typeface="Arial"/>
              </a:rPr>
              <a:t>-c Oxidase 1 (CO1) gene is an ideal barcoding gene for animals. It  evolves quickly and can show diversity among closely related species. The barcode DNA sequences from samples taken from the </a:t>
            </a:r>
            <a:r>
              <a:rPr lang="en-US" sz="2600" b="0" i="0" u="none" strike="noStrike" dirty="0" err="1">
                <a:solidFill>
                  <a:srgbClr val="000000"/>
                </a:solidFill>
                <a:sym typeface="Arial"/>
              </a:rPr>
              <a:t>Peconic</a:t>
            </a:r>
            <a:r>
              <a:rPr lang="en-US" sz="2600" b="0" i="0" u="none" strike="noStrike" dirty="0">
                <a:solidFill>
                  <a:srgbClr val="000000"/>
                </a:solidFill>
                <a:sym typeface="Arial"/>
              </a:rPr>
              <a:t> River  will be compared to DNA in known databases using the NCBI BLAST website. Using the database, the barcodes and DNA sequences of  organisms can determine the relationship between species, identify new species, invasive species, and perform comparative studies between different ecosystems of different locations.</a:t>
            </a:r>
          </a:p>
        </p:txBody>
      </p:sp>
      <p:sp>
        <p:nvSpPr>
          <p:cNvPr id="89" name="Shape 89"/>
          <p:cNvSpPr txBox="1"/>
          <p:nvPr/>
        </p:nvSpPr>
        <p:spPr>
          <a:xfrm>
            <a:off x="24688800" y="2037624"/>
            <a:ext cx="7880702" cy="102186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u="sng" dirty="0">
                <a:solidFill>
                  <a:schemeClr val="dk1"/>
                </a:solidFill>
              </a:rPr>
              <a:t>Materials </a:t>
            </a:r>
            <a:r>
              <a:rPr lang="en-US" sz="3600" b="1" u="sng" dirty="0">
                <a:solidFill>
                  <a:schemeClr val="dk1"/>
                </a:solidFill>
                <a:sym typeface="Arial"/>
              </a:rPr>
              <a:t>and </a:t>
            </a:r>
            <a:r>
              <a:rPr lang="en-US" sz="3600" b="1" u="sng" dirty="0" smtClean="0">
                <a:solidFill>
                  <a:schemeClr val="dk1"/>
                </a:solidFill>
                <a:sym typeface="Arial"/>
              </a:rPr>
              <a:t>Methods</a:t>
            </a:r>
            <a:endParaRPr lang="en-US" sz="3600" b="1" u="sng" dirty="0">
              <a:solidFill>
                <a:schemeClr val="dk1"/>
              </a:solidFill>
              <a:sym typeface="Arial"/>
            </a:endParaRPr>
          </a:p>
          <a:p>
            <a:pPr marL="457200" marR="0" lvl="0" indent="-381000" algn="just" rtl="0">
              <a:spcBef>
                <a:spcPts val="0"/>
              </a:spcBef>
              <a:buClr>
                <a:schemeClr val="dk1"/>
              </a:buClr>
              <a:buSzPct val="100000"/>
              <a:buChar char="●"/>
            </a:pPr>
            <a:r>
              <a:rPr lang="en-US" sz="2400" dirty="0">
                <a:solidFill>
                  <a:schemeClr val="dk1"/>
                </a:solidFill>
                <a:latin typeface="Arial"/>
                <a:ea typeface="Arial"/>
                <a:cs typeface="Arial"/>
                <a:sym typeface="Arial"/>
              </a:rPr>
              <a:t>18 samples of freshwater clams we</a:t>
            </a:r>
            <a:r>
              <a:rPr lang="en-US" sz="2400" dirty="0">
                <a:solidFill>
                  <a:schemeClr val="dk1"/>
                </a:solidFill>
              </a:rPr>
              <a:t>re obtained</a:t>
            </a:r>
            <a:r>
              <a:rPr lang="en-US" sz="2400" dirty="0">
                <a:solidFill>
                  <a:schemeClr val="dk1"/>
                </a:solidFill>
                <a:latin typeface="Arial"/>
                <a:ea typeface="Arial"/>
                <a:cs typeface="Arial"/>
                <a:sym typeface="Arial"/>
              </a:rPr>
              <a:t> from the </a:t>
            </a:r>
            <a:r>
              <a:rPr lang="en-US" sz="2400" dirty="0" err="1">
                <a:solidFill>
                  <a:schemeClr val="dk1"/>
                </a:solidFill>
                <a:latin typeface="Arial"/>
                <a:ea typeface="Arial"/>
                <a:cs typeface="Arial"/>
                <a:sym typeface="Arial"/>
              </a:rPr>
              <a:t>Peconic</a:t>
            </a:r>
            <a:r>
              <a:rPr lang="en-US" sz="2400" dirty="0">
                <a:solidFill>
                  <a:schemeClr val="dk1"/>
                </a:solidFill>
                <a:latin typeface="Arial"/>
                <a:ea typeface="Arial"/>
                <a:cs typeface="Arial"/>
                <a:sym typeface="Arial"/>
              </a:rPr>
              <a:t> River Otis Pike Preserve through the permission from NYSDEC as a part of the “Day in the Life of the </a:t>
            </a:r>
            <a:r>
              <a:rPr lang="en-US" sz="2400" dirty="0" err="1">
                <a:solidFill>
                  <a:schemeClr val="dk1"/>
                </a:solidFill>
                <a:latin typeface="Arial"/>
                <a:ea typeface="Arial"/>
                <a:cs typeface="Arial"/>
                <a:sym typeface="Arial"/>
              </a:rPr>
              <a:t>Peconic</a:t>
            </a:r>
            <a:r>
              <a:rPr lang="en-US" sz="2400" dirty="0">
                <a:solidFill>
                  <a:schemeClr val="dk1"/>
                </a:solidFill>
                <a:latin typeface="Arial"/>
                <a:ea typeface="Arial"/>
                <a:cs typeface="Arial"/>
                <a:sym typeface="Arial"/>
              </a:rPr>
              <a:t> River Program sponsored by Brookhaven National Laboratory. </a:t>
            </a:r>
          </a:p>
          <a:p>
            <a:pPr marL="457200" marR="0" lvl="0" indent="-381000" algn="just" rtl="0">
              <a:spcBef>
                <a:spcPts val="0"/>
              </a:spcBef>
              <a:buClr>
                <a:schemeClr val="dk1"/>
              </a:buClr>
              <a:buSzPct val="100000"/>
              <a:buChar char="●"/>
            </a:pPr>
            <a:r>
              <a:rPr lang="en-US" sz="2400" dirty="0">
                <a:solidFill>
                  <a:schemeClr val="dk1"/>
                </a:solidFill>
              </a:rPr>
              <a:t>S</a:t>
            </a:r>
            <a:r>
              <a:rPr lang="en-US" sz="2400" dirty="0">
                <a:solidFill>
                  <a:schemeClr val="dk1"/>
                </a:solidFill>
                <a:latin typeface="Arial"/>
                <a:ea typeface="Arial"/>
                <a:cs typeface="Arial"/>
                <a:sym typeface="Arial"/>
              </a:rPr>
              <a:t>amples </a:t>
            </a:r>
            <a:r>
              <a:rPr lang="en-US" sz="2400" dirty="0">
                <a:solidFill>
                  <a:schemeClr val="dk1"/>
                </a:solidFill>
              </a:rPr>
              <a:t>were</a:t>
            </a:r>
            <a:r>
              <a:rPr lang="en-US" sz="2400" dirty="0">
                <a:solidFill>
                  <a:schemeClr val="dk1"/>
                </a:solidFill>
                <a:latin typeface="Arial"/>
                <a:ea typeface="Arial"/>
                <a:cs typeface="Arial"/>
                <a:sym typeface="Arial"/>
              </a:rPr>
              <a:t> frozen and stored at Eastport South Manor Jr. Sr. High School. </a:t>
            </a:r>
          </a:p>
          <a:p>
            <a:pPr marL="457200" marR="0" lvl="0" indent="-381000" algn="just" rtl="0">
              <a:spcBef>
                <a:spcPts val="0"/>
              </a:spcBef>
              <a:buClr>
                <a:schemeClr val="dk1"/>
              </a:buClr>
              <a:buSzPct val="100000"/>
              <a:buChar char="●"/>
            </a:pPr>
            <a:r>
              <a:rPr lang="en-US" sz="2400" dirty="0">
                <a:solidFill>
                  <a:schemeClr val="dk1"/>
                </a:solidFill>
              </a:rPr>
              <a:t>S</a:t>
            </a:r>
            <a:r>
              <a:rPr lang="en-US" sz="2400" dirty="0">
                <a:solidFill>
                  <a:schemeClr val="dk1"/>
                </a:solidFill>
                <a:latin typeface="Arial"/>
                <a:ea typeface="Arial"/>
                <a:cs typeface="Arial"/>
                <a:sym typeface="Arial"/>
              </a:rPr>
              <a:t>tandard DNA extraction techniques provided by the Cold Spring Harbor Laboratory (CSHL)</a:t>
            </a:r>
            <a:r>
              <a:rPr lang="en-US" sz="2400" dirty="0">
                <a:solidFill>
                  <a:schemeClr val="dk1"/>
                </a:solidFill>
              </a:rPr>
              <a:t> were used.</a:t>
            </a:r>
          </a:p>
          <a:p>
            <a:pPr marL="457200" marR="0" lvl="0" indent="-381000" algn="just" rtl="0">
              <a:spcBef>
                <a:spcPts val="0"/>
              </a:spcBef>
              <a:buClr>
                <a:schemeClr val="dk1"/>
              </a:buClr>
              <a:buSzPct val="100000"/>
              <a:buChar char="●"/>
            </a:pPr>
            <a:r>
              <a:rPr lang="en-US" sz="2400" dirty="0">
                <a:solidFill>
                  <a:schemeClr val="dk1"/>
                </a:solidFill>
                <a:latin typeface="Arial"/>
                <a:ea typeface="Arial"/>
                <a:cs typeface="Arial"/>
                <a:sym typeface="Arial"/>
              </a:rPr>
              <a:t> </a:t>
            </a:r>
            <a:r>
              <a:rPr lang="en-US" sz="2400" dirty="0">
                <a:solidFill>
                  <a:schemeClr val="dk1"/>
                </a:solidFill>
              </a:rPr>
              <a:t>L</a:t>
            </a:r>
            <a:r>
              <a:rPr lang="en-US" sz="2400" dirty="0">
                <a:solidFill>
                  <a:schemeClr val="dk1"/>
                </a:solidFill>
                <a:latin typeface="Arial"/>
                <a:ea typeface="Arial"/>
                <a:cs typeface="Arial"/>
                <a:sym typeface="Arial"/>
              </a:rPr>
              <a:t>aboratory time and space at  the Brookhaven National Laboratory w</a:t>
            </a:r>
            <a:r>
              <a:rPr lang="en-US" sz="2400" dirty="0">
                <a:solidFill>
                  <a:schemeClr val="dk1"/>
                </a:solidFill>
              </a:rPr>
              <a:t>ere used where</a:t>
            </a:r>
            <a:r>
              <a:rPr lang="en-US" sz="2400" dirty="0">
                <a:solidFill>
                  <a:schemeClr val="dk1"/>
                </a:solidFill>
                <a:latin typeface="Arial"/>
                <a:ea typeface="Arial"/>
                <a:cs typeface="Arial"/>
                <a:sym typeface="Arial"/>
              </a:rPr>
              <a:t> conducting DNA extraction and PCR analysis occurr</a:t>
            </a:r>
            <a:r>
              <a:rPr lang="en-US" sz="2400" dirty="0">
                <a:solidFill>
                  <a:schemeClr val="dk1"/>
                </a:solidFill>
              </a:rPr>
              <a:t>ed</a:t>
            </a:r>
            <a:r>
              <a:rPr lang="en-US" sz="2400" dirty="0">
                <a:solidFill>
                  <a:schemeClr val="dk1"/>
                </a:solidFill>
                <a:latin typeface="Arial"/>
                <a:ea typeface="Arial"/>
                <a:cs typeface="Arial"/>
                <a:sym typeface="Arial"/>
              </a:rPr>
              <a:t>. </a:t>
            </a:r>
          </a:p>
          <a:p>
            <a:pPr marL="457200" marR="0" lvl="0" indent="-381000" algn="just" rtl="0">
              <a:spcBef>
                <a:spcPts val="0"/>
              </a:spcBef>
              <a:buClr>
                <a:schemeClr val="dk1"/>
              </a:buClr>
              <a:buSzPct val="100000"/>
              <a:buChar char="●"/>
            </a:pPr>
            <a:r>
              <a:rPr lang="en-US" sz="2400" dirty="0">
                <a:solidFill>
                  <a:schemeClr val="dk1"/>
                </a:solidFill>
                <a:latin typeface="Arial"/>
                <a:ea typeface="Arial"/>
                <a:cs typeface="Arial"/>
                <a:sym typeface="Arial"/>
              </a:rPr>
              <a:t>Following the DNA extraction and PCR analysis, samples </a:t>
            </a:r>
            <a:r>
              <a:rPr lang="en-US" sz="2400" dirty="0">
                <a:solidFill>
                  <a:schemeClr val="dk1"/>
                </a:solidFill>
              </a:rPr>
              <a:t>were </a:t>
            </a:r>
            <a:r>
              <a:rPr lang="en-US" sz="2400" dirty="0">
                <a:solidFill>
                  <a:schemeClr val="dk1"/>
                </a:solidFill>
                <a:latin typeface="Arial"/>
                <a:ea typeface="Arial"/>
                <a:cs typeface="Arial"/>
                <a:sym typeface="Arial"/>
              </a:rPr>
              <a:t>sequenced following CSHL protocols.</a:t>
            </a:r>
          </a:p>
          <a:p>
            <a:pPr marL="457200" marR="0" lvl="0" indent="-381000" algn="just" rtl="0">
              <a:spcBef>
                <a:spcPts val="0"/>
              </a:spcBef>
              <a:buClr>
                <a:schemeClr val="dk1"/>
              </a:buClr>
              <a:buSzPct val="100000"/>
              <a:buChar char="●"/>
            </a:pPr>
            <a:r>
              <a:rPr lang="en-US" sz="2400" dirty="0">
                <a:solidFill>
                  <a:schemeClr val="dk1"/>
                </a:solidFill>
              </a:rPr>
              <a:t>Small pieces of DNA from each sample were</a:t>
            </a:r>
            <a:r>
              <a:rPr lang="en-US" sz="2400" dirty="0">
                <a:solidFill>
                  <a:schemeClr val="dk1"/>
                </a:solidFill>
                <a:latin typeface="Arial"/>
                <a:ea typeface="Arial"/>
                <a:cs typeface="Arial"/>
                <a:sym typeface="Arial"/>
              </a:rPr>
              <a:t> isolated and  extracted to be used  for PCR analysis and sequencing. Through the PCR process, genes </a:t>
            </a:r>
            <a:r>
              <a:rPr lang="en-US" sz="2400" dirty="0">
                <a:solidFill>
                  <a:schemeClr val="dk1"/>
                </a:solidFill>
              </a:rPr>
              <a:t>were </a:t>
            </a:r>
            <a:r>
              <a:rPr lang="en-US" sz="2400" dirty="0">
                <a:solidFill>
                  <a:schemeClr val="dk1"/>
                </a:solidFill>
                <a:latin typeface="Arial"/>
                <a:ea typeface="Arial"/>
                <a:cs typeface="Arial"/>
                <a:sym typeface="Arial"/>
              </a:rPr>
              <a:t>targeted by primers and then are amplified to make millions of copies of the desired gene. </a:t>
            </a:r>
          </a:p>
          <a:p>
            <a:pPr marL="457200" marR="0" lvl="0" indent="-381000" algn="just" rtl="0">
              <a:spcBef>
                <a:spcPts val="0"/>
              </a:spcBef>
              <a:buClr>
                <a:schemeClr val="dk1"/>
              </a:buClr>
              <a:buSzPct val="100000"/>
              <a:buChar char="●"/>
            </a:pPr>
            <a:r>
              <a:rPr lang="en-US" sz="2400" dirty="0">
                <a:solidFill>
                  <a:schemeClr val="dk1"/>
                </a:solidFill>
              </a:rPr>
              <a:t>T</a:t>
            </a:r>
            <a:r>
              <a:rPr lang="en-US" sz="2400" dirty="0">
                <a:solidFill>
                  <a:schemeClr val="dk1"/>
                </a:solidFill>
                <a:latin typeface="Arial"/>
                <a:ea typeface="Arial"/>
                <a:cs typeface="Arial"/>
                <a:sym typeface="Arial"/>
              </a:rPr>
              <a:t>he </a:t>
            </a:r>
            <a:r>
              <a:rPr lang="en-US" sz="2400" dirty="0">
                <a:solidFill>
                  <a:schemeClr val="dk1"/>
                </a:solidFill>
              </a:rPr>
              <a:t>Cytochrome</a:t>
            </a:r>
            <a:r>
              <a:rPr lang="en-US" sz="2400" dirty="0">
                <a:solidFill>
                  <a:schemeClr val="dk1"/>
                </a:solidFill>
                <a:latin typeface="Arial"/>
                <a:ea typeface="Arial"/>
                <a:cs typeface="Arial"/>
                <a:sym typeface="Arial"/>
              </a:rPr>
              <a:t>-c Oxidase 1 (CO1) gene was used for barcoding. </a:t>
            </a:r>
          </a:p>
          <a:p>
            <a:pPr marL="0" marR="0" lvl="0" indent="0" algn="l" rtl="0">
              <a:spcBef>
                <a:spcPts val="0"/>
              </a:spcBef>
              <a:buSzPct val="25000"/>
              <a:buNone/>
            </a:pPr>
            <a:r>
              <a:rPr lang="en-US" sz="5184" b="0" dirty="0">
                <a:solidFill>
                  <a:schemeClr val="dk1"/>
                </a:solidFill>
                <a:latin typeface="Calibri"/>
                <a:ea typeface="Calibri"/>
                <a:cs typeface="Calibri"/>
                <a:sym typeface="Calibri"/>
              </a:rPr>
              <a:t/>
            </a:r>
            <a:br>
              <a:rPr lang="en-US" sz="5184" b="0" dirty="0">
                <a:solidFill>
                  <a:schemeClr val="dk1"/>
                </a:solidFill>
                <a:latin typeface="Calibri"/>
                <a:ea typeface="Calibri"/>
                <a:cs typeface="Calibri"/>
                <a:sym typeface="Calibri"/>
              </a:rPr>
            </a:br>
            <a:endParaRPr lang="en-US" sz="5184" b="0" dirty="0">
              <a:solidFill>
                <a:schemeClr val="dk1"/>
              </a:solidFill>
              <a:latin typeface="Calibri"/>
              <a:ea typeface="Calibri"/>
              <a:cs typeface="Calibri"/>
              <a:sym typeface="Calibri"/>
            </a:endParaRPr>
          </a:p>
        </p:txBody>
      </p:sp>
      <p:sp>
        <p:nvSpPr>
          <p:cNvPr id="90" name="Shape 90"/>
          <p:cNvSpPr txBox="1"/>
          <p:nvPr/>
        </p:nvSpPr>
        <p:spPr>
          <a:xfrm>
            <a:off x="15041658" y="3144999"/>
            <a:ext cx="11148599" cy="708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u="sng" dirty="0">
                <a:solidFill>
                  <a:schemeClr val="dk1"/>
                </a:solidFill>
                <a:latin typeface="Arial"/>
                <a:ea typeface="Arial"/>
                <a:cs typeface="Arial"/>
                <a:sym typeface="Arial"/>
              </a:rPr>
              <a:t>Results</a:t>
            </a:r>
          </a:p>
        </p:txBody>
      </p:sp>
      <p:sp>
        <p:nvSpPr>
          <p:cNvPr id="91" name="Shape 91"/>
          <p:cNvSpPr txBox="1"/>
          <p:nvPr/>
        </p:nvSpPr>
        <p:spPr>
          <a:xfrm>
            <a:off x="449175" y="1876354"/>
            <a:ext cx="7674917" cy="110738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u="sng" dirty="0">
                <a:solidFill>
                  <a:schemeClr val="dk1"/>
                </a:solidFill>
                <a:latin typeface="Arial"/>
                <a:ea typeface="Arial"/>
                <a:cs typeface="Arial"/>
                <a:sym typeface="Arial"/>
              </a:rPr>
              <a:t>Abstract</a:t>
            </a:r>
            <a:endParaRPr lang="en-US" sz="4000" b="1" u="sng" dirty="0">
              <a:solidFill>
                <a:schemeClr val="dk1"/>
              </a:solidFill>
              <a:latin typeface="Arial"/>
              <a:ea typeface="Arial"/>
              <a:cs typeface="Arial"/>
              <a:sym typeface="Arial"/>
            </a:endParaRPr>
          </a:p>
          <a:p>
            <a:pPr marL="0" marR="0" lvl="0" indent="0" algn="just" rtl="0">
              <a:lnSpc>
                <a:spcPct val="100000"/>
              </a:lnSpc>
              <a:spcBef>
                <a:spcPts val="0"/>
              </a:spcBef>
              <a:buSzPct val="25000"/>
              <a:buNone/>
            </a:pPr>
            <a:r>
              <a:rPr lang="en-US" sz="2600" dirty="0">
                <a:solidFill>
                  <a:schemeClr val="dk1"/>
                </a:solidFill>
              </a:rPr>
              <a:t>Our objective was to Identify the specific species of freshwater clams we found based upon the barcode information of our samples compared to the known species of clam in a DNA database (DNA Subway).  We then aimed to compare the freshwater clam samples to each other to determine the biodiversity within the samples </a:t>
            </a:r>
            <a:r>
              <a:rPr lang="en-US" sz="2600" dirty="0" smtClean="0">
                <a:solidFill>
                  <a:schemeClr val="dk1"/>
                </a:solidFill>
              </a:rPr>
              <a:t>we </a:t>
            </a:r>
            <a:r>
              <a:rPr lang="en-US" sz="2600" dirty="0">
                <a:solidFill>
                  <a:schemeClr val="dk1"/>
                </a:solidFill>
              </a:rPr>
              <a:t>collected. Also, we compared the genetic diversity between the clams we found and also to other sequences of freshwater clams in the BLAST database. We also wanted to  compare the freshwater clams we found to saltwater clams in the BLAST database and see how they differ genetically. Once our samples were collected, we extracted the DNA, ran PCR to amplify the CO1 gene, we ran gel electrophoresis, and then sent in our samples for sequencing. Out of 18 samples, 10 samples were able to be used for sequencing. We obtained BLAST results from 2 of the 10 sequences. </a:t>
            </a:r>
          </a:p>
        </p:txBody>
      </p:sp>
      <p:sp>
        <p:nvSpPr>
          <p:cNvPr id="92" name="Shape 92"/>
          <p:cNvSpPr txBox="1"/>
          <p:nvPr/>
        </p:nvSpPr>
        <p:spPr>
          <a:xfrm>
            <a:off x="25014257" y="16377347"/>
            <a:ext cx="7415700" cy="49098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1" u="sng" dirty="0">
                <a:solidFill>
                  <a:schemeClr val="dk1"/>
                </a:solidFill>
                <a:latin typeface="Arial"/>
                <a:ea typeface="Arial"/>
                <a:cs typeface="Arial"/>
                <a:sym typeface="Arial"/>
              </a:rPr>
              <a:t>Acknowledgements</a:t>
            </a:r>
            <a:r>
              <a:rPr lang="en-US" sz="2400" dirty="0">
                <a:solidFill>
                  <a:schemeClr val="dk1"/>
                </a:solidFill>
              </a:rPr>
              <a:t> </a:t>
            </a:r>
          </a:p>
          <a:p>
            <a:pPr marL="0" marR="0" lvl="0" indent="0" algn="just" rtl="0">
              <a:spcBef>
                <a:spcPts val="0"/>
              </a:spcBef>
              <a:buSzPct val="25000"/>
              <a:buNone/>
            </a:pPr>
            <a:r>
              <a:rPr lang="en-US" sz="2400" dirty="0">
                <a:solidFill>
                  <a:schemeClr val="dk1"/>
                </a:solidFill>
              </a:rPr>
              <a:t>The Brookhaven National Lab for funding and supplying us with materials needed for our project. Mr. Bolen, ESM Science Research Teacher for guiding and mentoring us throughout this project and providing us with the tools needed as well. Dr. Greene for allowing us to take samples of the clams at the </a:t>
            </a:r>
            <a:r>
              <a:rPr lang="en-US" sz="2400" dirty="0" err="1">
                <a:solidFill>
                  <a:schemeClr val="dk1"/>
                </a:solidFill>
              </a:rPr>
              <a:t>Peconic</a:t>
            </a:r>
            <a:r>
              <a:rPr lang="en-US" sz="2400" dirty="0">
                <a:solidFill>
                  <a:schemeClr val="dk1"/>
                </a:solidFill>
              </a:rPr>
              <a:t> River.</a:t>
            </a:r>
          </a:p>
        </p:txBody>
      </p:sp>
      <p:sp>
        <p:nvSpPr>
          <p:cNvPr id="93" name="Shape 93"/>
          <p:cNvSpPr/>
          <p:nvPr/>
        </p:nvSpPr>
        <p:spPr>
          <a:xfrm>
            <a:off x="16291526" y="10527742"/>
            <a:ext cx="335348" cy="8901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184" b="0">
                <a:solidFill>
                  <a:schemeClr val="dk1"/>
                </a:solidFill>
                <a:latin typeface="Calibri"/>
                <a:ea typeface="Calibri"/>
                <a:cs typeface="Calibri"/>
                <a:sym typeface="Calibri"/>
              </a:rPr>
              <a:t> </a:t>
            </a:r>
          </a:p>
        </p:txBody>
      </p:sp>
      <p:sp>
        <p:nvSpPr>
          <p:cNvPr id="94" name="Shape 94"/>
          <p:cNvSpPr txBox="1"/>
          <p:nvPr/>
        </p:nvSpPr>
        <p:spPr>
          <a:xfrm>
            <a:off x="24962145" y="11141857"/>
            <a:ext cx="7607357" cy="5428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u="sng" dirty="0">
                <a:solidFill>
                  <a:schemeClr val="dk1"/>
                </a:solidFill>
                <a:latin typeface="Arial"/>
                <a:ea typeface="Arial"/>
                <a:cs typeface="Arial"/>
                <a:sym typeface="Arial"/>
              </a:rPr>
              <a:t>Discussion</a:t>
            </a:r>
          </a:p>
          <a:p>
            <a:pPr marL="0" marR="0" lvl="0" indent="0" algn="just" rtl="0">
              <a:spcBef>
                <a:spcPts val="0"/>
              </a:spcBef>
              <a:buSzPct val="25000"/>
              <a:buNone/>
            </a:pPr>
            <a:r>
              <a:rPr lang="en-US" sz="2400" dirty="0">
                <a:solidFill>
                  <a:schemeClr val="dk1"/>
                </a:solidFill>
              </a:rPr>
              <a:t>The data indicates a lack of biodiversity. The samples are all closely related to the BLAST reference and to each other, there was a minimal amount of variation. Our sequences  showed that we found a possible 2 species of clams that cannot be differentiated because they had such a high sequence similarity to each other.  The two species, </a:t>
            </a:r>
            <a:r>
              <a:rPr lang="en-US" sz="2400" i="1" dirty="0" err="1">
                <a:solidFill>
                  <a:schemeClr val="dk1"/>
                </a:solidFill>
              </a:rPr>
              <a:t>Corbicula</a:t>
            </a:r>
            <a:r>
              <a:rPr lang="en-US" sz="2400" i="1" dirty="0">
                <a:solidFill>
                  <a:schemeClr val="dk1"/>
                </a:solidFill>
              </a:rPr>
              <a:t> </a:t>
            </a:r>
            <a:r>
              <a:rPr lang="en-US" sz="2400" i="1" dirty="0" err="1">
                <a:solidFill>
                  <a:schemeClr val="dk1"/>
                </a:solidFill>
              </a:rPr>
              <a:t>fluminea</a:t>
            </a:r>
            <a:r>
              <a:rPr lang="en-US" sz="2400" dirty="0">
                <a:solidFill>
                  <a:schemeClr val="dk1"/>
                </a:solidFill>
              </a:rPr>
              <a:t> and </a:t>
            </a:r>
            <a:r>
              <a:rPr lang="en-US" sz="2400" i="1" dirty="0" err="1">
                <a:solidFill>
                  <a:schemeClr val="dk1"/>
                </a:solidFill>
              </a:rPr>
              <a:t>Corbicula</a:t>
            </a:r>
            <a:r>
              <a:rPr lang="en-US" sz="2400" i="1" dirty="0">
                <a:solidFill>
                  <a:schemeClr val="dk1"/>
                </a:solidFill>
              </a:rPr>
              <a:t> </a:t>
            </a:r>
            <a:r>
              <a:rPr lang="en-US" sz="2400" i="1" dirty="0" err="1">
                <a:solidFill>
                  <a:schemeClr val="dk1"/>
                </a:solidFill>
              </a:rPr>
              <a:t>leana</a:t>
            </a:r>
            <a:r>
              <a:rPr lang="en-US" sz="2400" dirty="0">
                <a:solidFill>
                  <a:schemeClr val="dk1"/>
                </a:solidFill>
              </a:rPr>
              <a:t>, appear to be sympatric species introduced from Asia. These clams are endangered in NY. </a:t>
            </a:r>
          </a:p>
        </p:txBody>
      </p:sp>
      <p:sp>
        <p:nvSpPr>
          <p:cNvPr id="95" name="Shape 95"/>
          <p:cNvSpPr txBox="1"/>
          <p:nvPr/>
        </p:nvSpPr>
        <p:spPr>
          <a:xfrm>
            <a:off x="8434604" y="16800750"/>
            <a:ext cx="16762196" cy="9689400"/>
          </a:xfrm>
          <a:prstGeom prst="rect">
            <a:avLst/>
          </a:prstGeom>
          <a:noFill/>
          <a:ln>
            <a:noFill/>
          </a:ln>
        </p:spPr>
        <p:txBody>
          <a:bodyPr lIns="91425" tIns="45700" rIns="91425" bIns="45700" anchor="t" anchorCtr="0">
            <a:noAutofit/>
          </a:bodyPr>
          <a:lstStyle/>
          <a:p>
            <a:pPr lvl="0" algn="ctr" rtl="0">
              <a:spcBef>
                <a:spcPts val="0"/>
              </a:spcBef>
              <a:buClr>
                <a:schemeClr val="dk1"/>
              </a:buClr>
              <a:buSzPct val="25000"/>
              <a:buFont typeface="Arial"/>
              <a:buNone/>
            </a:pPr>
            <a:r>
              <a:rPr lang="en-US" sz="3600" b="1" u="sng" dirty="0">
                <a:solidFill>
                  <a:schemeClr val="dk1"/>
                </a:solidFill>
              </a:rPr>
              <a:t>References </a:t>
            </a:r>
            <a:endParaRPr lang="en-US" sz="4000" b="1" u="sng" dirty="0">
              <a:solidFill>
                <a:schemeClr val="dk1"/>
              </a:solidFill>
            </a:endParaRPr>
          </a:p>
          <a:p>
            <a:pPr marL="457200" marR="914400" lvl="0" indent="-457200" rtl="0">
              <a:lnSpc>
                <a:spcPct val="100000"/>
              </a:lnSpc>
              <a:spcBef>
                <a:spcPts val="0"/>
              </a:spcBef>
              <a:buClr>
                <a:schemeClr val="dk1"/>
              </a:buClr>
              <a:buSzPct val="45833"/>
              <a:buFont typeface="Arial"/>
              <a:buAutoNum type="arabicParenR"/>
            </a:pPr>
            <a:r>
              <a:rPr lang="en-US" sz="2400" dirty="0" err="1" smtClean="0">
                <a:solidFill>
                  <a:schemeClr val="dk1"/>
                </a:solidFill>
              </a:rPr>
              <a:t>Peconic</a:t>
            </a:r>
            <a:r>
              <a:rPr lang="en-US" sz="2400" dirty="0" smtClean="0">
                <a:solidFill>
                  <a:schemeClr val="dk1"/>
                </a:solidFill>
              </a:rPr>
              <a:t> </a:t>
            </a:r>
            <a:r>
              <a:rPr lang="en-US" sz="2400" dirty="0">
                <a:solidFill>
                  <a:schemeClr val="dk1"/>
                </a:solidFill>
              </a:rPr>
              <a:t>Estuary Program - Work. (2015). Retrieved November 17, 2015, from                </a:t>
            </a:r>
            <a:endParaRPr lang="en-US" sz="2400" dirty="0" smtClean="0">
              <a:solidFill>
                <a:schemeClr val="dk1"/>
              </a:solidFill>
            </a:endParaRPr>
          </a:p>
          <a:p>
            <a:pPr marR="914400" lvl="0" rtl="0">
              <a:lnSpc>
                <a:spcPct val="100000"/>
              </a:lnSpc>
              <a:spcBef>
                <a:spcPts val="0"/>
              </a:spcBef>
              <a:buClr>
                <a:schemeClr val="dk1"/>
              </a:buClr>
              <a:buSzPct val="45833"/>
            </a:pPr>
            <a:r>
              <a:rPr lang="en-US" sz="2400" dirty="0">
                <a:solidFill>
                  <a:schemeClr val="dk1"/>
                </a:solidFill>
              </a:rPr>
              <a:t> </a:t>
            </a:r>
            <a:r>
              <a:rPr lang="en-US" sz="2400" dirty="0" smtClean="0">
                <a:solidFill>
                  <a:schemeClr val="dk1"/>
                </a:solidFill>
              </a:rPr>
              <a:t>     http</a:t>
            </a:r>
            <a:r>
              <a:rPr lang="en-US" sz="2400" dirty="0">
                <a:solidFill>
                  <a:schemeClr val="dk1"/>
                </a:solidFill>
              </a:rPr>
              <a:t>://www.peconicestuary.org/work.php?type=Restoration</a:t>
            </a:r>
          </a:p>
          <a:p>
            <a:pPr marR="914400" lvl="0" rtl="0">
              <a:lnSpc>
                <a:spcPct val="100000"/>
              </a:lnSpc>
              <a:spcBef>
                <a:spcPts val="0"/>
              </a:spcBef>
              <a:buClr>
                <a:schemeClr val="dk1"/>
              </a:buClr>
              <a:buSzPct val="45833"/>
              <a:buFont typeface="Arial"/>
              <a:buNone/>
            </a:pPr>
            <a:r>
              <a:rPr lang="en-US" sz="2400" dirty="0">
                <a:solidFill>
                  <a:schemeClr val="dk1"/>
                </a:solidFill>
              </a:rPr>
              <a:t>2) </a:t>
            </a:r>
            <a:r>
              <a:rPr lang="en-US" sz="2400" dirty="0" smtClean="0">
                <a:solidFill>
                  <a:schemeClr val="dk1"/>
                </a:solidFill>
              </a:rPr>
              <a:t> What </a:t>
            </a:r>
            <a:r>
              <a:rPr lang="en-US" sz="2400" dirty="0">
                <a:solidFill>
                  <a:schemeClr val="dk1"/>
                </a:solidFill>
              </a:rPr>
              <a:t>Is DNA Barcoding? (2010). Retrieved November 17, 2015, from </a:t>
            </a:r>
          </a:p>
          <a:p>
            <a:pPr marR="914400" lvl="0" rtl="0">
              <a:lnSpc>
                <a:spcPct val="100000"/>
              </a:lnSpc>
              <a:spcBef>
                <a:spcPts val="0"/>
              </a:spcBef>
              <a:buClr>
                <a:schemeClr val="dk1"/>
              </a:buClr>
              <a:buSzPct val="45833"/>
              <a:buFont typeface="Arial"/>
              <a:buNone/>
            </a:pPr>
            <a:r>
              <a:rPr lang="en-US" sz="2400" dirty="0" smtClean="0">
                <a:solidFill>
                  <a:schemeClr val="dk1"/>
                </a:solidFill>
              </a:rPr>
              <a:t>      http</a:t>
            </a:r>
            <a:r>
              <a:rPr lang="en-US" sz="2400" dirty="0">
                <a:solidFill>
                  <a:schemeClr val="dk1"/>
                </a:solidFill>
              </a:rPr>
              <a:t>://www.barcodeoflife.org/content/about/what-dna-barcoding </a:t>
            </a:r>
          </a:p>
          <a:p>
            <a:pPr marR="914400" lvl="0" rtl="0">
              <a:lnSpc>
                <a:spcPct val="100000"/>
              </a:lnSpc>
              <a:spcBef>
                <a:spcPts val="0"/>
              </a:spcBef>
              <a:buClr>
                <a:schemeClr val="dk1"/>
              </a:buClr>
              <a:buSzPct val="45833"/>
              <a:buFont typeface="Arial"/>
              <a:buNone/>
            </a:pPr>
            <a:r>
              <a:rPr lang="en-US" sz="2400" dirty="0">
                <a:solidFill>
                  <a:schemeClr val="dk1"/>
                </a:solidFill>
              </a:rPr>
              <a:t>3</a:t>
            </a:r>
            <a:r>
              <a:rPr lang="en-US" sz="2400" dirty="0" smtClean="0">
                <a:solidFill>
                  <a:schemeClr val="dk1"/>
                </a:solidFill>
              </a:rPr>
              <a:t>)  </a:t>
            </a:r>
            <a:r>
              <a:rPr lang="en-US" sz="2400" dirty="0">
                <a:solidFill>
                  <a:schemeClr val="dk1"/>
                </a:solidFill>
              </a:rPr>
              <a:t>The ideal barcoding gene | Biotech Learning Hub. (2009, June 24). Retrieved November 17, 2015, from     </a:t>
            </a:r>
            <a:r>
              <a:rPr lang="en-US" sz="2400" dirty="0" smtClean="0">
                <a:solidFill>
                  <a:schemeClr val="dk1"/>
                </a:solidFill>
              </a:rPr>
              <a:t>      </a:t>
            </a:r>
          </a:p>
          <a:p>
            <a:pPr marR="914400" lvl="0" rtl="0">
              <a:lnSpc>
                <a:spcPct val="100000"/>
              </a:lnSpc>
              <a:spcBef>
                <a:spcPts val="0"/>
              </a:spcBef>
              <a:buClr>
                <a:schemeClr val="dk1"/>
              </a:buClr>
              <a:buSzPct val="45833"/>
              <a:buFont typeface="Arial"/>
              <a:buNone/>
            </a:pPr>
            <a:r>
              <a:rPr lang="en-US" sz="2400" dirty="0">
                <a:solidFill>
                  <a:schemeClr val="dk1"/>
                </a:solidFill>
              </a:rPr>
              <a:t> </a:t>
            </a:r>
            <a:r>
              <a:rPr lang="en-US" sz="2400" dirty="0" smtClean="0">
                <a:solidFill>
                  <a:schemeClr val="dk1"/>
                </a:solidFill>
              </a:rPr>
              <a:t>    http</a:t>
            </a:r>
            <a:r>
              <a:rPr lang="en-US" sz="2400" dirty="0">
                <a:solidFill>
                  <a:schemeClr val="dk1"/>
                </a:solidFill>
              </a:rPr>
              <a:t>://biotechlearn.org.nz/themes/barcoding_life/the_ideal_barcoding_gene </a:t>
            </a:r>
          </a:p>
          <a:p>
            <a:pPr marR="914400" lvl="0" rtl="0">
              <a:lnSpc>
                <a:spcPct val="100000"/>
              </a:lnSpc>
              <a:spcBef>
                <a:spcPts val="0"/>
              </a:spcBef>
              <a:buClr>
                <a:schemeClr val="dk1"/>
              </a:buClr>
              <a:buSzPct val="45833"/>
              <a:buFont typeface="Arial"/>
              <a:buNone/>
            </a:pPr>
            <a:r>
              <a:rPr lang="en-US" sz="2400" dirty="0">
                <a:solidFill>
                  <a:schemeClr val="dk1"/>
                </a:solidFill>
              </a:rPr>
              <a:t>4) </a:t>
            </a:r>
            <a:r>
              <a:rPr lang="en-US" sz="2400" dirty="0" smtClean="0">
                <a:solidFill>
                  <a:schemeClr val="dk1"/>
                </a:solidFill>
              </a:rPr>
              <a:t> MT-CO1 </a:t>
            </a:r>
            <a:r>
              <a:rPr lang="en-US" sz="2400" dirty="0">
                <a:solidFill>
                  <a:schemeClr val="dk1"/>
                </a:solidFill>
              </a:rPr>
              <a:t>gene. (2015, November 9.). Retrieved November 17, 2015, from </a:t>
            </a:r>
            <a:r>
              <a:rPr lang="en-US" sz="2400" dirty="0">
                <a:solidFill>
                  <a:schemeClr val="dk1"/>
                </a:solidFill>
                <a:hlinkClick r:id="rId3"/>
              </a:rPr>
              <a:t>http://ghr.nlm.nih.gov/gene/MT-CO1</a:t>
            </a:r>
          </a:p>
          <a:p>
            <a:pPr marR="914400" lvl="0" rtl="0">
              <a:lnSpc>
                <a:spcPct val="100000"/>
              </a:lnSpc>
              <a:spcBef>
                <a:spcPts val="0"/>
              </a:spcBef>
              <a:buClr>
                <a:schemeClr val="dk1"/>
              </a:buClr>
              <a:buSzPct val="45833"/>
            </a:pPr>
            <a:r>
              <a:rPr lang="en-US" sz="2400" dirty="0" smtClean="0">
                <a:solidFill>
                  <a:schemeClr val="dk1"/>
                </a:solidFill>
              </a:rPr>
              <a:t>      Environmental </a:t>
            </a:r>
            <a:r>
              <a:rPr lang="en-US" sz="2400" dirty="0">
                <a:solidFill>
                  <a:schemeClr val="dk1"/>
                </a:solidFill>
              </a:rPr>
              <a:t>Benefits - Florida Shellfish Aquaculture Online Resource Guide. (2015) Retrieved November 20, </a:t>
            </a:r>
            <a:endParaRPr lang="en-US" sz="2400" dirty="0" smtClean="0">
              <a:solidFill>
                <a:schemeClr val="dk1"/>
              </a:solidFill>
            </a:endParaRPr>
          </a:p>
          <a:p>
            <a:pPr marR="914400" lvl="0" rtl="0">
              <a:lnSpc>
                <a:spcPct val="100000"/>
              </a:lnSpc>
              <a:spcBef>
                <a:spcPts val="0"/>
              </a:spcBef>
              <a:buClr>
                <a:schemeClr val="dk1"/>
              </a:buClr>
              <a:buSzPct val="45833"/>
            </a:pPr>
            <a:r>
              <a:rPr lang="en-US" sz="2400" dirty="0">
                <a:solidFill>
                  <a:schemeClr val="dk1"/>
                </a:solidFill>
              </a:rPr>
              <a:t> </a:t>
            </a:r>
            <a:r>
              <a:rPr lang="en-US" sz="2400" dirty="0" smtClean="0">
                <a:solidFill>
                  <a:schemeClr val="dk1"/>
                </a:solidFill>
              </a:rPr>
              <a:t>     </a:t>
            </a:r>
            <a:r>
              <a:rPr lang="en-US" sz="2400" dirty="0" smtClean="0">
                <a:solidFill>
                  <a:schemeClr val="dk1"/>
                </a:solidFill>
              </a:rPr>
              <a:t>2015</a:t>
            </a:r>
            <a:r>
              <a:rPr lang="en-US" sz="2400" dirty="0">
                <a:solidFill>
                  <a:schemeClr val="dk1"/>
                </a:solidFill>
              </a:rPr>
              <a:t>, from http://shellfish.ifas.ufl.edu/environmental-benefits/ </a:t>
            </a:r>
          </a:p>
          <a:p>
            <a:pPr marR="914400" lvl="0" rtl="0">
              <a:lnSpc>
                <a:spcPct val="100000"/>
              </a:lnSpc>
              <a:spcBef>
                <a:spcPts val="0"/>
              </a:spcBef>
              <a:buClr>
                <a:schemeClr val="dk1"/>
              </a:buClr>
              <a:buSzPct val="45833"/>
              <a:buFont typeface="Arial"/>
              <a:buNone/>
            </a:pPr>
            <a:r>
              <a:rPr lang="en-US" sz="2400" dirty="0">
                <a:solidFill>
                  <a:schemeClr val="dk1"/>
                </a:solidFill>
              </a:rPr>
              <a:t>6)  Population bottleneck. (</a:t>
            </a:r>
            <a:r>
              <a:rPr lang="en-US" sz="2400" dirty="0" err="1">
                <a:solidFill>
                  <a:schemeClr val="dk1"/>
                </a:solidFill>
              </a:rPr>
              <a:t>n.d.</a:t>
            </a:r>
            <a:r>
              <a:rPr lang="en-US" sz="2400" dirty="0">
                <a:solidFill>
                  <a:schemeClr val="dk1"/>
                </a:solidFill>
              </a:rPr>
              <a:t>). Retrieved November 20, 2015, from </a:t>
            </a:r>
          </a:p>
          <a:p>
            <a:pPr marR="914400" lvl="0" rtl="0">
              <a:lnSpc>
                <a:spcPct val="100000"/>
              </a:lnSpc>
              <a:spcBef>
                <a:spcPts val="0"/>
              </a:spcBef>
              <a:buClr>
                <a:schemeClr val="dk1"/>
              </a:buClr>
              <a:buSzPct val="45833"/>
              <a:buFont typeface="Arial"/>
              <a:buNone/>
            </a:pPr>
            <a:r>
              <a:rPr lang="en-US" sz="2400" dirty="0">
                <a:solidFill>
                  <a:schemeClr val="dk1"/>
                </a:solidFill>
              </a:rPr>
              <a:t> </a:t>
            </a:r>
            <a:r>
              <a:rPr lang="en-US" sz="2400" dirty="0" smtClean="0">
                <a:solidFill>
                  <a:schemeClr val="dk1"/>
                </a:solidFill>
              </a:rPr>
              <a:t>     http</a:t>
            </a:r>
            <a:r>
              <a:rPr lang="en-US" sz="2400" dirty="0">
                <a:solidFill>
                  <a:schemeClr val="dk1"/>
                </a:solidFill>
              </a:rPr>
              <a:t>://www.nature.com/scitable/definition/population-bottleneck-300 </a:t>
            </a:r>
          </a:p>
        </p:txBody>
      </p:sp>
      <p:pic>
        <p:nvPicPr>
          <p:cNvPr id="96" name="Shape 96"/>
          <p:cNvPicPr preferRelativeResize="0"/>
          <p:nvPr/>
        </p:nvPicPr>
        <p:blipFill>
          <a:blip r:embed="rId4">
            <a:alphaModFix/>
          </a:blip>
          <a:stretch>
            <a:fillRect/>
          </a:stretch>
        </p:blipFill>
        <p:spPr>
          <a:xfrm>
            <a:off x="449175" y="279179"/>
            <a:ext cx="3848100" cy="1552575"/>
          </a:xfrm>
          <a:prstGeom prst="rect">
            <a:avLst/>
          </a:prstGeom>
          <a:noFill/>
          <a:ln>
            <a:noFill/>
          </a:ln>
        </p:spPr>
      </p:pic>
      <p:pic>
        <p:nvPicPr>
          <p:cNvPr id="97" name="Shape 97"/>
          <p:cNvPicPr preferRelativeResize="0"/>
          <p:nvPr/>
        </p:nvPicPr>
        <p:blipFill>
          <a:blip r:embed="rId5">
            <a:alphaModFix/>
          </a:blip>
          <a:stretch>
            <a:fillRect/>
          </a:stretch>
        </p:blipFill>
        <p:spPr>
          <a:xfrm>
            <a:off x="19209555" y="2824041"/>
            <a:ext cx="4048125" cy="714375"/>
          </a:xfrm>
          <a:prstGeom prst="rect">
            <a:avLst/>
          </a:prstGeom>
          <a:noFill/>
          <a:ln>
            <a:noFill/>
          </a:ln>
        </p:spPr>
      </p:pic>
      <p:pic>
        <p:nvPicPr>
          <p:cNvPr id="98" name="Shape 98"/>
          <p:cNvPicPr preferRelativeResize="0"/>
          <p:nvPr/>
        </p:nvPicPr>
        <p:blipFill>
          <a:blip r:embed="rId6">
            <a:alphaModFix/>
          </a:blip>
          <a:stretch>
            <a:fillRect/>
          </a:stretch>
        </p:blipFill>
        <p:spPr>
          <a:xfrm>
            <a:off x="27485903" y="904804"/>
            <a:ext cx="4381500" cy="971550"/>
          </a:xfrm>
          <a:prstGeom prst="rect">
            <a:avLst/>
          </a:prstGeom>
          <a:noFill/>
          <a:ln>
            <a:noFill/>
          </a:ln>
        </p:spPr>
      </p:pic>
      <p:pic>
        <p:nvPicPr>
          <p:cNvPr id="99" name="Shape 99"/>
          <p:cNvPicPr preferRelativeResize="0"/>
          <p:nvPr/>
        </p:nvPicPr>
        <p:blipFill>
          <a:blip r:embed="rId7">
            <a:alphaModFix/>
          </a:blip>
          <a:stretch>
            <a:fillRect/>
          </a:stretch>
        </p:blipFill>
        <p:spPr>
          <a:xfrm>
            <a:off x="14000263" y="3833574"/>
            <a:ext cx="5501976" cy="3368286"/>
          </a:xfrm>
          <a:prstGeom prst="rect">
            <a:avLst/>
          </a:prstGeom>
          <a:noFill/>
          <a:ln>
            <a:noFill/>
          </a:ln>
        </p:spPr>
      </p:pic>
      <p:pic>
        <p:nvPicPr>
          <p:cNvPr id="100" name="Shape 100"/>
          <p:cNvPicPr preferRelativeResize="0"/>
          <p:nvPr/>
        </p:nvPicPr>
        <p:blipFill>
          <a:blip r:embed="rId8">
            <a:alphaModFix/>
          </a:blip>
          <a:stretch>
            <a:fillRect/>
          </a:stretch>
        </p:blipFill>
        <p:spPr>
          <a:xfrm>
            <a:off x="19363200" y="3843293"/>
            <a:ext cx="5251351" cy="3368274"/>
          </a:xfrm>
          <a:prstGeom prst="rect">
            <a:avLst/>
          </a:prstGeom>
          <a:noFill/>
          <a:ln>
            <a:noFill/>
          </a:ln>
        </p:spPr>
      </p:pic>
      <p:sp>
        <p:nvSpPr>
          <p:cNvPr id="101" name="Shape 101"/>
          <p:cNvSpPr txBox="1"/>
          <p:nvPr/>
        </p:nvSpPr>
        <p:spPr>
          <a:xfrm>
            <a:off x="14205267" y="7189721"/>
            <a:ext cx="10107000" cy="1199100"/>
          </a:xfrm>
          <a:prstGeom prst="rect">
            <a:avLst/>
          </a:prstGeom>
          <a:noFill/>
          <a:ln>
            <a:noFill/>
          </a:ln>
        </p:spPr>
        <p:txBody>
          <a:bodyPr lIns="91425" tIns="91425" rIns="91425" bIns="91425" anchor="t" anchorCtr="0">
            <a:noAutofit/>
          </a:bodyPr>
          <a:lstStyle/>
          <a:p>
            <a:pPr lvl="0">
              <a:spcBef>
                <a:spcPts val="0"/>
              </a:spcBef>
              <a:buNone/>
            </a:pPr>
            <a:r>
              <a:rPr lang="en-US" sz="2400" b="1" dirty="0"/>
              <a:t>Figure 2: </a:t>
            </a:r>
            <a:r>
              <a:rPr lang="en-US" sz="2400" dirty="0"/>
              <a:t>Gel Results of PCR. Samples that received results of the PCR were Samples 1, 3, 4, 8, 10, 12, 15, 16, 17, 18.</a:t>
            </a:r>
          </a:p>
        </p:txBody>
      </p:sp>
      <p:pic>
        <p:nvPicPr>
          <p:cNvPr id="102" name="Shape 102"/>
          <p:cNvPicPr preferRelativeResize="0"/>
          <p:nvPr/>
        </p:nvPicPr>
        <p:blipFill>
          <a:blip r:embed="rId9">
            <a:alphaModFix/>
          </a:blip>
          <a:stretch>
            <a:fillRect/>
          </a:stretch>
        </p:blipFill>
        <p:spPr>
          <a:xfrm>
            <a:off x="8361132" y="3856547"/>
            <a:ext cx="5501975" cy="1864724"/>
          </a:xfrm>
          <a:prstGeom prst="rect">
            <a:avLst/>
          </a:prstGeom>
          <a:noFill/>
          <a:ln>
            <a:noFill/>
          </a:ln>
        </p:spPr>
      </p:pic>
      <p:sp>
        <p:nvSpPr>
          <p:cNvPr id="103" name="Shape 103"/>
          <p:cNvSpPr txBox="1"/>
          <p:nvPr/>
        </p:nvSpPr>
        <p:spPr>
          <a:xfrm>
            <a:off x="8686641" y="15853193"/>
            <a:ext cx="15729630" cy="2781900"/>
          </a:xfrm>
          <a:prstGeom prst="rect">
            <a:avLst/>
          </a:prstGeom>
          <a:noFill/>
          <a:ln>
            <a:noFill/>
          </a:ln>
        </p:spPr>
        <p:txBody>
          <a:bodyPr lIns="91425" tIns="91425" rIns="91425" bIns="91425" anchor="t" anchorCtr="0">
            <a:noAutofit/>
          </a:bodyPr>
          <a:lstStyle/>
          <a:p>
            <a:pPr lvl="0">
              <a:spcBef>
                <a:spcPts val="0"/>
              </a:spcBef>
              <a:buNone/>
            </a:pPr>
            <a:r>
              <a:rPr lang="en-US" sz="2400" b="1" dirty="0"/>
              <a:t>Figure 3: </a:t>
            </a:r>
          </a:p>
          <a:p>
            <a:pPr lvl="0">
              <a:spcBef>
                <a:spcPts val="0"/>
              </a:spcBef>
              <a:buNone/>
            </a:pPr>
            <a:r>
              <a:rPr lang="en-US" sz="2400" dirty="0"/>
              <a:t>This is our blast table results of Sample 1, it shows how there are two possible results of our clams and what species they are.</a:t>
            </a:r>
          </a:p>
        </p:txBody>
      </p:sp>
      <p:pic>
        <p:nvPicPr>
          <p:cNvPr id="104" name="Shape 104"/>
          <p:cNvPicPr preferRelativeResize="0"/>
          <p:nvPr/>
        </p:nvPicPr>
        <p:blipFill>
          <a:blip r:embed="rId10">
            <a:alphaModFix/>
          </a:blip>
          <a:stretch>
            <a:fillRect/>
          </a:stretch>
        </p:blipFill>
        <p:spPr>
          <a:xfrm>
            <a:off x="8434604" y="5588642"/>
            <a:ext cx="5394130" cy="2485800"/>
          </a:xfrm>
          <a:prstGeom prst="rect">
            <a:avLst/>
          </a:prstGeom>
          <a:noFill/>
          <a:ln>
            <a:noFill/>
          </a:ln>
        </p:spPr>
      </p:pic>
      <p:sp>
        <p:nvSpPr>
          <p:cNvPr id="105" name="Shape 105"/>
          <p:cNvSpPr txBox="1"/>
          <p:nvPr/>
        </p:nvSpPr>
        <p:spPr>
          <a:xfrm>
            <a:off x="8443574" y="8020938"/>
            <a:ext cx="5324029" cy="2533500"/>
          </a:xfrm>
          <a:prstGeom prst="rect">
            <a:avLst/>
          </a:prstGeom>
          <a:noFill/>
          <a:ln>
            <a:noFill/>
          </a:ln>
        </p:spPr>
        <p:txBody>
          <a:bodyPr lIns="91425" tIns="91425" rIns="91425" bIns="91425" anchor="t" anchorCtr="0">
            <a:noAutofit/>
          </a:bodyPr>
          <a:lstStyle/>
          <a:p>
            <a:pPr lvl="0">
              <a:spcBef>
                <a:spcPts val="0"/>
              </a:spcBef>
              <a:buNone/>
            </a:pPr>
            <a:r>
              <a:rPr lang="en-US" sz="2400" dirty="0"/>
              <a:t>Figure </a:t>
            </a:r>
            <a:r>
              <a:rPr lang="en-US" sz="2400" dirty="0" smtClean="0"/>
              <a:t>1: Location </a:t>
            </a:r>
            <a:r>
              <a:rPr lang="en-US" sz="2400" dirty="0"/>
              <a:t>of freshwater clam samples. Samples were obtained from the shores of the </a:t>
            </a:r>
            <a:r>
              <a:rPr lang="en-US" sz="2400" dirty="0" err="1"/>
              <a:t>Peconic</a:t>
            </a:r>
            <a:r>
              <a:rPr lang="en-US" sz="2400" dirty="0"/>
              <a:t> River in Calverton, LI. </a:t>
            </a:r>
          </a:p>
        </p:txBody>
      </p:sp>
      <p:pic>
        <p:nvPicPr>
          <p:cNvPr id="106" name="Shape 106"/>
          <p:cNvPicPr preferRelativeResize="0"/>
          <p:nvPr/>
        </p:nvPicPr>
        <p:blipFill rotWithShape="1">
          <a:blip r:embed="rId11">
            <a:alphaModFix/>
          </a:blip>
          <a:srcRect r="-1399" b="-15500"/>
          <a:stretch/>
        </p:blipFill>
        <p:spPr>
          <a:xfrm>
            <a:off x="10012280" y="14153714"/>
            <a:ext cx="11649424" cy="2580793"/>
          </a:xfrm>
          <a:prstGeom prst="rect">
            <a:avLst/>
          </a:prstGeom>
          <a:noFill/>
          <a:ln>
            <a:noFill/>
          </a:ln>
        </p:spPr>
      </p:pic>
      <p:pic>
        <p:nvPicPr>
          <p:cNvPr id="107" name="Shape 107"/>
          <p:cNvPicPr preferRelativeResize="0"/>
          <p:nvPr/>
        </p:nvPicPr>
        <p:blipFill>
          <a:blip r:embed="rId12">
            <a:alphaModFix/>
          </a:blip>
          <a:stretch>
            <a:fillRect/>
          </a:stretch>
        </p:blipFill>
        <p:spPr>
          <a:xfrm>
            <a:off x="8453983" y="9671818"/>
            <a:ext cx="15797154" cy="4294971"/>
          </a:xfrm>
          <a:prstGeom prst="rect">
            <a:avLst/>
          </a:prstGeom>
          <a:noFill/>
          <a:ln>
            <a:noFill/>
          </a:ln>
        </p:spPr>
      </p:pic>
      <p:sp>
        <p:nvSpPr>
          <p:cNvPr id="108" name="Shape 108"/>
          <p:cNvSpPr txBox="1"/>
          <p:nvPr/>
        </p:nvSpPr>
        <p:spPr>
          <a:xfrm>
            <a:off x="8875071" y="13687576"/>
            <a:ext cx="13155671" cy="1199100"/>
          </a:xfrm>
          <a:prstGeom prst="rect">
            <a:avLst/>
          </a:prstGeom>
          <a:noFill/>
          <a:ln>
            <a:noFill/>
          </a:ln>
        </p:spPr>
        <p:txBody>
          <a:bodyPr lIns="91425" tIns="91425" rIns="91425" bIns="91425" anchor="t" anchorCtr="0">
            <a:noAutofit/>
          </a:bodyPr>
          <a:lstStyle/>
          <a:p>
            <a:pPr lvl="0">
              <a:spcBef>
                <a:spcPts val="0"/>
              </a:spcBef>
              <a:buNone/>
            </a:pPr>
            <a:r>
              <a:rPr lang="en-US" sz="2400" b="1" dirty="0"/>
              <a:t>Figure </a:t>
            </a:r>
            <a:r>
              <a:rPr lang="en-US" sz="2400" b="1" dirty="0" smtClean="0"/>
              <a:t>4:  </a:t>
            </a:r>
            <a:r>
              <a:rPr lang="en-US" sz="2400" dirty="0" smtClean="0"/>
              <a:t>Barcode </a:t>
            </a:r>
            <a:r>
              <a:rPr lang="en-US" sz="2400" dirty="0"/>
              <a:t>alignments of  three samples, and the top three BLAST hits.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815</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                                                                               Measuring Freshwater Clam Biodiversity in the Peconic Estuary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Measuring Freshwater Clam Biodiversity in the Peconic Estuary   </dc:title>
  <cp:lastModifiedBy>Bolen, Robert</cp:lastModifiedBy>
  <cp:revision>3</cp:revision>
  <dcterms:modified xsi:type="dcterms:W3CDTF">2016-06-06T15:20:28Z</dcterms:modified>
</cp:coreProperties>
</file>