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PT Serif"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636" y="-30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291839" y="10226042"/>
            <a:ext cx="37307518" cy="705612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6583679" y="18653759"/>
            <a:ext cx="30723838" cy="8412480"/>
          </a:xfrm>
          <a:prstGeom prst="rect">
            <a:avLst/>
          </a:prstGeom>
          <a:noFill/>
          <a:ln>
            <a:noFill/>
          </a:ln>
        </p:spPr>
        <p:txBody>
          <a:bodyPr lIns="91425" tIns="91425" rIns="91425" bIns="91425" anchor="t" anchorCtr="0"/>
          <a:lstStyle>
            <a:lvl1pPr marL="0" marR="0" lvl="0" indent="0" algn="ctr" rtl="0">
              <a:spcBef>
                <a:spcPts val="3080"/>
              </a:spcBef>
              <a:buClr>
                <a:srgbClr val="888888"/>
              </a:buClr>
              <a:buFont typeface="Arial"/>
              <a:buNone/>
              <a:defRPr sz="15400" b="0" i="0" u="none" strike="noStrike" cap="none">
                <a:solidFill>
                  <a:srgbClr val="888888"/>
                </a:solidFill>
                <a:latin typeface="Calibri"/>
                <a:ea typeface="Calibri"/>
                <a:cs typeface="Calibri"/>
                <a:sym typeface="Calibri"/>
              </a:defRPr>
            </a:lvl1pPr>
            <a:lvl2pPr marL="2194560" marR="0" lvl="1" indent="-10160" algn="ctr" rtl="0">
              <a:spcBef>
                <a:spcPts val="2680"/>
              </a:spcBef>
              <a:buClr>
                <a:srgbClr val="888888"/>
              </a:buClr>
              <a:buFont typeface="Arial"/>
              <a:buNone/>
              <a:defRPr sz="13400" b="0" i="0" u="none" strike="noStrike" cap="none">
                <a:solidFill>
                  <a:srgbClr val="888888"/>
                </a:solidFill>
                <a:latin typeface="Calibri"/>
                <a:ea typeface="Calibri"/>
                <a:cs typeface="Calibri"/>
                <a:sym typeface="Calibri"/>
              </a:defRPr>
            </a:lvl2pPr>
            <a:lvl3pPr marL="4389120" marR="0" lvl="2" indent="-7620" algn="ctr" rtl="0">
              <a:spcBef>
                <a:spcPts val="2300"/>
              </a:spcBef>
              <a:buClr>
                <a:srgbClr val="888888"/>
              </a:buClr>
              <a:buFont typeface="Arial"/>
              <a:buNone/>
              <a:defRPr sz="11500" b="0" i="0" u="none" strike="noStrike" cap="none">
                <a:solidFill>
                  <a:srgbClr val="888888"/>
                </a:solidFill>
                <a:latin typeface="Calibri"/>
                <a:ea typeface="Calibri"/>
                <a:cs typeface="Calibri"/>
                <a:sym typeface="Calibri"/>
              </a:defRPr>
            </a:lvl3pPr>
            <a:lvl4pPr marL="6583680" marR="0" lvl="3" indent="-508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4pPr>
            <a:lvl5pPr marL="8778240" marR="0" lvl="4" indent="-254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5pPr>
            <a:lvl6pPr marL="10972800" marR="0" lvl="5" indent="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6pPr>
            <a:lvl7pPr marL="13167361" marR="0" lvl="6" indent="-1016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7pPr>
            <a:lvl8pPr marL="15361920" marR="0" lvl="7" indent="-7619"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8pPr>
            <a:lvl9pPr marL="17556480" marR="0" lvl="8" indent="-508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11083289" y="-1207766"/>
            <a:ext cx="21724621" cy="39502080"/>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09034586" y="50032921"/>
            <a:ext cx="134820659" cy="4740401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3860788" y="2994661"/>
            <a:ext cx="134820659" cy="141480537"/>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1" y="21153121"/>
            <a:ext cx="37307518" cy="653796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9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3467101" y="13952225"/>
            <a:ext cx="37307518" cy="7200897"/>
          </a:xfrm>
          <a:prstGeom prst="rect">
            <a:avLst/>
          </a:prstGeom>
          <a:noFill/>
          <a:ln>
            <a:noFill/>
          </a:ln>
        </p:spPr>
        <p:txBody>
          <a:bodyPr lIns="91425" tIns="91425" rIns="91425" bIns="91425" anchor="b" anchorCtr="0"/>
          <a:lstStyle>
            <a:lvl1pPr marL="0" marR="0" lvl="0" indent="0" algn="l"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1pPr>
            <a:lvl2pPr marL="2194560" marR="0" lvl="1" indent="-10160" algn="l" rtl="0">
              <a:spcBef>
                <a:spcPts val="1720"/>
              </a:spcBef>
              <a:buClr>
                <a:srgbClr val="888888"/>
              </a:buClr>
              <a:buFont typeface="Arial"/>
              <a:buNone/>
              <a:defRPr sz="8600" b="0" i="0" u="none" strike="noStrike" cap="none">
                <a:solidFill>
                  <a:srgbClr val="888888"/>
                </a:solidFill>
                <a:latin typeface="Calibri"/>
                <a:ea typeface="Calibri"/>
                <a:cs typeface="Calibri"/>
                <a:sym typeface="Calibri"/>
              </a:defRPr>
            </a:lvl2pPr>
            <a:lvl3pPr marL="4389120" marR="0" lvl="2" indent="-7620" algn="l" rtl="0">
              <a:spcBef>
                <a:spcPts val="1540"/>
              </a:spcBef>
              <a:buClr>
                <a:srgbClr val="888888"/>
              </a:buClr>
              <a:buFont typeface="Arial"/>
              <a:buNone/>
              <a:defRPr sz="7700" b="0" i="0" u="none" strike="noStrike" cap="none">
                <a:solidFill>
                  <a:srgbClr val="888888"/>
                </a:solidFill>
                <a:latin typeface="Calibri"/>
                <a:ea typeface="Calibri"/>
                <a:cs typeface="Calibri"/>
                <a:sym typeface="Calibri"/>
              </a:defRPr>
            </a:lvl3pPr>
            <a:lvl4pPr marL="6583680" marR="0" lvl="3" indent="-508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4pPr>
            <a:lvl5pPr marL="8778240" marR="0" lvl="4" indent="-254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5pPr>
            <a:lvl6pPr marL="10972800" marR="0" lvl="5" indent="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6pPr>
            <a:lvl7pPr marL="13167361" marR="0" lvl="6" indent="-1016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7pPr>
            <a:lvl8pPr marL="15361920" marR="0" lvl="7" indent="-7619"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8pPr>
            <a:lvl9pPr marL="17556480" marR="0" lvl="8" indent="-508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10530842" y="36865559"/>
            <a:ext cx="94442281" cy="104279697"/>
          </a:xfrm>
          <a:prstGeom prst="rect">
            <a:avLst/>
          </a:prstGeom>
          <a:noFill/>
          <a:ln>
            <a:noFill/>
          </a:ln>
        </p:spPr>
        <p:txBody>
          <a:bodyPr lIns="91425" tIns="91425" rIns="91425" bIns="91425" anchor="t" anchorCtr="0"/>
          <a:lstStyle>
            <a:lvl1pPr marL="1645920" marR="0" lvl="0" indent="-795020"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1pPr>
            <a:lvl2pPr marL="3566159" marR="0" lvl="1" indent="-65150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400" marR="0" lvl="2"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625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5520" marR="0" lvl="4" indent="-55371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70080" marR="0" lvl="5" indent="-55118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4639" marR="0" lvl="6" indent="-56133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9200" marR="0" lvl="7"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3760" marR="0" lvl="8" indent="-55626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05704637" y="36865559"/>
            <a:ext cx="94442281" cy="104279697"/>
          </a:xfrm>
          <a:prstGeom prst="rect">
            <a:avLst/>
          </a:prstGeom>
          <a:noFill/>
          <a:ln>
            <a:noFill/>
          </a:ln>
        </p:spPr>
        <p:txBody>
          <a:bodyPr lIns="91425" tIns="91425" rIns="91425" bIns="91425" anchor="t" anchorCtr="0"/>
          <a:lstStyle>
            <a:lvl1pPr marL="1645920" marR="0" lvl="0" indent="-795020"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1pPr>
            <a:lvl2pPr marL="3566159" marR="0" lvl="1" indent="-65150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400" marR="0" lvl="2"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625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5520" marR="0" lvl="4" indent="-55371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70080" marR="0" lvl="5" indent="-55118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4639" marR="0" lvl="6" indent="-56133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9200" marR="0" lvl="7"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3760" marR="0" lvl="8" indent="-55626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2194559" y="7368542"/>
            <a:ext cx="19392901"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560" marR="0" lvl="1" indent="-10160"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680" marR="0" lvl="3"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4pPr>
            <a:lvl5pPr marL="8778240" marR="0" lvl="4" indent="-254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5pPr>
            <a:lvl6pPr marL="10972800" marR="0" lvl="5" indent="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6pPr>
            <a:lvl7pPr marL="13167361" marR="0" lvl="6" indent="-1016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7pPr>
            <a:lvl8pPr marL="15361920" marR="0" lvl="7" indent="-7619"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8pPr>
            <a:lvl9pPr marL="17556480" marR="0" lvl="8"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59" y="10439400"/>
            <a:ext cx="19392901" cy="18966181"/>
          </a:xfrm>
          <a:prstGeom prst="rect">
            <a:avLst/>
          </a:prstGeom>
          <a:noFill/>
          <a:ln>
            <a:noFill/>
          </a:ln>
        </p:spPr>
        <p:txBody>
          <a:bodyPr lIns="91425" tIns="91425" rIns="91425" bIns="91425" anchor="t" anchorCtr="0"/>
          <a:lstStyle>
            <a:lvl1pPr marL="1645920" marR="0" lvl="0" indent="-91567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6159" marR="0" lvl="1" indent="-7721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400" marR="0" lvl="2"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960" marR="0" lvl="3" indent="-61340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4pPr>
            <a:lvl5pPr marL="9875520" marR="0" lvl="4" indent="-61086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5pPr>
            <a:lvl6pPr marL="12070080" marR="0" lvl="5" indent="-60833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6pPr>
            <a:lvl7pPr marL="14264639" marR="0" lvl="6" indent="-61848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7pPr>
            <a:lvl8pPr marL="16459200" marR="0" lvl="7" indent="-61595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8pPr>
            <a:lvl9pPr marL="18653760" marR="0" lvl="8" indent="-61341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1" y="7368542"/>
            <a:ext cx="19400519"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560" marR="0" lvl="1" indent="-10160"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680" marR="0" lvl="3"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4pPr>
            <a:lvl5pPr marL="8778240" marR="0" lvl="4" indent="-254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5pPr>
            <a:lvl6pPr marL="10972800" marR="0" lvl="5" indent="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6pPr>
            <a:lvl7pPr marL="13167361" marR="0" lvl="6" indent="-1016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7pPr>
            <a:lvl8pPr marL="15361920" marR="0" lvl="7" indent="-7619"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8pPr>
            <a:lvl9pPr marL="17556480" marR="0" lvl="8"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1" y="10439400"/>
            <a:ext cx="19400519" cy="18966181"/>
          </a:xfrm>
          <a:prstGeom prst="rect">
            <a:avLst/>
          </a:prstGeom>
          <a:noFill/>
          <a:ln>
            <a:noFill/>
          </a:ln>
        </p:spPr>
        <p:txBody>
          <a:bodyPr lIns="91425" tIns="91425" rIns="91425" bIns="91425" anchor="t" anchorCtr="0"/>
          <a:lstStyle>
            <a:lvl1pPr marL="1645920" marR="0" lvl="0" indent="-91567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6159" marR="0" lvl="1" indent="-7721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400" marR="0" lvl="2"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960" marR="0" lvl="3" indent="-61340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4pPr>
            <a:lvl5pPr marL="9875520" marR="0" lvl="4" indent="-61086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5pPr>
            <a:lvl6pPr marL="12070080" marR="0" lvl="5" indent="-60833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6pPr>
            <a:lvl7pPr marL="14264639" marR="0" lvl="6" indent="-61848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7pPr>
            <a:lvl8pPr marL="16459200" marR="0" lvl="7" indent="-61595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8pPr>
            <a:lvl9pPr marL="18653760" marR="0" lvl="8" indent="-61341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1" cy="55778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7160240" y="1310642"/>
            <a:ext cx="24536398" cy="28094942"/>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2"/>
            <a:ext cx="14439901" cy="22517101"/>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560" marR="0" lvl="1" indent="-1016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2pPr>
            <a:lvl3pPr marL="4389120" marR="0" lvl="2" indent="-762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680" marR="0" lvl="3"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8240" marR="0" lvl="4" indent="-2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800" marR="0" lvl="5" indent="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7361" marR="0" lvl="6"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1920" marR="0" lvl="7"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6480" marR="0" lvl="8"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79"/>
            <a:ext cx="26334720" cy="2720341"/>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8602982" y="2941319"/>
            <a:ext cx="26334720" cy="19751040"/>
          </a:xfrm>
          <a:prstGeom prst="rect">
            <a:avLst/>
          </a:prstGeom>
          <a:noFill/>
          <a:ln>
            <a:noFill/>
          </a:ln>
        </p:spPr>
        <p:txBody>
          <a:bodyPr lIns="91425" tIns="91425" rIns="91425" bIns="91425" anchor="t" anchorCtr="0"/>
          <a:lstStyle>
            <a:lvl1pPr marL="0" marR="0" lvl="0" indent="0" algn="l" rtl="0">
              <a:spcBef>
                <a:spcPts val="3080"/>
              </a:spcBef>
              <a:buClr>
                <a:schemeClr val="dk1"/>
              </a:buClr>
              <a:buFont typeface="Arial"/>
              <a:buNone/>
              <a:defRPr sz="15400" b="0" i="0" u="none" strike="noStrike" cap="none">
                <a:solidFill>
                  <a:schemeClr val="dk1"/>
                </a:solidFill>
                <a:latin typeface="Calibri"/>
                <a:ea typeface="Calibri"/>
                <a:cs typeface="Calibri"/>
                <a:sym typeface="Calibri"/>
              </a:defRPr>
            </a:lvl1pPr>
            <a:lvl2pPr marL="2194560" marR="0" lvl="1" indent="-10160" algn="l" rtl="0">
              <a:spcBef>
                <a:spcPts val="2680"/>
              </a:spcBef>
              <a:buClr>
                <a:schemeClr val="dk1"/>
              </a:buClr>
              <a:buFont typeface="Arial"/>
              <a:buNone/>
              <a:defRPr sz="13400" b="0" i="0" u="none" strike="noStrike" cap="none">
                <a:solidFill>
                  <a:schemeClr val="dk1"/>
                </a:solidFill>
                <a:latin typeface="Calibri"/>
                <a:ea typeface="Calibri"/>
                <a:cs typeface="Calibri"/>
                <a:sym typeface="Calibri"/>
              </a:defRPr>
            </a:lvl2pPr>
            <a:lvl3pPr marL="4389120" marR="0" lvl="2" indent="-7620" algn="l" rtl="0">
              <a:spcBef>
                <a:spcPts val="2300"/>
              </a:spcBef>
              <a:buClr>
                <a:schemeClr val="dk1"/>
              </a:buClr>
              <a:buFont typeface="Arial"/>
              <a:buNone/>
              <a:defRPr sz="11500" b="0" i="0" u="none" strike="noStrike" cap="none">
                <a:solidFill>
                  <a:schemeClr val="dk1"/>
                </a:solidFill>
                <a:latin typeface="Calibri"/>
                <a:ea typeface="Calibri"/>
                <a:cs typeface="Calibri"/>
                <a:sym typeface="Calibri"/>
              </a:defRPr>
            </a:lvl3pPr>
            <a:lvl4pPr marL="6583680" marR="0" lvl="3" indent="-508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4pPr>
            <a:lvl5pPr marL="8778240" marR="0" lvl="4" indent="-254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5pPr>
            <a:lvl6pPr marL="10972800" marR="0" lvl="5" indent="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6pPr>
            <a:lvl7pPr marL="13167361" marR="0" lvl="6" indent="-1016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7pPr>
            <a:lvl8pPr marL="15361920" marR="0" lvl="7" indent="-7619"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8pPr>
            <a:lvl9pPr marL="17556480" marR="0" lvl="8" indent="-508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602982" y="25763221"/>
            <a:ext cx="26334720" cy="3863337"/>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560" marR="0" lvl="1" indent="-1016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2pPr>
            <a:lvl3pPr marL="4389120" marR="0" lvl="2" indent="-762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680" marR="0" lvl="3"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8240" marR="0" lvl="4" indent="-2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800" marR="0" lvl="5" indent="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7361" marR="0" lvl="6"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1920" marR="0" lvl="7"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6480" marR="0" lvl="8"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252700" y="1526025"/>
            <a:ext cx="39603900" cy="1899900"/>
          </a:xfrm>
          <a:prstGeom prst="rect">
            <a:avLst/>
          </a:prstGeom>
          <a:noFill/>
          <a:ln>
            <a:noFill/>
          </a:ln>
        </p:spPr>
        <p:txBody>
          <a:bodyPr lIns="91425" tIns="91425" rIns="91425" bIns="91425" anchor="t" anchorCtr="0">
            <a:noAutofit/>
          </a:bodyPr>
          <a:lstStyle/>
          <a:p>
            <a:pPr lvl="0" algn="ctr" rtl="0">
              <a:spcBef>
                <a:spcPts val="0"/>
              </a:spcBef>
              <a:buNone/>
            </a:pPr>
            <a:r>
              <a:rPr lang="en-US" sz="8000" b="1" dirty="0">
                <a:latin typeface="PT Serif"/>
                <a:ea typeface="PT Serif"/>
                <a:cs typeface="PT Serif"/>
                <a:sym typeface="PT Serif"/>
              </a:rPr>
              <a:t>The Biodiversity of North Shore vs. South Shore Crabs on Long Island </a:t>
            </a:r>
          </a:p>
        </p:txBody>
      </p:sp>
      <p:pic>
        <p:nvPicPr>
          <p:cNvPr id="85" name="Shape 85" descr="Barcode LI logo.jpg"/>
          <p:cNvPicPr preferRelativeResize="0"/>
          <p:nvPr/>
        </p:nvPicPr>
        <p:blipFill>
          <a:blip r:embed="rId3">
            <a:alphaModFix/>
          </a:blip>
          <a:stretch>
            <a:fillRect/>
          </a:stretch>
        </p:blipFill>
        <p:spPr>
          <a:xfrm>
            <a:off x="542276" y="2854005"/>
            <a:ext cx="6455921" cy="2572551"/>
          </a:xfrm>
          <a:prstGeom prst="rect">
            <a:avLst/>
          </a:prstGeom>
          <a:noFill/>
          <a:ln>
            <a:noFill/>
          </a:ln>
        </p:spPr>
      </p:pic>
      <p:pic>
        <p:nvPicPr>
          <p:cNvPr id="86" name="Shape 86" descr="BHS Logo.PNG"/>
          <p:cNvPicPr preferRelativeResize="0"/>
          <p:nvPr/>
        </p:nvPicPr>
        <p:blipFill>
          <a:blip r:embed="rId4">
            <a:alphaModFix/>
          </a:blip>
          <a:stretch>
            <a:fillRect/>
          </a:stretch>
        </p:blipFill>
        <p:spPr>
          <a:xfrm>
            <a:off x="10690166" y="2797963"/>
            <a:ext cx="3150335" cy="3056679"/>
          </a:xfrm>
          <a:prstGeom prst="rect">
            <a:avLst/>
          </a:prstGeom>
          <a:noFill/>
          <a:ln>
            <a:noFill/>
          </a:ln>
        </p:spPr>
      </p:pic>
      <p:pic>
        <p:nvPicPr>
          <p:cNvPr id="87" name="Shape 87" descr="sepa logo.PNG"/>
          <p:cNvPicPr preferRelativeResize="0"/>
          <p:nvPr/>
        </p:nvPicPr>
        <p:blipFill>
          <a:blip r:embed="rId5">
            <a:alphaModFix/>
          </a:blip>
          <a:stretch>
            <a:fillRect/>
          </a:stretch>
        </p:blipFill>
        <p:spPr>
          <a:xfrm>
            <a:off x="37066342" y="2938178"/>
            <a:ext cx="6479159" cy="2088423"/>
          </a:xfrm>
          <a:prstGeom prst="rect">
            <a:avLst/>
          </a:prstGeom>
          <a:noFill/>
          <a:ln>
            <a:noFill/>
          </a:ln>
        </p:spPr>
      </p:pic>
      <p:pic>
        <p:nvPicPr>
          <p:cNvPr id="88" name="Shape 88" descr="CSHL Logo.jpg"/>
          <p:cNvPicPr preferRelativeResize="0"/>
          <p:nvPr/>
        </p:nvPicPr>
        <p:blipFill>
          <a:blip r:embed="rId6">
            <a:alphaModFix/>
          </a:blip>
          <a:stretch>
            <a:fillRect/>
          </a:stretch>
        </p:blipFill>
        <p:spPr>
          <a:xfrm>
            <a:off x="26770166" y="2702457"/>
            <a:ext cx="8779967" cy="2088424"/>
          </a:xfrm>
          <a:prstGeom prst="rect">
            <a:avLst/>
          </a:prstGeom>
          <a:noFill/>
          <a:ln>
            <a:noFill/>
          </a:ln>
        </p:spPr>
      </p:pic>
      <p:grpSp>
        <p:nvGrpSpPr>
          <p:cNvPr id="90" name="Shape 90"/>
          <p:cNvGrpSpPr/>
          <p:nvPr/>
        </p:nvGrpSpPr>
        <p:grpSpPr>
          <a:xfrm>
            <a:off x="346550" y="11381874"/>
            <a:ext cx="13790333" cy="12586115"/>
            <a:chOff x="346550" y="19728985"/>
            <a:chExt cx="14064600" cy="12586115"/>
          </a:xfrm>
        </p:grpSpPr>
        <p:sp>
          <p:nvSpPr>
            <p:cNvPr id="91" name="Shape 91"/>
            <p:cNvSpPr txBox="1"/>
            <p:nvPr/>
          </p:nvSpPr>
          <p:spPr>
            <a:xfrm>
              <a:off x="346550" y="21069300"/>
              <a:ext cx="14064600" cy="112458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Clr>
                  <a:schemeClr val="dk1"/>
                </a:buClr>
                <a:buSzPct val="39285"/>
                <a:buFont typeface="Arial"/>
                <a:buNone/>
              </a:pPr>
              <a:r>
                <a:rPr lang="en-US" sz="2800" dirty="0">
                  <a:solidFill>
                    <a:schemeClr val="dk1"/>
                  </a:solidFill>
                  <a:latin typeface="PT Serif"/>
                  <a:ea typeface="PT Serif"/>
                  <a:cs typeface="PT Serif"/>
                  <a:sym typeface="PT Serif"/>
                </a:rPr>
                <a:t>This project aims to study the biodiversity between sand-dwelling invertebrates between the North and South Shores of Long Island. On the North Shore, some documented species of crabs include the Asian Shore Crab and the Green Crab. This are both invasive species that has built up a strong population in rocky terrains. The North Shore Crab is a hermit crab with a South Shore that is native to Long Island. </a:t>
              </a:r>
            </a:p>
            <a:p>
              <a:pPr lvl="0" rtl="0">
                <a:lnSpc>
                  <a:spcPct val="115000"/>
                </a:lnSpc>
                <a:spcBef>
                  <a:spcPts val="0"/>
                </a:spcBef>
                <a:buClr>
                  <a:schemeClr val="dk1"/>
                </a:buClr>
                <a:buSzPct val="39285"/>
                <a:buFont typeface="Arial"/>
                <a:buNone/>
              </a:pPr>
              <a:r>
                <a:rPr lang="en-US" sz="2800" dirty="0">
                  <a:solidFill>
                    <a:schemeClr val="dk1"/>
                  </a:solidFill>
                  <a:latin typeface="PT Serif"/>
                  <a:ea typeface="PT Serif"/>
                  <a:cs typeface="PT Serif"/>
                  <a:sym typeface="PT Serif"/>
                </a:rPr>
                <a:t>On the South Shore, the easiest type of crab to find is the Sand Crab. These are small crabs, ranging from 3mm to 50mm, with a soft shell and enjoy burrowing in the sand. The Sand Crabs have very small antennae that they use to filter out the ocean water in order to eat. </a:t>
              </a:r>
            </a:p>
            <a:p>
              <a:pPr lvl="0" rtl="0">
                <a:lnSpc>
                  <a:spcPct val="115000"/>
                </a:lnSpc>
                <a:spcBef>
                  <a:spcPts val="0"/>
                </a:spcBef>
                <a:buClr>
                  <a:schemeClr val="dk1"/>
                </a:buClr>
                <a:buSzPct val="39285"/>
                <a:buFont typeface="Arial"/>
                <a:buNone/>
              </a:pPr>
              <a:r>
                <a:rPr lang="en-US" sz="2800" dirty="0">
                  <a:solidFill>
                    <a:schemeClr val="dk1"/>
                  </a:solidFill>
                  <a:latin typeface="PT Serif"/>
                  <a:ea typeface="PT Serif"/>
                  <a:cs typeface="PT Serif"/>
                  <a:sym typeface="PT Serif"/>
                </a:rPr>
                <a:t>Sand-fleas are very small animals that can bite and leave welts on the skin. These have been found on both the North and South Shores, and their genetic variations will be analyzed in this project. </a:t>
              </a:r>
            </a:p>
            <a:p>
              <a:pPr lvl="0" rtl="0">
                <a:lnSpc>
                  <a:spcPct val="115000"/>
                </a:lnSpc>
                <a:spcBef>
                  <a:spcPts val="0"/>
                </a:spcBef>
                <a:buClr>
                  <a:schemeClr val="dk1"/>
                </a:buClr>
                <a:buSzPct val="39285"/>
                <a:buFont typeface="Arial"/>
                <a:buNone/>
              </a:pPr>
              <a:r>
                <a:rPr lang="en-US" sz="2800" dirty="0">
                  <a:solidFill>
                    <a:schemeClr val="dk1"/>
                  </a:solidFill>
                  <a:latin typeface="PT Serif"/>
                  <a:ea typeface="PT Serif"/>
                  <a:cs typeface="PT Serif"/>
                  <a:sym typeface="PT Serif"/>
                </a:rPr>
                <a:t>The crabs were collected from 3 different locations across Long Island. The North Shore Crabs were collected from Centerport Beach and Sunken Meadow. Centerport Beach is a private beach just north of the Vanderbilt Museum. During the fall collection, there was a small moat on the beach. The crabs were found there, as they were safe from the rocky area and the waves. Due to the rocky terrain of the Sunken Meadow Beach, we went towards the back by the bridge to collect crabs that dwelled in brackish water. The Sound Connects to this river, which flows to the brackish part of Sunken Meadow and will eventually reach Smithtown Bay. The South Shore crabs were collected from Robert Moses Field 5 on Fire Island. The sand was soft and not rocky, making crab collection very easy. </a:t>
              </a:r>
            </a:p>
          </p:txBody>
        </p:sp>
        <p:sp>
          <p:nvSpPr>
            <p:cNvPr id="92" name="Shape 92"/>
            <p:cNvSpPr txBox="1"/>
            <p:nvPr/>
          </p:nvSpPr>
          <p:spPr>
            <a:xfrm>
              <a:off x="2629800" y="19728985"/>
              <a:ext cx="10242900" cy="1063500"/>
            </a:xfrm>
            <a:prstGeom prst="rect">
              <a:avLst/>
            </a:prstGeom>
            <a:noFill/>
            <a:ln>
              <a:noFill/>
            </a:ln>
          </p:spPr>
          <p:txBody>
            <a:bodyPr lIns="91425" tIns="91425" rIns="91425" bIns="91425" anchor="t" anchorCtr="0">
              <a:noAutofit/>
            </a:bodyPr>
            <a:lstStyle/>
            <a:p>
              <a:pPr lvl="0" algn="ctr">
                <a:spcBef>
                  <a:spcPts val="0"/>
                </a:spcBef>
                <a:buNone/>
              </a:pPr>
              <a:r>
                <a:rPr lang="en-US" sz="6000" b="1" dirty="0" smtClean="0">
                  <a:latin typeface="PT Serif"/>
                  <a:ea typeface="PT Serif"/>
                  <a:cs typeface="PT Serif"/>
                  <a:sym typeface="PT Serif"/>
                </a:rPr>
                <a:t>Introduction</a:t>
              </a:r>
              <a:endParaRPr lang="en-US" sz="6000" b="1" dirty="0">
                <a:latin typeface="PT Serif"/>
                <a:ea typeface="PT Serif"/>
                <a:cs typeface="PT Serif"/>
                <a:sym typeface="PT Serif"/>
              </a:endParaRPr>
            </a:p>
          </p:txBody>
        </p:sp>
      </p:grpSp>
      <p:grpSp>
        <p:nvGrpSpPr>
          <p:cNvPr id="93" name="Shape 93"/>
          <p:cNvGrpSpPr/>
          <p:nvPr/>
        </p:nvGrpSpPr>
        <p:grpSpPr>
          <a:xfrm>
            <a:off x="30243781" y="25699400"/>
            <a:ext cx="13102767" cy="5929425"/>
            <a:chOff x="31023399" y="26568725"/>
            <a:chExt cx="10434851" cy="5929425"/>
          </a:xfrm>
        </p:grpSpPr>
        <p:sp>
          <p:nvSpPr>
            <p:cNvPr id="94" name="Shape 94"/>
            <p:cNvSpPr txBox="1"/>
            <p:nvPr/>
          </p:nvSpPr>
          <p:spPr>
            <a:xfrm>
              <a:off x="31023399" y="27740750"/>
              <a:ext cx="10289576" cy="4757400"/>
            </a:xfrm>
            <a:prstGeom prst="rect">
              <a:avLst/>
            </a:prstGeom>
            <a:noFill/>
            <a:ln>
              <a:solidFill>
                <a:schemeClr val="tx1"/>
              </a:solidFill>
            </a:ln>
          </p:spPr>
          <p:txBody>
            <a:bodyPr lIns="91425" tIns="91425" rIns="91425" bIns="91425" anchor="t" anchorCtr="0">
              <a:noAutofit/>
            </a:bodyPr>
            <a:lstStyle/>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1. </a:t>
              </a:r>
              <a:r>
                <a:rPr lang="en-US" dirty="0" err="1">
                  <a:solidFill>
                    <a:schemeClr val="dk1"/>
                  </a:solidFill>
                  <a:latin typeface="PT Serif"/>
                  <a:ea typeface="PT Serif"/>
                  <a:cs typeface="PT Serif"/>
                  <a:sym typeface="PT Serif"/>
                </a:rPr>
                <a:t>Burlese</a:t>
              </a:r>
              <a:r>
                <a:rPr lang="en-US" dirty="0">
                  <a:solidFill>
                    <a:schemeClr val="dk1"/>
                  </a:solidFill>
                  <a:latin typeface="PT Serif"/>
                  <a:ea typeface="PT Serif"/>
                  <a:cs typeface="PT Serif"/>
                  <a:sym typeface="PT Serif"/>
                </a:rPr>
                <a:t> Funnels. Mississippi Entomological Museum. Retrieved from the World Wide Web.             </a:t>
              </a:r>
            </a:p>
            <a:p>
              <a:pPr marL="457200" lvl="0" indent="-6985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http://mississippientomologicalmuseum.org.msstate.edu/collecting.preparation.methods/Berlesefunnel.htm#.WBoqNyvD_iw</a:t>
              </a:r>
            </a:p>
            <a:p>
              <a:pPr marL="457200" lvl="0" indent="-69850" rtl="0">
                <a:lnSpc>
                  <a:spcPct val="115000"/>
                </a:lnSpc>
                <a:spcBef>
                  <a:spcPts val="0"/>
                </a:spcBef>
                <a:buClr>
                  <a:schemeClr val="dk1"/>
                </a:buClr>
                <a:buFont typeface="Arial"/>
                <a:buNone/>
              </a:pPr>
              <a:endParaRPr dirty="0">
                <a:solidFill>
                  <a:schemeClr val="dk1"/>
                </a:solidFill>
                <a:latin typeface="PT Serif"/>
                <a:ea typeface="PT Serif"/>
                <a:cs typeface="PT Serif"/>
                <a:sym typeface="PT Serif"/>
              </a:endParaRP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2. Invasive Species of the Long Island Sound. Connecticut Sea Grant. </a:t>
              </a: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          Retrieved from the World Wide Web on September 29, 2016.               </a:t>
              </a: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          http://seagrant.uconn.edu/whatwedo/ais/listour.php   </a:t>
              </a:r>
            </a:p>
            <a:p>
              <a:pPr lvl="0" rtl="0">
                <a:lnSpc>
                  <a:spcPct val="115000"/>
                </a:lnSpc>
                <a:spcBef>
                  <a:spcPts val="0"/>
                </a:spcBef>
                <a:buClr>
                  <a:schemeClr val="dk1"/>
                </a:buClr>
                <a:buFont typeface="Arial"/>
                <a:buNone/>
              </a:pPr>
              <a:endParaRPr dirty="0">
                <a:solidFill>
                  <a:schemeClr val="dk1"/>
                </a:solidFill>
                <a:latin typeface="PT Serif"/>
                <a:ea typeface="PT Serif"/>
                <a:cs typeface="PT Serif"/>
                <a:sym typeface="PT Serif"/>
              </a:endParaRP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3. Sand Crabs. Monterey Aquarium. Retrieved from the World Wide Web on October 1,  2016    </a:t>
              </a: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            https://www.montereybayaquarium.org/animal-guide/invertebrates/sand-crab</a:t>
              </a:r>
            </a:p>
            <a:p>
              <a:pPr lvl="0" rtl="0">
                <a:lnSpc>
                  <a:spcPct val="115000"/>
                </a:lnSpc>
                <a:spcBef>
                  <a:spcPts val="0"/>
                </a:spcBef>
                <a:buClr>
                  <a:schemeClr val="dk1"/>
                </a:buClr>
                <a:buFont typeface="Arial"/>
                <a:buNone/>
              </a:pPr>
              <a:endParaRPr dirty="0">
                <a:solidFill>
                  <a:schemeClr val="dk1"/>
                </a:solidFill>
                <a:latin typeface="PT Serif"/>
                <a:ea typeface="PT Serif"/>
                <a:cs typeface="PT Serif"/>
                <a:sym typeface="PT Serif"/>
              </a:endParaRP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4.  Sand Crabs. Sand Crabs on the Outer Banks. Retrieved from the World Wide Web on   </a:t>
              </a: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             September 29, 2016. http://www.outerbanks.com/sand-crabs.html</a:t>
              </a:r>
            </a:p>
            <a:p>
              <a:pPr lvl="0" rtl="0">
                <a:lnSpc>
                  <a:spcPct val="115000"/>
                </a:lnSpc>
                <a:spcBef>
                  <a:spcPts val="0"/>
                </a:spcBef>
                <a:buClr>
                  <a:schemeClr val="dk1"/>
                </a:buClr>
                <a:buFont typeface="Arial"/>
                <a:buNone/>
              </a:pPr>
              <a:endParaRPr dirty="0">
                <a:solidFill>
                  <a:schemeClr val="dk1"/>
                </a:solidFill>
                <a:latin typeface="PT Serif"/>
                <a:ea typeface="PT Serif"/>
                <a:cs typeface="PT Serif"/>
                <a:sym typeface="PT Serif"/>
              </a:endParaRP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5.  Sand Flea Bites on Humans. Retrieved from the World Wide Web on November 9, 2016.</a:t>
              </a: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	http://www.fleabites.net/sand-flea-bites-on-humans-pictures-treatment-and-prevention/</a:t>
              </a:r>
            </a:p>
            <a:p>
              <a:pPr lvl="0" rtl="0">
                <a:lnSpc>
                  <a:spcPct val="115000"/>
                </a:lnSpc>
                <a:spcBef>
                  <a:spcPts val="0"/>
                </a:spcBef>
                <a:buClr>
                  <a:schemeClr val="dk1"/>
                </a:buClr>
                <a:buFont typeface="Arial"/>
                <a:buNone/>
              </a:pPr>
              <a:endParaRPr dirty="0">
                <a:solidFill>
                  <a:schemeClr val="dk1"/>
                </a:solidFill>
                <a:latin typeface="PT Serif"/>
                <a:ea typeface="PT Serif"/>
                <a:cs typeface="PT Serif"/>
                <a:sym typeface="PT Serif"/>
              </a:endParaRP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6. DNA Barcoding. Retrieved from the World Wide Web on November 9, 2016. </a:t>
              </a:r>
            </a:p>
            <a:p>
              <a:pPr lvl="0" rtl="0">
                <a:lnSpc>
                  <a:spcPct val="115000"/>
                </a:lnSpc>
                <a:spcBef>
                  <a:spcPts val="0"/>
                </a:spcBef>
                <a:buClr>
                  <a:schemeClr val="dk1"/>
                </a:buClr>
                <a:buFont typeface="Arial"/>
                <a:buNone/>
              </a:pPr>
              <a:r>
                <a:rPr lang="en-US" dirty="0">
                  <a:solidFill>
                    <a:schemeClr val="dk1"/>
                  </a:solidFill>
                  <a:latin typeface="PT Serif"/>
                  <a:ea typeface="PT Serif"/>
                  <a:cs typeface="PT Serif"/>
                  <a:sym typeface="PT Serif"/>
                </a:rPr>
                <a:t>	http://www.dnabarcoding101.org/</a:t>
              </a:r>
            </a:p>
          </p:txBody>
        </p:sp>
        <p:sp>
          <p:nvSpPr>
            <p:cNvPr id="95" name="Shape 95"/>
            <p:cNvSpPr txBox="1"/>
            <p:nvPr/>
          </p:nvSpPr>
          <p:spPr>
            <a:xfrm>
              <a:off x="31291250" y="26568725"/>
              <a:ext cx="10167000" cy="907500"/>
            </a:xfrm>
            <a:prstGeom prst="rect">
              <a:avLst/>
            </a:prstGeom>
            <a:noFill/>
            <a:ln>
              <a:noFill/>
            </a:ln>
          </p:spPr>
          <p:txBody>
            <a:bodyPr lIns="91425" tIns="91425" rIns="91425" bIns="91425" anchor="t" anchorCtr="0">
              <a:noAutofit/>
            </a:bodyPr>
            <a:lstStyle/>
            <a:p>
              <a:pPr lvl="0" algn="ctr">
                <a:spcBef>
                  <a:spcPts val="0"/>
                </a:spcBef>
                <a:buNone/>
              </a:pPr>
              <a:r>
                <a:rPr lang="en-US" sz="6000" b="1" dirty="0" smtClean="0">
                  <a:latin typeface="PT Serif"/>
                  <a:ea typeface="PT Serif"/>
                  <a:cs typeface="PT Serif"/>
                  <a:sym typeface="PT Serif"/>
                </a:rPr>
                <a:t>References</a:t>
              </a:r>
              <a:endParaRPr lang="en-US" sz="6000" b="1" dirty="0">
                <a:latin typeface="PT Serif"/>
                <a:ea typeface="PT Serif"/>
                <a:cs typeface="PT Serif"/>
                <a:sym typeface="PT Serif"/>
              </a:endParaRPr>
            </a:p>
          </p:txBody>
        </p:sp>
      </p:grpSp>
      <p:grpSp>
        <p:nvGrpSpPr>
          <p:cNvPr id="4" name="Group 3"/>
          <p:cNvGrpSpPr/>
          <p:nvPr/>
        </p:nvGrpSpPr>
        <p:grpSpPr>
          <a:xfrm>
            <a:off x="30246382" y="5375110"/>
            <a:ext cx="13160668" cy="6600254"/>
            <a:chOff x="29342450" y="7485250"/>
            <a:chExt cx="14064600" cy="6600254"/>
          </a:xfrm>
        </p:grpSpPr>
        <p:sp>
          <p:nvSpPr>
            <p:cNvPr id="89" name="Shape 89"/>
            <p:cNvSpPr txBox="1"/>
            <p:nvPr/>
          </p:nvSpPr>
          <p:spPr>
            <a:xfrm>
              <a:off x="29342450" y="8788149"/>
              <a:ext cx="14064600" cy="5297355"/>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Clr>
                  <a:schemeClr val="dk1"/>
                </a:buClr>
                <a:buSzPct val="39285"/>
                <a:buFont typeface="Arial"/>
                <a:buNone/>
              </a:pPr>
              <a:r>
                <a:rPr lang="en-US" sz="2800" dirty="0" smtClean="0">
                  <a:solidFill>
                    <a:schemeClr val="dk1"/>
                  </a:solidFill>
                  <a:latin typeface="PT Serif"/>
                  <a:ea typeface="PT Serif"/>
                  <a:cs typeface="PT Serif"/>
                  <a:sym typeface="PT Serif"/>
                </a:rPr>
                <a:t>	Use </a:t>
              </a:r>
              <a:r>
                <a:rPr lang="en-US" sz="2800" dirty="0">
                  <a:solidFill>
                    <a:schemeClr val="dk1"/>
                  </a:solidFill>
                  <a:latin typeface="PT Serif"/>
                  <a:ea typeface="PT Serif"/>
                  <a:cs typeface="PT Serif"/>
                  <a:sym typeface="PT Serif"/>
                </a:rPr>
                <a:t>a shovel to collect crabs within 6 inches of a man-made post. These posts can include a flag pole, a lifeguard stand, fence, etc. </a:t>
              </a:r>
              <a:r>
                <a:rPr lang="en-US" sz="2800" dirty="0" smtClean="0">
                  <a:solidFill>
                    <a:schemeClr val="dk1"/>
                  </a:solidFill>
                  <a:latin typeface="PT Serif"/>
                  <a:ea typeface="PT Serif"/>
                  <a:cs typeface="PT Serif"/>
                  <a:sym typeface="PT Serif"/>
                </a:rPr>
                <a:t>then stored in a freezer until the extraction.  </a:t>
              </a:r>
              <a:r>
                <a:rPr lang="en-US" sz="2800" dirty="0" smtClean="0">
                  <a:solidFill>
                    <a:schemeClr val="dk1"/>
                  </a:solidFill>
                  <a:latin typeface="PT Serif"/>
                  <a:ea typeface="PT Serif"/>
                  <a:cs typeface="PT Serif"/>
                  <a:sym typeface="PT Serif"/>
                </a:rPr>
                <a:t>Cold Spring Harbor extraction and PCR protocol will be followed for each of the 20 samples collected.  </a:t>
              </a:r>
              <a:r>
                <a:rPr lang="en-US" sz="2800" dirty="0" smtClean="0">
                  <a:solidFill>
                    <a:schemeClr val="dk1"/>
                  </a:solidFill>
                  <a:latin typeface="PT Serif"/>
                  <a:ea typeface="PT Serif"/>
                  <a:cs typeface="PT Serif"/>
                  <a:sym typeface="PT Serif"/>
                </a:rPr>
                <a:t>Gel </a:t>
              </a:r>
              <a:r>
                <a:rPr lang="en-US" sz="2800" dirty="0">
                  <a:solidFill>
                    <a:schemeClr val="dk1"/>
                  </a:solidFill>
                  <a:latin typeface="PT Serif"/>
                  <a:ea typeface="PT Serif"/>
                  <a:cs typeface="PT Serif"/>
                  <a:sym typeface="PT Serif"/>
                </a:rPr>
                <a:t>electrophoresis is the final step. This is important because it will show whether or not he PCR worked. The samples can now be sent to </a:t>
              </a:r>
              <a:r>
                <a:rPr lang="en-US" sz="2800" dirty="0" err="1">
                  <a:solidFill>
                    <a:schemeClr val="dk1"/>
                  </a:solidFill>
                  <a:latin typeface="PT Serif"/>
                  <a:ea typeface="PT Serif"/>
                  <a:cs typeface="PT Serif"/>
                  <a:sym typeface="PT Serif"/>
                </a:rPr>
                <a:t>GeneWiz</a:t>
              </a:r>
              <a:r>
                <a:rPr lang="en-US" sz="2800" dirty="0">
                  <a:solidFill>
                    <a:schemeClr val="dk1"/>
                  </a:solidFill>
                  <a:latin typeface="PT Serif"/>
                  <a:ea typeface="PT Serif"/>
                  <a:cs typeface="PT Serif"/>
                  <a:sym typeface="PT Serif"/>
                </a:rPr>
                <a:t> to analyze </a:t>
              </a:r>
              <a:r>
                <a:rPr lang="en-US" sz="2800" dirty="0" smtClean="0">
                  <a:solidFill>
                    <a:schemeClr val="dk1"/>
                  </a:solidFill>
                  <a:latin typeface="PT Serif"/>
                  <a:ea typeface="PT Serif"/>
                  <a:cs typeface="PT Serif"/>
                  <a:sym typeface="PT Serif"/>
                </a:rPr>
                <a:t>sequence similarities within </a:t>
              </a:r>
              <a:r>
                <a:rPr lang="en-US" sz="2800" dirty="0">
                  <a:solidFill>
                    <a:schemeClr val="dk1"/>
                  </a:solidFill>
                  <a:latin typeface="PT Serif"/>
                  <a:ea typeface="PT Serif"/>
                  <a:cs typeface="PT Serif"/>
                  <a:sym typeface="PT Serif"/>
                </a:rPr>
                <a:t>the CO1 gene. </a:t>
              </a:r>
              <a:r>
                <a:rPr lang="en-US" sz="2800" dirty="0" smtClean="0">
                  <a:solidFill>
                    <a:schemeClr val="dk1"/>
                  </a:solidFill>
                  <a:latin typeface="PT Serif"/>
                  <a:ea typeface="PT Serif"/>
                  <a:cs typeface="PT Serif"/>
                  <a:sym typeface="PT Serif"/>
                </a:rPr>
                <a:t> Once </a:t>
              </a:r>
              <a:r>
                <a:rPr lang="en-US" sz="2800" dirty="0">
                  <a:solidFill>
                    <a:schemeClr val="dk1"/>
                  </a:solidFill>
                  <a:latin typeface="PT Serif"/>
                  <a:ea typeface="PT Serif"/>
                  <a:cs typeface="PT Serif"/>
                  <a:sym typeface="PT Serif"/>
                </a:rPr>
                <a:t>sequenced, the CO1 genes from both the North Shore organisms and the South Shore organisms </a:t>
              </a:r>
              <a:r>
                <a:rPr lang="en-US" sz="2800" dirty="0" smtClean="0">
                  <a:solidFill>
                    <a:schemeClr val="dk1"/>
                  </a:solidFill>
                  <a:latin typeface="PT Serif"/>
                  <a:ea typeface="PT Serif"/>
                  <a:cs typeface="PT Serif"/>
                  <a:sym typeface="PT Serif"/>
                </a:rPr>
                <a:t>were able to </a:t>
              </a:r>
              <a:r>
                <a:rPr lang="en-US" sz="2800" dirty="0">
                  <a:solidFill>
                    <a:schemeClr val="dk1"/>
                  </a:solidFill>
                  <a:latin typeface="PT Serif"/>
                  <a:ea typeface="PT Serif"/>
                  <a:cs typeface="PT Serif"/>
                  <a:sym typeface="PT Serif"/>
                </a:rPr>
                <a:t>be compared to one another. These results </a:t>
              </a:r>
              <a:r>
                <a:rPr lang="en-US" sz="2800" dirty="0" smtClean="0">
                  <a:solidFill>
                    <a:schemeClr val="dk1"/>
                  </a:solidFill>
                  <a:latin typeface="PT Serif"/>
                  <a:ea typeface="PT Serif"/>
                  <a:cs typeface="PT Serif"/>
                  <a:sym typeface="PT Serif"/>
                </a:rPr>
                <a:t>help to illustrate the biodiversity </a:t>
              </a:r>
              <a:r>
                <a:rPr lang="en-US" sz="2800" dirty="0">
                  <a:solidFill>
                    <a:schemeClr val="dk1"/>
                  </a:solidFill>
                  <a:latin typeface="PT Serif"/>
                  <a:ea typeface="PT Serif"/>
                  <a:cs typeface="PT Serif"/>
                  <a:sym typeface="PT Serif"/>
                </a:rPr>
                <a:t>of sand organisms on Long Island from both the North and South shore.</a:t>
              </a:r>
            </a:p>
          </p:txBody>
        </p:sp>
        <p:sp>
          <p:nvSpPr>
            <p:cNvPr id="96" name="Shape 96"/>
            <p:cNvSpPr txBox="1"/>
            <p:nvPr/>
          </p:nvSpPr>
          <p:spPr>
            <a:xfrm>
              <a:off x="31160150" y="7485250"/>
              <a:ext cx="10429200" cy="1063500"/>
            </a:xfrm>
            <a:prstGeom prst="rect">
              <a:avLst/>
            </a:prstGeom>
            <a:noFill/>
            <a:ln>
              <a:noFill/>
            </a:ln>
          </p:spPr>
          <p:txBody>
            <a:bodyPr lIns="91425" tIns="91425" rIns="91425" bIns="91425" anchor="t" anchorCtr="0">
              <a:noAutofit/>
            </a:bodyPr>
            <a:lstStyle/>
            <a:p>
              <a:pPr lvl="0" algn="ctr">
                <a:spcBef>
                  <a:spcPts val="0"/>
                </a:spcBef>
                <a:buNone/>
              </a:pPr>
              <a:r>
                <a:rPr lang="en-US" sz="6000" b="1">
                  <a:latin typeface="PT Serif"/>
                  <a:ea typeface="PT Serif"/>
                  <a:cs typeface="PT Serif"/>
                  <a:sym typeface="PT Serif"/>
                </a:rPr>
                <a:t>Methods</a:t>
              </a:r>
            </a:p>
          </p:txBody>
        </p:sp>
      </p:grpSp>
      <p:grpSp>
        <p:nvGrpSpPr>
          <p:cNvPr id="3" name="Group 2"/>
          <p:cNvGrpSpPr/>
          <p:nvPr/>
        </p:nvGrpSpPr>
        <p:grpSpPr>
          <a:xfrm>
            <a:off x="346550" y="5375110"/>
            <a:ext cx="13790333" cy="5185850"/>
            <a:chOff x="346550" y="7560100"/>
            <a:chExt cx="14064600" cy="5185850"/>
          </a:xfrm>
        </p:grpSpPr>
        <p:sp>
          <p:nvSpPr>
            <p:cNvPr id="97" name="Shape 97"/>
            <p:cNvSpPr txBox="1"/>
            <p:nvPr/>
          </p:nvSpPr>
          <p:spPr>
            <a:xfrm>
              <a:off x="346550" y="8802150"/>
              <a:ext cx="14064600" cy="39438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Clr>
                  <a:schemeClr val="dk1"/>
                </a:buClr>
                <a:buSzPct val="39285"/>
                <a:buFont typeface="Arial"/>
                <a:buNone/>
              </a:pPr>
              <a:r>
                <a:rPr lang="en-US" sz="2800" dirty="0">
                  <a:solidFill>
                    <a:schemeClr val="dk1"/>
                  </a:solidFill>
                  <a:latin typeface="PT Serif"/>
                  <a:ea typeface="PT Serif"/>
                  <a:cs typeface="PT Serif"/>
                  <a:sym typeface="PT Serif"/>
                </a:rPr>
                <a:t>In this project, the genetic differences will be analyzed between North and South Shore Crabs. The gene that will be looked at is the COI gene, which regulates cellular respiration in the mitochondria. The purpose of this project is to analyze the various differences between species of crabs on the North Shore and South Shores of Long Island. To complete this project, crabs were collected from different beaches, their DNA was sequenced. The DNA was amplified and copied before being sent to </a:t>
              </a:r>
              <a:r>
                <a:rPr lang="en-US" sz="2800" dirty="0" err="1">
                  <a:solidFill>
                    <a:schemeClr val="dk1"/>
                  </a:solidFill>
                  <a:latin typeface="PT Serif"/>
                  <a:ea typeface="PT Serif"/>
                  <a:cs typeface="PT Serif"/>
                  <a:sym typeface="PT Serif"/>
                </a:rPr>
                <a:t>GeneWiz</a:t>
              </a:r>
              <a:r>
                <a:rPr lang="en-US" sz="2800" dirty="0">
                  <a:solidFill>
                    <a:schemeClr val="dk1"/>
                  </a:solidFill>
                  <a:latin typeface="PT Serif"/>
                  <a:ea typeface="PT Serif"/>
                  <a:cs typeface="PT Serif"/>
                  <a:sym typeface="PT Serif"/>
                </a:rPr>
                <a:t>, where the number of base pairings can be compared. </a:t>
              </a:r>
            </a:p>
            <a:p>
              <a:pPr lvl="0" rtl="0">
                <a:lnSpc>
                  <a:spcPct val="115000"/>
                </a:lnSpc>
                <a:spcBef>
                  <a:spcPts val="0"/>
                </a:spcBef>
                <a:buClr>
                  <a:schemeClr val="dk1"/>
                </a:buClr>
                <a:buFont typeface="Arial"/>
                <a:buNone/>
              </a:pPr>
              <a:endParaRPr sz="2800" dirty="0">
                <a:solidFill>
                  <a:schemeClr val="dk1"/>
                </a:solidFill>
                <a:latin typeface="PT Serif"/>
                <a:ea typeface="PT Serif"/>
                <a:cs typeface="PT Serif"/>
                <a:sym typeface="PT Serif"/>
              </a:endParaRPr>
            </a:p>
          </p:txBody>
        </p:sp>
        <p:sp>
          <p:nvSpPr>
            <p:cNvPr id="98" name="Shape 98"/>
            <p:cNvSpPr txBox="1"/>
            <p:nvPr/>
          </p:nvSpPr>
          <p:spPr>
            <a:xfrm>
              <a:off x="652225" y="7560100"/>
              <a:ext cx="13044600" cy="1063500"/>
            </a:xfrm>
            <a:prstGeom prst="rect">
              <a:avLst/>
            </a:prstGeom>
            <a:noFill/>
            <a:ln>
              <a:noFill/>
            </a:ln>
          </p:spPr>
          <p:txBody>
            <a:bodyPr lIns="91425" tIns="91425" rIns="91425" bIns="91425" anchor="t" anchorCtr="0">
              <a:noAutofit/>
            </a:bodyPr>
            <a:lstStyle/>
            <a:p>
              <a:pPr lvl="0" algn="ctr">
                <a:spcBef>
                  <a:spcPts val="0"/>
                </a:spcBef>
                <a:buNone/>
              </a:pPr>
              <a:r>
                <a:rPr lang="en-US" sz="6000" b="1" dirty="0">
                  <a:latin typeface="PT Serif"/>
                  <a:ea typeface="PT Serif"/>
                  <a:cs typeface="PT Serif"/>
                  <a:sym typeface="PT Serif"/>
                </a:rPr>
                <a:t>Abstract</a:t>
              </a:r>
            </a:p>
          </p:txBody>
        </p:sp>
      </p:grpSp>
      <p:grpSp>
        <p:nvGrpSpPr>
          <p:cNvPr id="5" name="Group 4"/>
          <p:cNvGrpSpPr/>
          <p:nvPr/>
        </p:nvGrpSpPr>
        <p:grpSpPr>
          <a:xfrm>
            <a:off x="30243782" y="12158840"/>
            <a:ext cx="13102768" cy="8164430"/>
            <a:chOff x="29400350" y="18482675"/>
            <a:chExt cx="13948800" cy="8164430"/>
          </a:xfrm>
        </p:grpSpPr>
        <p:sp>
          <p:nvSpPr>
            <p:cNvPr id="99" name="Shape 99"/>
            <p:cNvSpPr txBox="1"/>
            <p:nvPr/>
          </p:nvSpPr>
          <p:spPr>
            <a:xfrm>
              <a:off x="29400350" y="19868024"/>
              <a:ext cx="13948800" cy="6779081"/>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None/>
              </a:pPr>
              <a:r>
                <a:rPr lang="en-US" sz="2800" dirty="0" smtClean="0">
                  <a:solidFill>
                    <a:schemeClr val="dk1"/>
                  </a:solidFill>
                  <a:latin typeface="Times New Roman"/>
                  <a:ea typeface="Times New Roman"/>
                  <a:cs typeface="Times New Roman"/>
                  <a:sym typeface="Times New Roman"/>
                </a:rPr>
                <a:t>	Based </a:t>
              </a:r>
              <a:r>
                <a:rPr lang="en-US" sz="2800" dirty="0">
                  <a:solidFill>
                    <a:schemeClr val="dk1"/>
                  </a:solidFill>
                  <a:latin typeface="Times New Roman"/>
                  <a:ea typeface="Times New Roman"/>
                  <a:cs typeface="Times New Roman"/>
                  <a:sym typeface="Times New Roman"/>
                </a:rPr>
                <a:t>on </a:t>
              </a:r>
              <a:r>
                <a:rPr lang="en-US" sz="2800" dirty="0" smtClean="0">
                  <a:solidFill>
                    <a:schemeClr val="dk1"/>
                  </a:solidFill>
                  <a:latin typeface="Times New Roman"/>
                  <a:ea typeface="Times New Roman"/>
                  <a:cs typeface="Times New Roman"/>
                  <a:sym typeface="Times New Roman"/>
                </a:rPr>
                <a:t>Figures </a:t>
              </a:r>
              <a:r>
                <a:rPr lang="en-US" sz="2800" dirty="0">
                  <a:solidFill>
                    <a:schemeClr val="dk1"/>
                  </a:solidFill>
                  <a:latin typeface="Times New Roman"/>
                  <a:ea typeface="Times New Roman"/>
                  <a:cs typeface="Times New Roman"/>
                  <a:sym typeface="Times New Roman"/>
                </a:rPr>
                <a:t>2 and 3, it can be concluded that the four samples all had genetic similarities. PDH-017, was identified as an Atlantic marsh fiddler crab, or </a:t>
              </a:r>
              <a:r>
                <a:rPr lang="en-US" sz="2800" i="1" dirty="0" err="1">
                  <a:solidFill>
                    <a:schemeClr val="dk1"/>
                  </a:solidFill>
                  <a:latin typeface="Times New Roman"/>
                  <a:ea typeface="Times New Roman"/>
                  <a:cs typeface="Times New Roman"/>
                  <a:sym typeface="Times New Roman"/>
                </a:rPr>
                <a:t>Uca</a:t>
              </a:r>
              <a:r>
                <a:rPr lang="en-US" sz="2800" i="1" dirty="0">
                  <a:solidFill>
                    <a:schemeClr val="dk1"/>
                  </a:solidFill>
                  <a:latin typeface="Times New Roman"/>
                  <a:ea typeface="Times New Roman"/>
                  <a:cs typeface="Times New Roman"/>
                  <a:sym typeface="Times New Roman"/>
                </a:rPr>
                <a:t> </a:t>
              </a:r>
              <a:r>
                <a:rPr lang="en-US" sz="2800" i="1" dirty="0" err="1">
                  <a:solidFill>
                    <a:schemeClr val="dk1"/>
                  </a:solidFill>
                  <a:latin typeface="Times New Roman"/>
                  <a:ea typeface="Times New Roman"/>
                  <a:cs typeface="Times New Roman"/>
                  <a:sym typeface="Times New Roman"/>
                </a:rPr>
                <a:t>Pugnax</a:t>
              </a:r>
              <a:r>
                <a:rPr lang="en-US" sz="2800" dirty="0">
                  <a:solidFill>
                    <a:schemeClr val="dk1"/>
                  </a:solidFill>
                  <a:latin typeface="Times New Roman"/>
                  <a:ea typeface="Times New Roman"/>
                  <a:cs typeface="Times New Roman"/>
                  <a:sym typeface="Times New Roman"/>
                </a:rPr>
                <a:t>. PDH-01 was identified as a Western North American Sand crab, or </a:t>
              </a:r>
              <a:r>
                <a:rPr lang="en-US" sz="2800" i="1" dirty="0">
                  <a:solidFill>
                    <a:schemeClr val="dk1"/>
                  </a:solidFill>
                  <a:latin typeface="Times New Roman"/>
                  <a:ea typeface="Times New Roman"/>
                  <a:cs typeface="Times New Roman"/>
                  <a:sym typeface="Times New Roman"/>
                </a:rPr>
                <a:t>Emerita </a:t>
              </a:r>
              <a:r>
                <a:rPr lang="en-US" sz="2800" i="1" dirty="0" err="1">
                  <a:solidFill>
                    <a:schemeClr val="dk1"/>
                  </a:solidFill>
                  <a:latin typeface="Times New Roman"/>
                  <a:ea typeface="Times New Roman"/>
                  <a:cs typeface="Times New Roman"/>
                  <a:sym typeface="Times New Roman"/>
                </a:rPr>
                <a:t>Analoga</a:t>
              </a:r>
              <a:r>
                <a:rPr lang="en-US" sz="2800" dirty="0">
                  <a:solidFill>
                    <a:schemeClr val="dk1"/>
                  </a:solidFill>
                  <a:latin typeface="Times New Roman"/>
                  <a:ea typeface="Times New Roman"/>
                  <a:cs typeface="Times New Roman"/>
                  <a:sym typeface="Times New Roman"/>
                </a:rPr>
                <a:t>. PDH-011 and PDH-014 were both identified as </a:t>
              </a:r>
              <a:r>
                <a:rPr lang="en-US" sz="2800" i="1" dirty="0">
                  <a:solidFill>
                    <a:schemeClr val="dk1"/>
                  </a:solidFill>
                  <a:latin typeface="Times New Roman"/>
                  <a:ea typeface="Times New Roman"/>
                  <a:cs typeface="Times New Roman"/>
                  <a:sym typeface="Times New Roman"/>
                </a:rPr>
                <a:t>Emerita </a:t>
              </a:r>
              <a:r>
                <a:rPr lang="en-US" sz="2800" i="1" dirty="0" err="1">
                  <a:solidFill>
                    <a:schemeClr val="dk1"/>
                  </a:solidFill>
                  <a:latin typeface="Times New Roman"/>
                  <a:ea typeface="Times New Roman"/>
                  <a:cs typeface="Times New Roman"/>
                  <a:sym typeface="Times New Roman"/>
                </a:rPr>
                <a:t>Talpoida</a:t>
              </a:r>
              <a:r>
                <a:rPr lang="en-US" sz="2800" dirty="0">
                  <a:solidFill>
                    <a:schemeClr val="dk1"/>
                  </a:solidFill>
                  <a:latin typeface="Times New Roman"/>
                  <a:ea typeface="Times New Roman"/>
                  <a:cs typeface="Times New Roman"/>
                  <a:sym typeface="Times New Roman"/>
                </a:rPr>
                <a:t>, or Eastern North American Sand crabs. PDH-017 was a sample taken from the North Shore, while samples PDH-001, PDH-011 and PDH-014 were samples taken from the South Shore. The Praying Mantis, American Cockroach and Stag Beetle were shown as </a:t>
              </a:r>
              <a:r>
                <a:rPr lang="en-US" sz="2800" dirty="0" smtClean="0">
                  <a:solidFill>
                    <a:schemeClr val="dk1"/>
                  </a:solidFill>
                  <a:latin typeface="Times New Roman"/>
                  <a:ea typeface="Times New Roman"/>
                  <a:cs typeface="Times New Roman"/>
                  <a:sym typeface="Times New Roman"/>
                </a:rPr>
                <a:t>comparisons due to having a remotely similar body layout. </a:t>
              </a:r>
              <a:endParaRPr lang="en-US" sz="2800" dirty="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9285"/>
                <a:buFont typeface="Arial"/>
                <a:buNone/>
              </a:pPr>
              <a:r>
                <a:rPr lang="en-US" sz="2800" dirty="0" smtClean="0">
                  <a:solidFill>
                    <a:schemeClr val="dk1"/>
                  </a:solidFill>
                  <a:latin typeface="Times New Roman"/>
                  <a:ea typeface="Times New Roman"/>
                  <a:cs typeface="Times New Roman"/>
                  <a:sym typeface="Times New Roman"/>
                </a:rPr>
                <a:t>	PDH-001</a:t>
              </a:r>
              <a:r>
                <a:rPr lang="en-US" sz="2800" dirty="0">
                  <a:solidFill>
                    <a:schemeClr val="dk1"/>
                  </a:solidFill>
                  <a:latin typeface="Times New Roman"/>
                  <a:ea typeface="Times New Roman"/>
                  <a:cs typeface="Times New Roman"/>
                  <a:sym typeface="Times New Roman"/>
                </a:rPr>
                <a:t>, PDH-011, PDH-014 and PDH-017 were the only samples that had positive readings, and therefore were the only ones that could be sequenced out of 20. </a:t>
              </a:r>
              <a:r>
                <a:rPr lang="en-US" sz="2800" dirty="0" smtClean="0">
                  <a:solidFill>
                    <a:schemeClr val="dk1"/>
                  </a:solidFill>
                  <a:latin typeface="Times New Roman"/>
                  <a:ea typeface="Times New Roman"/>
                  <a:cs typeface="Times New Roman"/>
                  <a:sym typeface="Times New Roman"/>
                </a:rPr>
                <a:t>This cannot accurately describe the biodiversity of sand crabs, it simply shows some of the species present.  A greater sample size would be required in order to better describe the biodiversity of both ecosystems.</a:t>
              </a:r>
              <a:endParaRPr lang="en-US" sz="2800" dirty="0">
                <a:solidFill>
                  <a:schemeClr val="dk1"/>
                </a:solidFill>
                <a:latin typeface="Times New Roman"/>
                <a:ea typeface="Times New Roman"/>
                <a:cs typeface="Times New Roman"/>
                <a:sym typeface="Times New Roman"/>
              </a:endParaRPr>
            </a:p>
          </p:txBody>
        </p:sp>
        <p:sp>
          <p:nvSpPr>
            <p:cNvPr id="100" name="Shape 100"/>
            <p:cNvSpPr txBox="1"/>
            <p:nvPr/>
          </p:nvSpPr>
          <p:spPr>
            <a:xfrm>
              <a:off x="29758400" y="18482675"/>
              <a:ext cx="13232700" cy="1063500"/>
            </a:xfrm>
            <a:prstGeom prst="rect">
              <a:avLst/>
            </a:prstGeom>
            <a:noFill/>
            <a:ln>
              <a:noFill/>
            </a:ln>
          </p:spPr>
          <p:txBody>
            <a:bodyPr lIns="91425" tIns="91425" rIns="91425" bIns="91425" anchor="t" anchorCtr="0">
              <a:noAutofit/>
            </a:bodyPr>
            <a:lstStyle/>
            <a:p>
              <a:pPr lvl="0" algn="ctr">
                <a:spcBef>
                  <a:spcPts val="0"/>
                </a:spcBef>
                <a:buNone/>
              </a:pPr>
              <a:r>
                <a:rPr lang="en-US" sz="6000" b="1">
                  <a:latin typeface="PT Serif"/>
                  <a:ea typeface="PT Serif"/>
                  <a:cs typeface="PT Serif"/>
                  <a:sym typeface="PT Serif"/>
                </a:rPr>
                <a:t>Results</a:t>
              </a:r>
            </a:p>
          </p:txBody>
        </p:sp>
      </p:grpSp>
      <p:grpSp>
        <p:nvGrpSpPr>
          <p:cNvPr id="7" name="Group 6"/>
          <p:cNvGrpSpPr/>
          <p:nvPr/>
        </p:nvGrpSpPr>
        <p:grpSpPr>
          <a:xfrm>
            <a:off x="14578783" y="5854642"/>
            <a:ext cx="14544874" cy="5721375"/>
            <a:chOff x="14604363" y="8715700"/>
            <a:chExt cx="14544874" cy="5721375"/>
          </a:xfrm>
        </p:grpSpPr>
        <p:pic>
          <p:nvPicPr>
            <p:cNvPr id="102" name="Shape 102"/>
            <p:cNvPicPr preferRelativeResize="0"/>
            <p:nvPr/>
          </p:nvPicPr>
          <p:blipFill>
            <a:blip r:embed="rId7">
              <a:alphaModFix/>
            </a:blip>
            <a:stretch>
              <a:fillRect/>
            </a:stretch>
          </p:blipFill>
          <p:spPr>
            <a:xfrm>
              <a:off x="22008713" y="8715700"/>
              <a:ext cx="7140524" cy="5721350"/>
            </a:xfrm>
            <a:prstGeom prst="rect">
              <a:avLst/>
            </a:prstGeom>
            <a:noFill/>
            <a:ln>
              <a:noFill/>
            </a:ln>
          </p:spPr>
        </p:pic>
        <p:grpSp>
          <p:nvGrpSpPr>
            <p:cNvPr id="6" name="Group 5"/>
            <p:cNvGrpSpPr/>
            <p:nvPr/>
          </p:nvGrpSpPr>
          <p:grpSpPr>
            <a:xfrm>
              <a:off x="14604363" y="8715700"/>
              <a:ext cx="13244325" cy="5721375"/>
              <a:chOff x="14627900" y="8715700"/>
              <a:chExt cx="13244325" cy="5721375"/>
            </a:xfrm>
          </p:grpSpPr>
          <p:pic>
            <p:nvPicPr>
              <p:cNvPr id="101" name="Shape 101"/>
              <p:cNvPicPr preferRelativeResize="0"/>
              <p:nvPr/>
            </p:nvPicPr>
            <p:blipFill>
              <a:blip r:embed="rId8">
                <a:alphaModFix/>
              </a:blip>
              <a:stretch>
                <a:fillRect/>
              </a:stretch>
            </p:blipFill>
            <p:spPr>
              <a:xfrm>
                <a:off x="14627900" y="8715700"/>
                <a:ext cx="7140524" cy="5721375"/>
              </a:xfrm>
              <a:prstGeom prst="rect">
                <a:avLst/>
              </a:prstGeom>
              <a:noFill/>
              <a:ln>
                <a:noFill/>
              </a:ln>
            </p:spPr>
          </p:pic>
          <p:sp>
            <p:nvSpPr>
              <p:cNvPr id="103" name="Shape 103"/>
              <p:cNvSpPr txBox="1"/>
              <p:nvPr/>
            </p:nvSpPr>
            <p:spPr>
              <a:xfrm>
                <a:off x="14787850" y="9864625"/>
                <a:ext cx="908400" cy="272400"/>
              </a:xfrm>
              <a:prstGeom prst="rect">
                <a:avLst/>
              </a:prstGeom>
              <a:noFill/>
              <a:ln>
                <a:noFill/>
              </a:ln>
            </p:spPr>
            <p:txBody>
              <a:bodyPr lIns="91425" tIns="91425" rIns="91425" bIns="91425" anchor="t" anchorCtr="0">
                <a:noAutofit/>
              </a:bodyPr>
              <a:lstStyle/>
              <a:p>
                <a:pPr lvl="0">
                  <a:spcBef>
                    <a:spcPts val="0"/>
                  </a:spcBef>
                  <a:buNone/>
                </a:pPr>
                <a:r>
                  <a:rPr lang="en-US" dirty="0">
                    <a:solidFill>
                      <a:srgbClr val="FFFFFF"/>
                    </a:solidFill>
                  </a:rPr>
                  <a:t>Ladder</a:t>
                </a:r>
              </a:p>
            </p:txBody>
          </p:sp>
          <p:sp>
            <p:nvSpPr>
              <p:cNvPr id="104" name="Shape 104"/>
              <p:cNvSpPr txBox="1"/>
              <p:nvPr/>
            </p:nvSpPr>
            <p:spPr>
              <a:xfrm>
                <a:off x="15841525" y="9909925"/>
                <a:ext cx="8175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00FF00"/>
                    </a:solidFill>
                  </a:rPr>
                  <a:t>001</a:t>
                </a:r>
              </a:p>
            </p:txBody>
          </p:sp>
          <p:sp>
            <p:nvSpPr>
              <p:cNvPr id="105" name="Shape 105"/>
              <p:cNvSpPr txBox="1"/>
              <p:nvPr/>
            </p:nvSpPr>
            <p:spPr>
              <a:xfrm>
                <a:off x="16568175" y="9955225"/>
                <a:ext cx="6927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002</a:t>
                </a:r>
              </a:p>
            </p:txBody>
          </p:sp>
          <p:sp>
            <p:nvSpPr>
              <p:cNvPr id="106" name="Shape 106"/>
              <p:cNvSpPr txBox="1"/>
              <p:nvPr/>
            </p:nvSpPr>
            <p:spPr>
              <a:xfrm>
                <a:off x="17494700" y="9955225"/>
                <a:ext cx="8175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003</a:t>
                </a:r>
              </a:p>
            </p:txBody>
          </p:sp>
          <p:sp>
            <p:nvSpPr>
              <p:cNvPr id="107" name="Shape 107"/>
              <p:cNvSpPr txBox="1"/>
              <p:nvPr/>
            </p:nvSpPr>
            <p:spPr>
              <a:xfrm>
                <a:off x="18251075" y="9955225"/>
                <a:ext cx="6333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004</a:t>
                </a:r>
              </a:p>
            </p:txBody>
          </p:sp>
          <p:sp>
            <p:nvSpPr>
              <p:cNvPr id="108" name="Shape 108"/>
              <p:cNvSpPr txBox="1"/>
              <p:nvPr/>
            </p:nvSpPr>
            <p:spPr>
              <a:xfrm>
                <a:off x="19179675" y="9982675"/>
                <a:ext cx="692700" cy="2724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005</a:t>
                </a:r>
              </a:p>
            </p:txBody>
          </p:sp>
          <p:sp>
            <p:nvSpPr>
              <p:cNvPr id="109" name="Shape 109"/>
              <p:cNvSpPr txBox="1"/>
              <p:nvPr/>
            </p:nvSpPr>
            <p:spPr>
              <a:xfrm>
                <a:off x="19959762" y="9955225"/>
                <a:ext cx="6927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006</a:t>
                </a:r>
              </a:p>
            </p:txBody>
          </p:sp>
          <p:sp>
            <p:nvSpPr>
              <p:cNvPr id="110" name="Shape 110"/>
              <p:cNvSpPr txBox="1"/>
              <p:nvPr/>
            </p:nvSpPr>
            <p:spPr>
              <a:xfrm>
                <a:off x="20739875" y="9955225"/>
                <a:ext cx="6927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007</a:t>
                </a:r>
              </a:p>
            </p:txBody>
          </p:sp>
          <p:sp>
            <p:nvSpPr>
              <p:cNvPr id="111" name="Shape 111"/>
              <p:cNvSpPr txBox="1"/>
              <p:nvPr/>
            </p:nvSpPr>
            <p:spPr>
              <a:xfrm>
                <a:off x="15732525" y="11971975"/>
                <a:ext cx="6333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008</a:t>
                </a:r>
              </a:p>
            </p:txBody>
          </p:sp>
          <p:sp>
            <p:nvSpPr>
              <p:cNvPr id="112" name="Shape 112"/>
              <p:cNvSpPr txBox="1"/>
              <p:nvPr/>
            </p:nvSpPr>
            <p:spPr>
              <a:xfrm>
                <a:off x="14658150" y="11953800"/>
                <a:ext cx="8175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FFFF"/>
                    </a:solidFill>
                  </a:rPr>
                  <a:t>Ladder</a:t>
                </a:r>
              </a:p>
            </p:txBody>
          </p:sp>
          <p:sp>
            <p:nvSpPr>
              <p:cNvPr id="113" name="Shape 113"/>
              <p:cNvSpPr txBox="1"/>
              <p:nvPr/>
            </p:nvSpPr>
            <p:spPr>
              <a:xfrm>
                <a:off x="16622700" y="11926675"/>
                <a:ext cx="633300" cy="2724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009</a:t>
                </a:r>
              </a:p>
            </p:txBody>
          </p:sp>
          <p:sp>
            <p:nvSpPr>
              <p:cNvPr id="114" name="Shape 114"/>
              <p:cNvSpPr txBox="1"/>
              <p:nvPr/>
            </p:nvSpPr>
            <p:spPr>
              <a:xfrm>
                <a:off x="17351875" y="11953800"/>
                <a:ext cx="8175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010</a:t>
                </a:r>
              </a:p>
            </p:txBody>
          </p:sp>
          <p:sp>
            <p:nvSpPr>
              <p:cNvPr id="115" name="Shape 115"/>
              <p:cNvSpPr txBox="1"/>
              <p:nvPr/>
            </p:nvSpPr>
            <p:spPr>
              <a:xfrm>
                <a:off x="18249875" y="11971975"/>
                <a:ext cx="4905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00FF00"/>
                    </a:solidFill>
                  </a:rPr>
                  <a:t>011</a:t>
                </a:r>
              </a:p>
            </p:txBody>
          </p:sp>
          <p:sp>
            <p:nvSpPr>
              <p:cNvPr id="116" name="Shape 116"/>
              <p:cNvSpPr txBox="1"/>
              <p:nvPr/>
            </p:nvSpPr>
            <p:spPr>
              <a:xfrm>
                <a:off x="19147875" y="11971975"/>
                <a:ext cx="6927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012</a:t>
                </a:r>
              </a:p>
            </p:txBody>
          </p:sp>
          <p:sp>
            <p:nvSpPr>
              <p:cNvPr id="117" name="Shape 117"/>
              <p:cNvSpPr txBox="1"/>
              <p:nvPr/>
            </p:nvSpPr>
            <p:spPr>
              <a:xfrm>
                <a:off x="20039250" y="11971975"/>
                <a:ext cx="6927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013</a:t>
                </a:r>
              </a:p>
            </p:txBody>
          </p:sp>
          <p:sp>
            <p:nvSpPr>
              <p:cNvPr id="118" name="Shape 118"/>
              <p:cNvSpPr txBox="1"/>
              <p:nvPr/>
            </p:nvSpPr>
            <p:spPr>
              <a:xfrm>
                <a:off x="20854975" y="11971975"/>
                <a:ext cx="692700" cy="272400"/>
              </a:xfrm>
              <a:prstGeom prst="rect">
                <a:avLst/>
              </a:prstGeom>
              <a:noFill/>
              <a:ln>
                <a:noFill/>
              </a:ln>
            </p:spPr>
            <p:txBody>
              <a:bodyPr lIns="91425" tIns="91425" rIns="91425" bIns="91425" anchor="t" anchorCtr="0">
                <a:noAutofit/>
              </a:bodyPr>
              <a:lstStyle/>
              <a:p>
                <a:pPr lvl="0">
                  <a:spcBef>
                    <a:spcPts val="0"/>
                  </a:spcBef>
                  <a:buNone/>
                </a:pPr>
                <a:r>
                  <a:rPr lang="en-US">
                    <a:solidFill>
                      <a:srgbClr val="00FF00"/>
                    </a:solidFill>
                  </a:rPr>
                  <a:t>014</a:t>
                </a:r>
              </a:p>
            </p:txBody>
          </p:sp>
          <p:sp>
            <p:nvSpPr>
              <p:cNvPr id="119" name="Shape 119"/>
              <p:cNvSpPr txBox="1"/>
              <p:nvPr/>
            </p:nvSpPr>
            <p:spPr>
              <a:xfrm>
                <a:off x="23082850" y="10309825"/>
                <a:ext cx="633300" cy="363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015</a:t>
                </a:r>
              </a:p>
            </p:txBody>
          </p:sp>
          <p:sp>
            <p:nvSpPr>
              <p:cNvPr id="120" name="Shape 120"/>
              <p:cNvSpPr txBox="1"/>
              <p:nvPr/>
            </p:nvSpPr>
            <p:spPr>
              <a:xfrm>
                <a:off x="22020625" y="10264300"/>
                <a:ext cx="817500" cy="272400"/>
              </a:xfrm>
              <a:prstGeom prst="rect">
                <a:avLst/>
              </a:prstGeom>
              <a:noFill/>
              <a:ln>
                <a:noFill/>
              </a:ln>
            </p:spPr>
            <p:txBody>
              <a:bodyPr lIns="91425" tIns="91425" rIns="91425" bIns="91425" anchor="t" anchorCtr="0">
                <a:noAutofit/>
              </a:bodyPr>
              <a:lstStyle/>
              <a:p>
                <a:pPr lvl="0">
                  <a:spcBef>
                    <a:spcPts val="0"/>
                  </a:spcBef>
                  <a:buNone/>
                </a:pPr>
                <a:r>
                  <a:rPr lang="en-US">
                    <a:solidFill>
                      <a:srgbClr val="FFFFFF"/>
                    </a:solidFill>
                  </a:rPr>
                  <a:t>Ladder</a:t>
                </a:r>
              </a:p>
            </p:txBody>
          </p:sp>
          <p:sp>
            <p:nvSpPr>
              <p:cNvPr id="121" name="Shape 121"/>
              <p:cNvSpPr txBox="1"/>
              <p:nvPr/>
            </p:nvSpPr>
            <p:spPr>
              <a:xfrm>
                <a:off x="23960850" y="10309600"/>
                <a:ext cx="6927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016</a:t>
                </a:r>
              </a:p>
            </p:txBody>
          </p:sp>
          <p:sp>
            <p:nvSpPr>
              <p:cNvPr id="122" name="Shape 122"/>
              <p:cNvSpPr txBox="1"/>
              <p:nvPr/>
            </p:nvSpPr>
            <p:spPr>
              <a:xfrm>
                <a:off x="24698512" y="10309600"/>
                <a:ext cx="6333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00FF00"/>
                    </a:solidFill>
                  </a:rPr>
                  <a:t>017</a:t>
                </a:r>
              </a:p>
            </p:txBody>
          </p:sp>
          <p:sp>
            <p:nvSpPr>
              <p:cNvPr id="123" name="Shape 123"/>
              <p:cNvSpPr txBox="1"/>
              <p:nvPr/>
            </p:nvSpPr>
            <p:spPr>
              <a:xfrm>
                <a:off x="25578975" y="10309600"/>
                <a:ext cx="6333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018</a:t>
                </a:r>
              </a:p>
            </p:txBody>
          </p:sp>
          <p:sp>
            <p:nvSpPr>
              <p:cNvPr id="124" name="Shape 124"/>
              <p:cNvSpPr txBox="1"/>
              <p:nvPr/>
            </p:nvSpPr>
            <p:spPr>
              <a:xfrm>
                <a:off x="26316625" y="10309600"/>
                <a:ext cx="6927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019</a:t>
                </a:r>
              </a:p>
            </p:txBody>
          </p:sp>
          <p:sp>
            <p:nvSpPr>
              <p:cNvPr id="125" name="Shape 125"/>
              <p:cNvSpPr txBox="1"/>
              <p:nvPr/>
            </p:nvSpPr>
            <p:spPr>
              <a:xfrm>
                <a:off x="27054725" y="10309600"/>
                <a:ext cx="817500" cy="18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020</a:t>
                </a:r>
              </a:p>
            </p:txBody>
          </p:sp>
        </p:grpSp>
      </p:grpSp>
      <p:sp>
        <p:nvSpPr>
          <p:cNvPr id="126" name="Shape 126"/>
          <p:cNvSpPr txBox="1"/>
          <p:nvPr/>
        </p:nvSpPr>
        <p:spPr>
          <a:xfrm>
            <a:off x="14265358" y="11643685"/>
            <a:ext cx="14236200" cy="593400"/>
          </a:xfrm>
          <a:prstGeom prst="rect">
            <a:avLst/>
          </a:prstGeom>
          <a:noFill/>
          <a:ln>
            <a:noFill/>
          </a:ln>
        </p:spPr>
        <p:txBody>
          <a:bodyPr lIns="91425" tIns="91425" rIns="91425" bIns="91425" anchor="t" anchorCtr="0">
            <a:noAutofit/>
          </a:bodyPr>
          <a:lstStyle/>
          <a:p>
            <a:pPr lvl="0" algn="ctr">
              <a:spcBef>
                <a:spcPts val="0"/>
              </a:spcBef>
              <a:buNone/>
            </a:pPr>
            <a:r>
              <a:rPr lang="en-US" sz="2000" b="1" dirty="0">
                <a:latin typeface="PT Serif"/>
                <a:ea typeface="PT Serif"/>
                <a:cs typeface="PT Serif"/>
                <a:sym typeface="PT Serif"/>
              </a:rPr>
              <a:t>Figure 1: </a:t>
            </a:r>
            <a:r>
              <a:rPr lang="en-US" sz="2000" dirty="0">
                <a:latin typeface="PT Serif"/>
                <a:ea typeface="PT Serif"/>
                <a:cs typeface="PT Serif"/>
                <a:sym typeface="PT Serif"/>
              </a:rPr>
              <a:t>Gel image. Samples 001, 011, 014 and 017 were sequenced. </a:t>
            </a:r>
          </a:p>
        </p:txBody>
      </p:sp>
      <p:pic>
        <p:nvPicPr>
          <p:cNvPr id="127" name="Shape 127"/>
          <p:cNvPicPr preferRelativeResize="0"/>
          <p:nvPr/>
        </p:nvPicPr>
        <p:blipFill>
          <a:blip r:embed="rId9">
            <a:alphaModFix/>
          </a:blip>
          <a:stretch>
            <a:fillRect/>
          </a:stretch>
        </p:blipFill>
        <p:spPr>
          <a:xfrm>
            <a:off x="14609033" y="12575637"/>
            <a:ext cx="14514624" cy="7915166"/>
          </a:xfrm>
          <a:prstGeom prst="rect">
            <a:avLst/>
          </a:prstGeom>
          <a:noFill/>
          <a:ln w="9525" cap="flat" cmpd="sng">
            <a:solidFill>
              <a:srgbClr val="000000"/>
            </a:solidFill>
            <a:prstDash val="solid"/>
            <a:round/>
            <a:headEnd type="none" w="med" len="med"/>
            <a:tailEnd type="none" w="med" len="med"/>
          </a:ln>
        </p:spPr>
      </p:pic>
      <p:pic>
        <p:nvPicPr>
          <p:cNvPr id="128" name="Shape 128" descr="Julia and Kaitlyn.PNG"/>
          <p:cNvPicPr preferRelativeResize="0"/>
          <p:nvPr/>
        </p:nvPicPr>
        <p:blipFill>
          <a:blip r:embed="rId10">
            <a:alphaModFix/>
          </a:blip>
          <a:stretch>
            <a:fillRect/>
          </a:stretch>
        </p:blipFill>
        <p:spPr>
          <a:xfrm>
            <a:off x="14562113" y="22284071"/>
            <a:ext cx="14768971" cy="8609586"/>
          </a:xfrm>
          <a:prstGeom prst="rect">
            <a:avLst/>
          </a:prstGeom>
          <a:noFill/>
          <a:ln w="9525" cap="flat" cmpd="sng">
            <a:solidFill>
              <a:srgbClr val="000000"/>
            </a:solidFill>
            <a:prstDash val="solid"/>
            <a:round/>
            <a:headEnd type="none" w="med" len="med"/>
            <a:tailEnd type="none" w="med" len="med"/>
          </a:ln>
        </p:spPr>
      </p:pic>
      <p:sp>
        <p:nvSpPr>
          <p:cNvPr id="129" name="Shape 129"/>
          <p:cNvSpPr txBox="1"/>
          <p:nvPr/>
        </p:nvSpPr>
        <p:spPr>
          <a:xfrm>
            <a:off x="14562114" y="20629475"/>
            <a:ext cx="13428300" cy="593400"/>
          </a:xfrm>
          <a:prstGeom prst="rect">
            <a:avLst/>
          </a:prstGeom>
          <a:noFill/>
          <a:ln>
            <a:noFill/>
          </a:ln>
        </p:spPr>
        <p:txBody>
          <a:bodyPr lIns="91425" tIns="91425" rIns="91425" bIns="91425" anchor="t" anchorCtr="0">
            <a:noAutofit/>
          </a:bodyPr>
          <a:lstStyle/>
          <a:p>
            <a:pPr lvl="0">
              <a:spcBef>
                <a:spcPts val="0"/>
              </a:spcBef>
              <a:buNone/>
            </a:pPr>
            <a:r>
              <a:rPr lang="en-US" sz="2000" b="1" dirty="0">
                <a:latin typeface="PT Serif"/>
                <a:ea typeface="PT Serif"/>
                <a:cs typeface="PT Serif"/>
                <a:sym typeface="PT Serif"/>
              </a:rPr>
              <a:t>Figure 2:</a:t>
            </a:r>
            <a:r>
              <a:rPr lang="en-US" sz="2000" dirty="0">
                <a:latin typeface="PT Serif"/>
                <a:ea typeface="PT Serif"/>
                <a:cs typeface="PT Serif"/>
                <a:sym typeface="PT Serif"/>
              </a:rPr>
              <a:t> This </a:t>
            </a:r>
            <a:r>
              <a:rPr lang="en-US" sz="2000" dirty="0" smtClean="0">
                <a:latin typeface="PT Serif"/>
                <a:ea typeface="PT Serif"/>
                <a:cs typeface="PT Serif"/>
                <a:sym typeface="PT Serif"/>
              </a:rPr>
              <a:t>phylogenetic </a:t>
            </a:r>
            <a:r>
              <a:rPr lang="en-US" sz="2000" dirty="0">
                <a:latin typeface="PT Serif"/>
                <a:ea typeface="PT Serif"/>
                <a:cs typeface="PT Serif"/>
                <a:sym typeface="PT Serif"/>
              </a:rPr>
              <a:t>tree shows the evolutionary relationships between the crabs and other </a:t>
            </a:r>
            <a:r>
              <a:rPr lang="en-US" sz="2000" dirty="0" smtClean="0">
                <a:latin typeface="PT Serif"/>
                <a:ea typeface="PT Serif"/>
                <a:cs typeface="PT Serif"/>
                <a:sym typeface="PT Serif"/>
              </a:rPr>
              <a:t>species.  All of our sequenced samples were able to be identified easily using DNA Subway.</a:t>
            </a:r>
            <a:endParaRPr lang="en-US" sz="2000" dirty="0">
              <a:latin typeface="PT Serif"/>
              <a:ea typeface="PT Serif"/>
              <a:cs typeface="PT Serif"/>
              <a:sym typeface="PT Serif"/>
            </a:endParaRPr>
          </a:p>
        </p:txBody>
      </p:sp>
      <p:sp>
        <p:nvSpPr>
          <p:cNvPr id="130" name="Shape 130"/>
          <p:cNvSpPr txBox="1"/>
          <p:nvPr/>
        </p:nvSpPr>
        <p:spPr>
          <a:xfrm>
            <a:off x="14562113" y="31156625"/>
            <a:ext cx="13397400" cy="472200"/>
          </a:xfrm>
          <a:prstGeom prst="rect">
            <a:avLst/>
          </a:prstGeom>
          <a:noFill/>
          <a:ln>
            <a:noFill/>
          </a:ln>
        </p:spPr>
        <p:txBody>
          <a:bodyPr lIns="91425" tIns="91425" rIns="91425" bIns="91425" anchor="t" anchorCtr="0">
            <a:noAutofit/>
          </a:bodyPr>
          <a:lstStyle/>
          <a:p>
            <a:pPr lvl="0">
              <a:spcBef>
                <a:spcPts val="0"/>
              </a:spcBef>
              <a:buNone/>
            </a:pPr>
            <a:r>
              <a:rPr lang="en-US" sz="2000" b="1" dirty="0">
                <a:latin typeface="PT Serif"/>
                <a:ea typeface="PT Serif"/>
                <a:cs typeface="PT Serif"/>
                <a:sym typeface="PT Serif"/>
              </a:rPr>
              <a:t>Figure 3:</a:t>
            </a:r>
            <a:r>
              <a:rPr lang="en-US" sz="2000" dirty="0">
                <a:latin typeface="PT Serif"/>
                <a:ea typeface="PT Serif"/>
                <a:cs typeface="PT Serif"/>
                <a:sym typeface="PT Serif"/>
              </a:rPr>
              <a:t> The barcode shows the different base pairings between the samples and other species</a:t>
            </a:r>
            <a:r>
              <a:rPr lang="en-US" sz="2000" dirty="0" smtClean="0">
                <a:latin typeface="PT Serif"/>
                <a:ea typeface="PT Serif"/>
                <a:cs typeface="PT Serif"/>
                <a:sym typeface="PT Serif"/>
              </a:rPr>
              <a:t>..  Matching banding patterns indicate sequence similarities between our collected samples and the reference data. </a:t>
            </a:r>
            <a:endParaRPr lang="en-US" sz="2000" dirty="0">
              <a:latin typeface="PT Serif"/>
              <a:ea typeface="PT Serif"/>
              <a:cs typeface="PT Serif"/>
              <a:sym typeface="PT Serif"/>
            </a:endParaRPr>
          </a:p>
        </p:txBody>
      </p:sp>
      <p:grpSp>
        <p:nvGrpSpPr>
          <p:cNvPr id="9" name="Group 8"/>
          <p:cNvGrpSpPr/>
          <p:nvPr/>
        </p:nvGrpSpPr>
        <p:grpSpPr>
          <a:xfrm>
            <a:off x="390271" y="24721458"/>
            <a:ext cx="13848278" cy="6907368"/>
            <a:chOff x="346424" y="24431723"/>
            <a:chExt cx="13848278" cy="6172607"/>
          </a:xfrm>
        </p:grpSpPr>
        <p:sp>
          <p:nvSpPr>
            <p:cNvPr id="133" name="Shape 133"/>
            <p:cNvSpPr txBox="1"/>
            <p:nvPr/>
          </p:nvSpPr>
          <p:spPr>
            <a:xfrm>
              <a:off x="346424" y="30010930"/>
              <a:ext cx="6847500" cy="593400"/>
            </a:xfrm>
            <a:prstGeom prst="rect">
              <a:avLst/>
            </a:prstGeom>
            <a:noFill/>
            <a:ln>
              <a:noFill/>
            </a:ln>
          </p:spPr>
          <p:txBody>
            <a:bodyPr lIns="91425" tIns="91425" rIns="91425" bIns="91425" anchor="t" anchorCtr="0">
              <a:noAutofit/>
            </a:bodyPr>
            <a:lstStyle/>
            <a:p>
              <a:pPr lvl="0" algn="ctr">
                <a:spcBef>
                  <a:spcPts val="0"/>
                </a:spcBef>
                <a:buNone/>
              </a:pPr>
              <a:r>
                <a:rPr lang="en-US" sz="2000" b="1" dirty="0">
                  <a:latin typeface="PT Serif"/>
                  <a:ea typeface="PT Serif"/>
                  <a:cs typeface="PT Serif"/>
                  <a:sym typeface="PT Serif"/>
                </a:rPr>
                <a:t>Figure 4:</a:t>
              </a:r>
              <a:r>
                <a:rPr lang="en-US" sz="2000" dirty="0">
                  <a:latin typeface="PT Serif"/>
                  <a:ea typeface="PT Serif"/>
                  <a:cs typeface="PT Serif"/>
                  <a:sym typeface="PT Serif"/>
                </a:rPr>
                <a:t> Sample PDH-014, </a:t>
              </a:r>
              <a:r>
                <a:rPr lang="en-US" sz="2000" i="1" dirty="0">
                  <a:latin typeface="PT Serif"/>
                  <a:ea typeface="PT Serif"/>
                  <a:cs typeface="PT Serif"/>
                  <a:sym typeface="PT Serif"/>
                </a:rPr>
                <a:t>Emerita </a:t>
              </a:r>
              <a:r>
                <a:rPr lang="en-US" sz="2000" i="1" dirty="0" err="1">
                  <a:latin typeface="PT Serif"/>
                  <a:ea typeface="PT Serif"/>
                  <a:cs typeface="PT Serif"/>
                  <a:sym typeface="PT Serif"/>
                </a:rPr>
                <a:t>Talpoida</a:t>
              </a:r>
              <a:endParaRPr lang="en-US" sz="2000" i="1" dirty="0">
                <a:latin typeface="PT Serif"/>
                <a:ea typeface="PT Serif"/>
                <a:cs typeface="PT Serif"/>
                <a:sym typeface="PT Serif"/>
              </a:endParaRPr>
            </a:p>
          </p:txBody>
        </p:sp>
        <p:grpSp>
          <p:nvGrpSpPr>
            <p:cNvPr id="8" name="Group 7"/>
            <p:cNvGrpSpPr/>
            <p:nvPr/>
          </p:nvGrpSpPr>
          <p:grpSpPr>
            <a:xfrm>
              <a:off x="346487" y="24431723"/>
              <a:ext cx="13848215" cy="6041979"/>
              <a:chOff x="346487" y="24431723"/>
              <a:chExt cx="13848215" cy="6041979"/>
            </a:xfrm>
          </p:grpSpPr>
          <p:pic>
            <p:nvPicPr>
              <p:cNvPr id="131" name="Shape 131"/>
              <p:cNvPicPr preferRelativeResize="0"/>
              <p:nvPr/>
            </p:nvPicPr>
            <p:blipFill>
              <a:blip r:embed="rId11">
                <a:alphaModFix/>
              </a:blip>
              <a:stretch>
                <a:fillRect/>
              </a:stretch>
            </p:blipFill>
            <p:spPr>
              <a:xfrm>
                <a:off x="346487" y="24431723"/>
                <a:ext cx="6847374" cy="5541979"/>
              </a:xfrm>
              <a:prstGeom prst="rect">
                <a:avLst/>
              </a:prstGeom>
              <a:noFill/>
              <a:ln>
                <a:noFill/>
              </a:ln>
            </p:spPr>
          </p:pic>
          <p:pic>
            <p:nvPicPr>
              <p:cNvPr id="132" name="Shape 132"/>
              <p:cNvPicPr preferRelativeResize="0"/>
              <p:nvPr/>
            </p:nvPicPr>
            <p:blipFill>
              <a:blip r:embed="rId12">
                <a:alphaModFix/>
              </a:blip>
              <a:stretch>
                <a:fillRect/>
              </a:stretch>
            </p:blipFill>
            <p:spPr>
              <a:xfrm>
                <a:off x="7347328" y="24431723"/>
                <a:ext cx="6847374" cy="5563242"/>
              </a:xfrm>
              <a:prstGeom prst="rect">
                <a:avLst/>
              </a:prstGeom>
              <a:noFill/>
              <a:ln>
                <a:noFill/>
              </a:ln>
            </p:spPr>
          </p:pic>
          <p:sp>
            <p:nvSpPr>
              <p:cNvPr id="134" name="Shape 134"/>
              <p:cNvSpPr txBox="1"/>
              <p:nvPr/>
            </p:nvSpPr>
            <p:spPr>
              <a:xfrm>
                <a:off x="7913515" y="30001502"/>
                <a:ext cx="5715000" cy="472200"/>
              </a:xfrm>
              <a:prstGeom prst="rect">
                <a:avLst/>
              </a:prstGeom>
              <a:noFill/>
              <a:ln>
                <a:noFill/>
              </a:ln>
            </p:spPr>
            <p:txBody>
              <a:bodyPr lIns="91425" tIns="91425" rIns="91425" bIns="91425" anchor="t" anchorCtr="0">
                <a:noAutofit/>
              </a:bodyPr>
              <a:lstStyle/>
              <a:p>
                <a:pPr lvl="0">
                  <a:spcBef>
                    <a:spcPts val="0"/>
                  </a:spcBef>
                  <a:buNone/>
                </a:pPr>
                <a:r>
                  <a:rPr lang="en-US" sz="2000" b="1" dirty="0">
                    <a:latin typeface="PT Serif"/>
                    <a:ea typeface="PT Serif"/>
                    <a:cs typeface="PT Serif"/>
                    <a:sym typeface="PT Serif"/>
                  </a:rPr>
                  <a:t>Figure 5: </a:t>
                </a:r>
                <a:r>
                  <a:rPr lang="en-US" sz="2000" dirty="0">
                    <a:latin typeface="PT Serif"/>
                    <a:ea typeface="PT Serif"/>
                    <a:cs typeface="PT Serif"/>
                    <a:sym typeface="PT Serif"/>
                  </a:rPr>
                  <a:t>Sample PDH-017, </a:t>
                </a:r>
                <a:r>
                  <a:rPr lang="en-US" sz="2000" i="1" dirty="0" err="1">
                    <a:latin typeface="PT Serif"/>
                    <a:ea typeface="PT Serif"/>
                    <a:cs typeface="PT Serif"/>
                    <a:sym typeface="PT Serif"/>
                  </a:rPr>
                  <a:t>Uca</a:t>
                </a:r>
                <a:r>
                  <a:rPr lang="en-US" sz="2000" i="1" dirty="0">
                    <a:latin typeface="PT Serif"/>
                    <a:ea typeface="PT Serif"/>
                    <a:cs typeface="PT Serif"/>
                    <a:sym typeface="PT Serif"/>
                  </a:rPr>
                  <a:t> </a:t>
                </a:r>
                <a:r>
                  <a:rPr lang="en-US" sz="2000" i="1" dirty="0" err="1">
                    <a:latin typeface="PT Serif"/>
                    <a:ea typeface="PT Serif"/>
                    <a:cs typeface="PT Serif"/>
                    <a:sym typeface="PT Serif"/>
                  </a:rPr>
                  <a:t>Pugnax</a:t>
                </a:r>
                <a:endParaRPr lang="en-US" sz="2000" i="1" dirty="0">
                  <a:latin typeface="PT Serif"/>
                  <a:ea typeface="PT Serif"/>
                  <a:cs typeface="PT Serif"/>
                  <a:sym typeface="PT Serif"/>
                </a:endParaRPr>
              </a:p>
            </p:txBody>
          </p:sp>
        </p:grpSp>
      </p:grpSp>
      <p:pic>
        <p:nvPicPr>
          <p:cNvPr id="135" name="Shape 135" descr="map.PNG"/>
          <p:cNvPicPr preferRelativeResize="0"/>
          <p:nvPr/>
        </p:nvPicPr>
        <p:blipFill rotWithShape="1">
          <a:blip r:embed="rId13">
            <a:alphaModFix/>
          </a:blip>
          <a:srcRect r="27752"/>
          <a:stretch/>
        </p:blipFill>
        <p:spPr>
          <a:xfrm>
            <a:off x="30243781" y="20593075"/>
            <a:ext cx="6005622" cy="4505325"/>
          </a:xfrm>
          <a:prstGeom prst="rect">
            <a:avLst/>
          </a:prstGeom>
          <a:noFill/>
          <a:ln>
            <a:noFill/>
          </a:ln>
        </p:spPr>
      </p:pic>
      <p:pic>
        <p:nvPicPr>
          <p:cNvPr id="136" name="Shape 136"/>
          <p:cNvPicPr preferRelativeResize="0"/>
          <p:nvPr/>
        </p:nvPicPr>
        <p:blipFill>
          <a:blip r:embed="rId14">
            <a:alphaModFix/>
          </a:blip>
          <a:stretch>
            <a:fillRect/>
          </a:stretch>
        </p:blipFill>
        <p:spPr>
          <a:xfrm>
            <a:off x="37572795" y="20629475"/>
            <a:ext cx="5720442" cy="4560725"/>
          </a:xfrm>
          <a:prstGeom prst="rect">
            <a:avLst/>
          </a:prstGeom>
          <a:noFill/>
          <a:ln>
            <a:noFill/>
          </a:ln>
        </p:spPr>
      </p:pic>
      <p:sp>
        <p:nvSpPr>
          <p:cNvPr id="137" name="Shape 137"/>
          <p:cNvSpPr txBox="1"/>
          <p:nvPr/>
        </p:nvSpPr>
        <p:spPr>
          <a:xfrm>
            <a:off x="28904864" y="25190200"/>
            <a:ext cx="8357700" cy="472200"/>
          </a:xfrm>
          <a:prstGeom prst="rect">
            <a:avLst/>
          </a:prstGeom>
          <a:noFill/>
          <a:ln>
            <a:noFill/>
          </a:ln>
        </p:spPr>
        <p:txBody>
          <a:bodyPr lIns="91425" tIns="91425" rIns="91425" bIns="91425" anchor="t" anchorCtr="0">
            <a:noAutofit/>
          </a:bodyPr>
          <a:lstStyle/>
          <a:p>
            <a:pPr lvl="0" algn="ctr">
              <a:spcBef>
                <a:spcPts val="0"/>
              </a:spcBef>
              <a:buNone/>
            </a:pPr>
            <a:r>
              <a:rPr lang="en-US" sz="2000" b="1" dirty="0">
                <a:latin typeface="PT Serif"/>
                <a:ea typeface="PT Serif"/>
                <a:cs typeface="PT Serif"/>
                <a:sym typeface="PT Serif"/>
              </a:rPr>
              <a:t>Figure 6: </a:t>
            </a:r>
            <a:r>
              <a:rPr lang="en-US" sz="2000" dirty="0">
                <a:latin typeface="PT Serif"/>
                <a:ea typeface="PT Serif"/>
                <a:cs typeface="PT Serif"/>
                <a:sym typeface="PT Serif"/>
              </a:rPr>
              <a:t>This map shows the location of sample sites</a:t>
            </a:r>
          </a:p>
        </p:txBody>
      </p:sp>
      <p:sp>
        <p:nvSpPr>
          <p:cNvPr id="138" name="Shape 138"/>
          <p:cNvSpPr txBox="1"/>
          <p:nvPr/>
        </p:nvSpPr>
        <p:spPr>
          <a:xfrm>
            <a:off x="36323766" y="25190200"/>
            <a:ext cx="8218500" cy="472200"/>
          </a:xfrm>
          <a:prstGeom prst="rect">
            <a:avLst/>
          </a:prstGeom>
          <a:noFill/>
          <a:ln>
            <a:noFill/>
          </a:ln>
        </p:spPr>
        <p:txBody>
          <a:bodyPr lIns="91425" tIns="91425" rIns="91425" bIns="91425" anchor="t" anchorCtr="0">
            <a:noAutofit/>
          </a:bodyPr>
          <a:lstStyle/>
          <a:p>
            <a:pPr lvl="0" algn="ctr">
              <a:spcBef>
                <a:spcPts val="0"/>
              </a:spcBef>
              <a:buNone/>
            </a:pPr>
            <a:r>
              <a:rPr lang="en-US" sz="2000" b="1" dirty="0">
                <a:latin typeface="PT Serif"/>
                <a:ea typeface="PT Serif"/>
                <a:cs typeface="PT Serif"/>
                <a:sym typeface="PT Serif"/>
              </a:rPr>
              <a:t>Figure 7: </a:t>
            </a:r>
            <a:r>
              <a:rPr lang="en-US" sz="2000" dirty="0">
                <a:latin typeface="PT Serif"/>
                <a:ea typeface="PT Serif"/>
                <a:cs typeface="PT Serif"/>
                <a:sym typeface="PT Serif"/>
              </a:rPr>
              <a:t>Centerport Beach where samples were collected</a:t>
            </a:r>
          </a:p>
        </p:txBody>
      </p:sp>
      <p:sp>
        <p:nvSpPr>
          <p:cNvPr id="2" name="TextBox 1"/>
          <p:cNvSpPr txBox="1"/>
          <p:nvPr/>
        </p:nvSpPr>
        <p:spPr>
          <a:xfrm>
            <a:off x="16448050" y="2672862"/>
            <a:ext cx="11213200" cy="954107"/>
          </a:xfrm>
          <a:prstGeom prst="rect">
            <a:avLst/>
          </a:prstGeom>
          <a:noFill/>
        </p:spPr>
        <p:txBody>
          <a:bodyPr wrap="square" rtlCol="0">
            <a:spAutoFit/>
          </a:bodyPr>
          <a:lstStyle/>
          <a:p>
            <a:pPr algn="ctr"/>
            <a:r>
              <a:rPr lang="en-US" sz="2800" dirty="0" smtClean="0">
                <a:latin typeface="PT Serif" panose="020B0604020202020204" charset="0"/>
              </a:rPr>
              <a:t>Authors: Julia </a:t>
            </a:r>
            <a:r>
              <a:rPr lang="en-US" sz="2800" dirty="0" err="1" smtClean="0">
                <a:latin typeface="PT Serif" panose="020B0604020202020204" charset="0"/>
              </a:rPr>
              <a:t>Minicozzi</a:t>
            </a:r>
            <a:r>
              <a:rPr lang="en-US" sz="2800" dirty="0" smtClean="0">
                <a:latin typeface="PT Serif" panose="020B0604020202020204" charset="0"/>
              </a:rPr>
              <a:t> and Kaitlyn </a:t>
            </a:r>
            <a:r>
              <a:rPr lang="en-US" sz="2800" dirty="0" err="1" smtClean="0">
                <a:latin typeface="PT Serif" panose="020B0604020202020204" charset="0"/>
              </a:rPr>
              <a:t>Tourin</a:t>
            </a:r>
            <a:endParaRPr lang="en-US" sz="2800" dirty="0" smtClean="0">
              <a:latin typeface="PT Serif" panose="020B0604020202020204" charset="0"/>
            </a:endParaRPr>
          </a:p>
          <a:p>
            <a:pPr algn="ctr"/>
            <a:r>
              <a:rPr lang="en-US" sz="2800" dirty="0" smtClean="0">
                <a:latin typeface="PT Serif" panose="020B0604020202020204" charset="0"/>
              </a:rPr>
              <a:t>Teacher: Claire </a:t>
            </a:r>
            <a:r>
              <a:rPr lang="en-US" sz="2800" dirty="0" err="1" smtClean="0">
                <a:latin typeface="PT Serif" panose="020B0604020202020204" charset="0"/>
              </a:rPr>
              <a:t>Birone</a:t>
            </a:r>
            <a:endParaRPr lang="en-US" sz="2800" dirty="0">
              <a:latin typeface="PT Serif" panose="020B060402020202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717</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PT Serif</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Birone</dc:creator>
  <cp:lastModifiedBy>csdnet</cp:lastModifiedBy>
  <cp:revision>5</cp:revision>
  <dcterms:modified xsi:type="dcterms:W3CDTF">2017-06-06T13:43:27Z</dcterms:modified>
</cp:coreProperties>
</file>