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Garamond"/>
      <p:regular r:id="rId15"/>
      <p:bold r:id="rId16"/>
      <p:italic r:id="rId17"/>
      <p:boldItalic r:id="rId18"/>
    </p:embeddedFont>
    <p:embeddedFont>
      <p:font typeface="Bree Serif"/>
      <p:regular r:id="rId19"/>
    </p:embeddedFont>
    <p:embeddedFont>
      <p:font typeface="Oswald"/>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Oswald-bold.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aramond-regular.fntdata"/><Relationship Id="rId14" Type="http://schemas.openxmlformats.org/officeDocument/2006/relationships/slide" Target="slides/slide10.xml"/><Relationship Id="rId17" Type="http://schemas.openxmlformats.org/officeDocument/2006/relationships/font" Target="fonts/Garamond-italic.fntdata"/><Relationship Id="rId16" Type="http://schemas.openxmlformats.org/officeDocument/2006/relationships/font" Target="fonts/Garamond-bold.fntdata"/><Relationship Id="rId5" Type="http://schemas.openxmlformats.org/officeDocument/2006/relationships/slide" Target="slides/slide1.xml"/><Relationship Id="rId19" Type="http://schemas.openxmlformats.org/officeDocument/2006/relationships/font" Target="fonts/BreeSerif-regular.fntdata"/><Relationship Id="rId6" Type="http://schemas.openxmlformats.org/officeDocument/2006/relationships/slide" Target="slides/slide2.xml"/><Relationship Id="rId18" Type="http://schemas.openxmlformats.org/officeDocument/2006/relationships/font" Target="fonts/Garamond-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rtl="0" algn="ctr">
              <a:spcBef>
                <a:spcPts val="0"/>
              </a:spcBef>
              <a:buSzPct val="100000"/>
              <a:defRPr sz="5200"/>
            </a:lvl1pPr>
            <a:lvl2pPr lvl="1" rtl="0" algn="ctr">
              <a:spcBef>
                <a:spcPts val="0"/>
              </a:spcBef>
              <a:buSzPct val="100000"/>
              <a:defRPr sz="5200"/>
            </a:lvl2pPr>
            <a:lvl3pPr lvl="2" rtl="0" algn="ctr">
              <a:spcBef>
                <a:spcPts val="0"/>
              </a:spcBef>
              <a:buSzPct val="100000"/>
              <a:defRPr sz="5200"/>
            </a:lvl3pPr>
            <a:lvl4pPr lvl="3" rtl="0" algn="ctr">
              <a:spcBef>
                <a:spcPts val="0"/>
              </a:spcBef>
              <a:buSzPct val="100000"/>
              <a:defRPr sz="5200"/>
            </a:lvl4pPr>
            <a:lvl5pPr lvl="4" rtl="0" algn="ctr">
              <a:spcBef>
                <a:spcPts val="0"/>
              </a:spcBef>
              <a:buSzPct val="100000"/>
              <a:defRPr sz="5200"/>
            </a:lvl5pPr>
            <a:lvl6pPr lvl="5" rtl="0" algn="ctr">
              <a:spcBef>
                <a:spcPts val="0"/>
              </a:spcBef>
              <a:buSzPct val="100000"/>
              <a:defRPr sz="5200"/>
            </a:lvl6pPr>
            <a:lvl7pPr lvl="6" rtl="0" algn="ctr">
              <a:spcBef>
                <a:spcPts val="0"/>
              </a:spcBef>
              <a:buSzPct val="100000"/>
              <a:defRPr sz="5200"/>
            </a:lvl7pPr>
            <a:lvl8pPr lvl="7" rtl="0" algn="ctr">
              <a:spcBef>
                <a:spcPts val="0"/>
              </a:spcBef>
              <a:buSzPct val="100000"/>
              <a:defRPr sz="5200"/>
            </a:lvl8pPr>
            <a:lvl9pPr lvl="8" rtl="0"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800"/>
            </a:lvl1pPr>
            <a:lvl2pPr lvl="1" rtl="0" algn="ctr">
              <a:lnSpc>
                <a:spcPct val="100000"/>
              </a:lnSpc>
              <a:spcBef>
                <a:spcPts val="0"/>
              </a:spcBef>
              <a:spcAft>
                <a:spcPts val="0"/>
              </a:spcAft>
              <a:buSzPct val="100000"/>
              <a:buNone/>
              <a:defRPr sz="2800"/>
            </a:lvl2pPr>
            <a:lvl3pPr lvl="2" rtl="0" algn="ctr">
              <a:lnSpc>
                <a:spcPct val="100000"/>
              </a:lnSpc>
              <a:spcBef>
                <a:spcPts val="0"/>
              </a:spcBef>
              <a:spcAft>
                <a:spcPts val="0"/>
              </a:spcAft>
              <a:buSzPct val="100000"/>
              <a:buNone/>
              <a:defRPr sz="2800"/>
            </a:lvl3pPr>
            <a:lvl4pPr lvl="3" rtl="0" algn="ctr">
              <a:lnSpc>
                <a:spcPct val="100000"/>
              </a:lnSpc>
              <a:spcBef>
                <a:spcPts val="0"/>
              </a:spcBef>
              <a:spcAft>
                <a:spcPts val="0"/>
              </a:spcAft>
              <a:buSzPct val="100000"/>
              <a:buNone/>
              <a:defRPr sz="2800"/>
            </a:lvl4pPr>
            <a:lvl5pPr lvl="4" rtl="0" algn="ctr">
              <a:lnSpc>
                <a:spcPct val="100000"/>
              </a:lnSpc>
              <a:spcBef>
                <a:spcPts val="0"/>
              </a:spcBef>
              <a:spcAft>
                <a:spcPts val="0"/>
              </a:spcAft>
              <a:buSzPct val="100000"/>
              <a:buNone/>
              <a:defRPr sz="2800"/>
            </a:lvl5pPr>
            <a:lvl6pPr lvl="5" rtl="0" algn="ctr">
              <a:lnSpc>
                <a:spcPct val="100000"/>
              </a:lnSpc>
              <a:spcBef>
                <a:spcPts val="0"/>
              </a:spcBef>
              <a:spcAft>
                <a:spcPts val="0"/>
              </a:spcAft>
              <a:buSzPct val="100000"/>
              <a:buNone/>
              <a:defRPr sz="2800"/>
            </a:lvl6pPr>
            <a:lvl7pPr lvl="6" rtl="0" algn="ctr">
              <a:lnSpc>
                <a:spcPct val="100000"/>
              </a:lnSpc>
              <a:spcBef>
                <a:spcPts val="0"/>
              </a:spcBef>
              <a:spcAft>
                <a:spcPts val="0"/>
              </a:spcAft>
              <a:buSzPct val="100000"/>
              <a:buNone/>
              <a:defRPr sz="2800"/>
            </a:lvl7pPr>
            <a:lvl8pPr lvl="7" rtl="0" algn="ctr">
              <a:lnSpc>
                <a:spcPct val="100000"/>
              </a:lnSpc>
              <a:spcBef>
                <a:spcPts val="0"/>
              </a:spcBef>
              <a:spcAft>
                <a:spcPts val="0"/>
              </a:spcAft>
              <a:buSzPct val="100000"/>
              <a:buNone/>
              <a:defRPr sz="2800"/>
            </a:lvl8pPr>
            <a:lvl9pPr lvl="8" rtl="0"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rtl="0" algn="ctr">
              <a:spcBef>
                <a:spcPts val="0"/>
              </a:spcBef>
              <a:buSzPct val="100000"/>
              <a:defRPr sz="12000"/>
            </a:lvl1pPr>
            <a:lvl2pPr lvl="1" rtl="0" algn="ctr">
              <a:spcBef>
                <a:spcPts val="0"/>
              </a:spcBef>
              <a:buSzPct val="100000"/>
              <a:defRPr sz="12000"/>
            </a:lvl2pPr>
            <a:lvl3pPr lvl="2" rtl="0" algn="ctr">
              <a:spcBef>
                <a:spcPts val="0"/>
              </a:spcBef>
              <a:buSzPct val="100000"/>
              <a:defRPr sz="12000"/>
            </a:lvl3pPr>
            <a:lvl4pPr lvl="3" rtl="0" algn="ctr">
              <a:spcBef>
                <a:spcPts val="0"/>
              </a:spcBef>
              <a:buSzPct val="100000"/>
              <a:defRPr sz="12000"/>
            </a:lvl4pPr>
            <a:lvl5pPr lvl="4" rtl="0" algn="ctr">
              <a:spcBef>
                <a:spcPts val="0"/>
              </a:spcBef>
              <a:buSzPct val="100000"/>
              <a:defRPr sz="12000"/>
            </a:lvl5pPr>
            <a:lvl6pPr lvl="5" rtl="0" algn="ctr">
              <a:spcBef>
                <a:spcPts val="0"/>
              </a:spcBef>
              <a:buSzPct val="100000"/>
              <a:defRPr sz="12000"/>
            </a:lvl6pPr>
            <a:lvl7pPr lvl="6" rtl="0" algn="ctr">
              <a:spcBef>
                <a:spcPts val="0"/>
              </a:spcBef>
              <a:buSzPct val="100000"/>
              <a:defRPr sz="12000"/>
            </a:lvl7pPr>
            <a:lvl8pPr lvl="7" rtl="0" algn="ctr">
              <a:spcBef>
                <a:spcPts val="0"/>
              </a:spcBef>
              <a:buSzPct val="100000"/>
              <a:defRPr sz="12000"/>
            </a:lvl8pPr>
            <a:lvl9pPr lvl="8" rtl="0"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rtl="0" algn="ctr">
              <a:spcBef>
                <a:spcPts val="0"/>
              </a:spcBef>
              <a:buSzPct val="100000"/>
              <a:defRPr sz="4200"/>
            </a:lvl1pPr>
            <a:lvl2pPr lvl="1" rtl="0" algn="ctr">
              <a:spcBef>
                <a:spcPts val="0"/>
              </a:spcBef>
              <a:buSzPct val="100000"/>
              <a:defRPr sz="4200"/>
            </a:lvl2pPr>
            <a:lvl3pPr lvl="2" rtl="0" algn="ctr">
              <a:spcBef>
                <a:spcPts val="0"/>
              </a:spcBef>
              <a:buSzPct val="100000"/>
              <a:defRPr sz="4200"/>
            </a:lvl3pPr>
            <a:lvl4pPr lvl="3" rtl="0" algn="ctr">
              <a:spcBef>
                <a:spcPts val="0"/>
              </a:spcBef>
              <a:buSzPct val="100000"/>
              <a:defRPr sz="4200"/>
            </a:lvl4pPr>
            <a:lvl5pPr lvl="4" rtl="0" algn="ctr">
              <a:spcBef>
                <a:spcPts val="0"/>
              </a:spcBef>
              <a:buSzPct val="100000"/>
              <a:defRPr sz="4200"/>
            </a:lvl5pPr>
            <a:lvl6pPr lvl="5" rtl="0" algn="ctr">
              <a:spcBef>
                <a:spcPts val="0"/>
              </a:spcBef>
              <a:buSzPct val="100000"/>
              <a:defRPr sz="4200"/>
            </a:lvl6pPr>
            <a:lvl7pPr lvl="6" rtl="0" algn="ctr">
              <a:spcBef>
                <a:spcPts val="0"/>
              </a:spcBef>
              <a:buSzPct val="100000"/>
              <a:defRPr sz="4200"/>
            </a:lvl7pPr>
            <a:lvl8pPr lvl="7" rtl="0" algn="ctr">
              <a:spcBef>
                <a:spcPts val="0"/>
              </a:spcBef>
              <a:buSzPct val="100000"/>
              <a:defRPr sz="4200"/>
            </a:lvl8pPr>
            <a:lvl9pPr lvl="8" rtl="0"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100"/>
            </a:lvl1pPr>
            <a:lvl2pPr lvl="1" rtl="0" algn="ctr">
              <a:lnSpc>
                <a:spcPct val="100000"/>
              </a:lnSpc>
              <a:spcBef>
                <a:spcPts val="0"/>
              </a:spcBef>
              <a:spcAft>
                <a:spcPts val="0"/>
              </a:spcAft>
              <a:buSzPct val="100000"/>
              <a:buNone/>
              <a:defRPr sz="2100"/>
            </a:lvl2pPr>
            <a:lvl3pPr lvl="2" rtl="0" algn="ctr">
              <a:lnSpc>
                <a:spcPct val="100000"/>
              </a:lnSpc>
              <a:spcBef>
                <a:spcPts val="0"/>
              </a:spcBef>
              <a:spcAft>
                <a:spcPts val="0"/>
              </a:spcAft>
              <a:buSzPct val="100000"/>
              <a:buNone/>
              <a:defRPr sz="2100"/>
            </a:lvl3pPr>
            <a:lvl4pPr lvl="3" rtl="0" algn="ctr">
              <a:lnSpc>
                <a:spcPct val="100000"/>
              </a:lnSpc>
              <a:spcBef>
                <a:spcPts val="0"/>
              </a:spcBef>
              <a:spcAft>
                <a:spcPts val="0"/>
              </a:spcAft>
              <a:buSzPct val="100000"/>
              <a:buNone/>
              <a:defRPr sz="2100"/>
            </a:lvl4pPr>
            <a:lvl5pPr lvl="4" rtl="0" algn="ctr">
              <a:lnSpc>
                <a:spcPct val="100000"/>
              </a:lnSpc>
              <a:spcBef>
                <a:spcPts val="0"/>
              </a:spcBef>
              <a:spcAft>
                <a:spcPts val="0"/>
              </a:spcAft>
              <a:buSzPct val="100000"/>
              <a:buNone/>
              <a:defRPr sz="2100"/>
            </a:lvl5pPr>
            <a:lvl6pPr lvl="5" rtl="0" algn="ctr">
              <a:lnSpc>
                <a:spcPct val="100000"/>
              </a:lnSpc>
              <a:spcBef>
                <a:spcPts val="0"/>
              </a:spcBef>
              <a:spcAft>
                <a:spcPts val="0"/>
              </a:spcAft>
              <a:buSzPct val="100000"/>
              <a:buNone/>
              <a:defRPr sz="2100"/>
            </a:lvl6pPr>
            <a:lvl7pPr lvl="6" rtl="0" algn="ctr">
              <a:lnSpc>
                <a:spcPct val="100000"/>
              </a:lnSpc>
              <a:spcBef>
                <a:spcPts val="0"/>
              </a:spcBef>
              <a:spcAft>
                <a:spcPts val="0"/>
              </a:spcAft>
              <a:buSzPct val="100000"/>
              <a:buNone/>
              <a:defRPr sz="2100"/>
            </a:lvl7pPr>
            <a:lvl8pPr lvl="7" rtl="0" algn="ctr">
              <a:lnSpc>
                <a:spcPct val="100000"/>
              </a:lnSpc>
              <a:spcBef>
                <a:spcPts val="0"/>
              </a:spcBef>
              <a:spcAft>
                <a:spcPts val="0"/>
              </a:spcAft>
              <a:buSzPct val="100000"/>
              <a:buNone/>
              <a:defRPr sz="2100"/>
            </a:lvl8pPr>
            <a:lvl9pPr lvl="8" rtl="0"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rt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seafoodhealthfacts.org/description-top-commercial-seafood-items/alaska-pollock" TargetMode="External"/><Relationship Id="rId4" Type="http://schemas.openxmlformats.org/officeDocument/2006/relationships/hyperlink" Target="http://www.greatfishforgreatkids.org/fishHealthNutrition.html" TargetMode="External"/><Relationship Id="rId5" Type="http://schemas.openxmlformats.org/officeDocument/2006/relationships/hyperlink" Target="http://www.afsc.noaa.gov/species/pollock.php" TargetMode="External"/><Relationship Id="rId6" Type="http://schemas.openxmlformats.org/officeDocument/2006/relationships/hyperlink" Target="http://www.adfg.alaska.gov/index.cfm?adfg=walleyepollock.mai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1944050"/>
            <a:ext cx="8520600" cy="1852800"/>
          </a:xfrm>
          <a:prstGeom prst="rect">
            <a:avLst/>
          </a:prstGeom>
        </p:spPr>
        <p:txBody>
          <a:bodyPr anchorCtr="0" anchor="b" bIns="91425" lIns="91425" rIns="91425" tIns="91425">
            <a:noAutofit/>
          </a:bodyPr>
          <a:lstStyle/>
          <a:p>
            <a:pPr lvl="0">
              <a:spcBef>
                <a:spcPts val="0"/>
              </a:spcBef>
              <a:buNone/>
            </a:pPr>
            <a:r>
              <a:rPr lang="en" sz="4800">
                <a:solidFill>
                  <a:srgbClr val="594221"/>
                </a:solidFill>
              </a:rPr>
              <a:t>By: Jason Massry and Joey Cohen</a:t>
            </a:r>
          </a:p>
        </p:txBody>
      </p:sp>
      <p:sp>
        <p:nvSpPr>
          <p:cNvPr id="55" name="Shape 55"/>
          <p:cNvSpPr txBox="1"/>
          <p:nvPr>
            <p:ph idx="1" type="subTitle"/>
          </p:nvPr>
        </p:nvSpPr>
        <p:spPr>
          <a:xfrm>
            <a:off x="214625" y="792825"/>
            <a:ext cx="8520600" cy="1473600"/>
          </a:xfrm>
          <a:prstGeom prst="rect">
            <a:avLst/>
          </a:prstGeom>
        </p:spPr>
        <p:txBody>
          <a:bodyPr anchorCtr="0" anchor="t" bIns="91425" lIns="91425" rIns="91425" tIns="91425">
            <a:noAutofit/>
          </a:bodyPr>
          <a:lstStyle/>
          <a:p>
            <a:pPr lvl="0">
              <a:spcBef>
                <a:spcPts val="0"/>
              </a:spcBef>
              <a:buNone/>
            </a:pPr>
            <a:r>
              <a:rPr lang="en" sz="7200"/>
              <a:t>Pollock Pros</a:t>
            </a:r>
          </a:p>
        </p:txBody>
      </p:sp>
      <p:pic>
        <p:nvPicPr>
          <p:cNvPr id="56" name="Shape 56"/>
          <p:cNvPicPr preferRelativeResize="0"/>
          <p:nvPr/>
        </p:nvPicPr>
        <p:blipFill>
          <a:blip r:embed="rId3">
            <a:alphaModFix/>
          </a:blip>
          <a:stretch>
            <a:fillRect/>
          </a:stretch>
        </p:blipFill>
        <p:spPr>
          <a:xfrm>
            <a:off x="37324" y="2869875"/>
            <a:ext cx="3813200" cy="2306374"/>
          </a:xfrm>
          <a:prstGeom prst="rect">
            <a:avLst/>
          </a:prstGeom>
          <a:noFill/>
          <a:ln>
            <a:noFill/>
          </a:ln>
        </p:spPr>
      </p:pic>
      <p:pic>
        <p:nvPicPr>
          <p:cNvPr id="57" name="Shape 57"/>
          <p:cNvPicPr preferRelativeResize="0"/>
          <p:nvPr/>
        </p:nvPicPr>
        <p:blipFill>
          <a:blip r:embed="rId3">
            <a:alphaModFix/>
          </a:blip>
          <a:stretch>
            <a:fillRect/>
          </a:stretch>
        </p:blipFill>
        <p:spPr>
          <a:xfrm flipH="1">
            <a:off x="5199749" y="2869875"/>
            <a:ext cx="3813200" cy="2306374"/>
          </a:xfrm>
          <a:prstGeom prst="rect">
            <a:avLst/>
          </a:prstGeom>
          <a:noFill/>
          <a:ln>
            <a:noFill/>
          </a:ln>
        </p:spPr>
      </p:pic>
      <p:sp>
        <p:nvSpPr>
          <p:cNvPr id="58" name="Shape 58"/>
          <p:cNvSpPr txBox="1"/>
          <p:nvPr/>
        </p:nvSpPr>
        <p:spPr>
          <a:xfrm>
            <a:off x="1112100" y="4676800"/>
            <a:ext cx="6285300" cy="406800"/>
          </a:xfrm>
          <a:prstGeom prst="rect">
            <a:avLst/>
          </a:prstGeom>
          <a:noFill/>
          <a:ln>
            <a:noFill/>
          </a:ln>
        </p:spPr>
        <p:txBody>
          <a:bodyPr anchorCtr="0" anchor="ctr" bIns="91425" lIns="91425" rIns="91425" tIns="91425">
            <a:noAutofit/>
          </a:bodyPr>
          <a:lstStyle/>
          <a:p>
            <a:pPr indent="457200" lvl="0" rtl="0" algn="ctr">
              <a:lnSpc>
                <a:spcPct val="115000"/>
              </a:lnSpc>
              <a:spcBef>
                <a:spcPts val="0"/>
              </a:spcBef>
              <a:buNone/>
            </a:pPr>
            <a:r>
              <a:rPr i="1" lang="en" sz="1300">
                <a:solidFill>
                  <a:schemeClr val="dk1"/>
                </a:solidFill>
                <a:latin typeface="Bree Serif"/>
                <a:ea typeface="Bree Serif"/>
                <a:cs typeface="Bree Serif"/>
                <a:sym typeface="Bree Serif"/>
              </a:rPr>
              <a:t>Theragra Chalcogramma,</a:t>
            </a:r>
            <a:r>
              <a:rPr lang="en" sz="1300">
                <a:solidFill>
                  <a:schemeClr val="dk1"/>
                </a:solidFill>
                <a:latin typeface="Bree Serif"/>
                <a:ea typeface="Bree Serif"/>
                <a:cs typeface="Bree Serif"/>
                <a:sym typeface="Bree Serif"/>
              </a:rPr>
              <a:t> commonly known as “Alaskan Pollock”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p:nvPr/>
        </p:nvSpPr>
        <p:spPr>
          <a:xfrm>
            <a:off x="311700" y="3400050"/>
            <a:ext cx="8520600" cy="1743300"/>
          </a:xfrm>
          <a:prstGeom prst="rect">
            <a:avLst/>
          </a:prstGeom>
          <a:solidFill>
            <a:srgbClr val="FF99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1" name="Shape 221"/>
          <p:cNvSpPr txBox="1"/>
          <p:nvPr>
            <p:ph type="title"/>
          </p:nvPr>
        </p:nvSpPr>
        <p:spPr>
          <a:xfrm>
            <a:off x="213425" y="156725"/>
            <a:ext cx="8520600" cy="572700"/>
          </a:xfrm>
          <a:prstGeom prst="rect">
            <a:avLst/>
          </a:prstGeom>
        </p:spPr>
        <p:txBody>
          <a:bodyPr anchorCtr="0" anchor="t" bIns="91425" lIns="91425" rIns="91425" tIns="91425">
            <a:noAutofit/>
          </a:bodyPr>
          <a:lstStyle/>
          <a:p>
            <a:pPr lvl="0" algn="ctr">
              <a:spcBef>
                <a:spcPts val="0"/>
              </a:spcBef>
              <a:buNone/>
            </a:pPr>
            <a:r>
              <a:rPr b="1" lang="en" sz="3600" u="sng">
                <a:latin typeface="Oswald"/>
                <a:ea typeface="Oswald"/>
                <a:cs typeface="Oswald"/>
                <a:sym typeface="Oswald"/>
              </a:rPr>
              <a:t>Bibliography</a:t>
            </a:r>
            <a:r>
              <a:rPr b="1" lang="en" sz="3600" u="sng">
                <a:latin typeface="Oswald"/>
                <a:ea typeface="Oswald"/>
                <a:cs typeface="Oswald"/>
                <a:sym typeface="Oswald"/>
              </a:rPr>
              <a:t> </a:t>
            </a:r>
          </a:p>
        </p:txBody>
      </p:sp>
      <p:sp>
        <p:nvSpPr>
          <p:cNvPr id="222" name="Shape 222"/>
          <p:cNvSpPr txBox="1"/>
          <p:nvPr>
            <p:ph idx="1" type="body"/>
          </p:nvPr>
        </p:nvSpPr>
        <p:spPr>
          <a:xfrm>
            <a:off x="311700" y="859050"/>
            <a:ext cx="8520600" cy="2541000"/>
          </a:xfrm>
          <a:prstGeom prst="rect">
            <a:avLst/>
          </a:prstGeom>
          <a:solidFill>
            <a:srgbClr val="FF9900"/>
          </a:solidFill>
        </p:spPr>
        <p:txBody>
          <a:bodyPr anchorCtr="0" anchor="t" bIns="91425" lIns="91425" rIns="91425" tIns="91425">
            <a:noAutofit/>
          </a:bodyPr>
          <a:lstStyle/>
          <a:p>
            <a:pPr lvl="0" rtl="0">
              <a:lnSpc>
                <a:spcPct val="100000"/>
              </a:lnSpc>
              <a:spcBef>
                <a:spcPts val="0"/>
              </a:spcBef>
              <a:spcAft>
                <a:spcPts val="0"/>
              </a:spcAft>
              <a:buClr>
                <a:schemeClr val="dk1"/>
              </a:buClr>
              <a:buSzPct val="91666"/>
              <a:buFont typeface="Arial"/>
              <a:buNone/>
            </a:pPr>
            <a:r>
              <a:t/>
            </a:r>
            <a:endParaRPr sz="1200" u="sng">
              <a:solidFill>
                <a:schemeClr val="dk1"/>
              </a:solidFill>
              <a:highlight>
                <a:srgbClr val="FFFFFF"/>
              </a:highlight>
              <a:latin typeface="Times New Roman"/>
              <a:ea typeface="Times New Roman"/>
              <a:cs typeface="Times New Roman"/>
              <a:sym typeface="Times New Roman"/>
            </a:endParaRPr>
          </a:p>
          <a:p>
            <a:pPr lvl="0" rtl="0">
              <a:lnSpc>
                <a:spcPct val="100000"/>
              </a:lnSpc>
              <a:spcBef>
                <a:spcPts val="0"/>
              </a:spcBef>
              <a:spcAft>
                <a:spcPts val="0"/>
              </a:spcAft>
              <a:buClr>
                <a:schemeClr val="dk1"/>
              </a:buClr>
              <a:buSzPct val="91666"/>
              <a:buFont typeface="Arial"/>
              <a:buNone/>
            </a:pPr>
            <a:r>
              <a:rPr baseline="30000" lang="en" sz="1200" u="sng">
                <a:solidFill>
                  <a:srgbClr val="000000"/>
                </a:solidFill>
                <a:latin typeface="Times New Roman"/>
                <a:ea typeface="Times New Roman"/>
                <a:cs typeface="Times New Roman"/>
                <a:sym typeface="Times New Roman"/>
              </a:rPr>
              <a:t>1</a:t>
            </a:r>
            <a:r>
              <a:rPr lang="en" sz="1200" u="sng">
                <a:solidFill>
                  <a:srgbClr val="000000"/>
                </a:solidFill>
                <a:latin typeface="Times New Roman"/>
                <a:ea typeface="Times New Roman"/>
                <a:cs typeface="Times New Roman"/>
                <a:sym typeface="Times New Roman"/>
              </a:rPr>
              <a:t>Seafood Health Facts: Making Smart Choices. (n.d.). Retrieved October 13, 2016, from </a:t>
            </a:r>
            <a:r>
              <a:rPr lang="en" sz="1200" u="sng">
                <a:solidFill>
                  <a:srgbClr val="000000"/>
                </a:solidFill>
                <a:latin typeface="Times New Roman"/>
                <a:ea typeface="Times New Roman"/>
                <a:cs typeface="Times New Roman"/>
                <a:sym typeface="Times New Roman"/>
                <a:hlinkClick r:id="rId3"/>
              </a:rPr>
              <a:t>http://www.seafoodhealthfacts.org/description-top-commercial-seafood-items/alaska-pollock</a:t>
            </a:r>
          </a:p>
          <a:p>
            <a:pPr lvl="0" rtl="0">
              <a:lnSpc>
                <a:spcPct val="100000"/>
              </a:lnSpc>
              <a:spcBef>
                <a:spcPts val="0"/>
              </a:spcBef>
              <a:spcAft>
                <a:spcPts val="0"/>
              </a:spcAft>
              <a:buClr>
                <a:schemeClr val="dk1"/>
              </a:buClr>
              <a:buSzPct val="91666"/>
              <a:buFont typeface="Arial"/>
              <a:buNone/>
            </a:pPr>
            <a:r>
              <a:t/>
            </a:r>
            <a:endParaRPr sz="1200" u="sng">
              <a:solidFill>
                <a:srgbClr val="000000"/>
              </a:solidFill>
              <a:latin typeface="Times New Roman"/>
              <a:ea typeface="Times New Roman"/>
              <a:cs typeface="Times New Roman"/>
              <a:sym typeface="Times New Roman"/>
            </a:endParaRPr>
          </a:p>
          <a:p>
            <a:pPr lvl="0" rtl="0">
              <a:lnSpc>
                <a:spcPct val="100000"/>
              </a:lnSpc>
              <a:spcBef>
                <a:spcPts val="0"/>
              </a:spcBef>
              <a:spcAft>
                <a:spcPts val="0"/>
              </a:spcAft>
              <a:buClr>
                <a:schemeClr val="dk1"/>
              </a:buClr>
              <a:buSzPct val="91666"/>
              <a:buFont typeface="Arial"/>
              <a:buNone/>
            </a:pPr>
            <a:r>
              <a:t/>
            </a:r>
            <a:endParaRPr sz="1200" u="sng">
              <a:solidFill>
                <a:srgbClr val="000000"/>
              </a:solidFill>
              <a:latin typeface="Times New Roman"/>
              <a:ea typeface="Times New Roman"/>
              <a:cs typeface="Times New Roman"/>
              <a:sym typeface="Times New Roman"/>
            </a:endParaRPr>
          </a:p>
          <a:p>
            <a:pPr lvl="0" rtl="0">
              <a:lnSpc>
                <a:spcPct val="100000"/>
              </a:lnSpc>
              <a:spcBef>
                <a:spcPts val="0"/>
              </a:spcBef>
              <a:spcAft>
                <a:spcPts val="0"/>
              </a:spcAft>
              <a:buClr>
                <a:schemeClr val="dk1"/>
              </a:buClr>
              <a:buSzPct val="91666"/>
              <a:buFont typeface="Arial"/>
              <a:buNone/>
            </a:pPr>
            <a:r>
              <a:rPr baseline="30000" lang="en" sz="1200" u="sng">
                <a:solidFill>
                  <a:srgbClr val="000000"/>
                </a:solidFill>
                <a:latin typeface="Times New Roman"/>
                <a:ea typeface="Times New Roman"/>
                <a:cs typeface="Times New Roman"/>
                <a:sym typeface="Times New Roman"/>
              </a:rPr>
              <a:t>2</a:t>
            </a:r>
            <a:r>
              <a:rPr lang="en" sz="1200" u="sng">
                <a:solidFill>
                  <a:srgbClr val="000000"/>
                </a:solidFill>
                <a:latin typeface="Times New Roman"/>
                <a:ea typeface="Times New Roman"/>
                <a:cs typeface="Times New Roman"/>
                <a:sym typeface="Times New Roman"/>
              </a:rPr>
              <a:t>Genuine Alaska Pollock:. (n.d.). Retrieved October 13, 2016, from </a:t>
            </a:r>
            <a:r>
              <a:rPr lang="en" sz="1200" u="sng">
                <a:solidFill>
                  <a:srgbClr val="000000"/>
                </a:solidFill>
                <a:latin typeface="Times New Roman"/>
                <a:ea typeface="Times New Roman"/>
                <a:cs typeface="Times New Roman"/>
                <a:sym typeface="Times New Roman"/>
                <a:hlinkClick r:id="rId4"/>
              </a:rPr>
              <a:t>http://www.greatfishforgreatkids.org/fishHealthNutrition.htm</a:t>
            </a:r>
          </a:p>
          <a:p>
            <a:pPr lvl="0" rtl="0">
              <a:lnSpc>
                <a:spcPct val="100000"/>
              </a:lnSpc>
              <a:spcBef>
                <a:spcPts val="0"/>
              </a:spcBef>
              <a:spcAft>
                <a:spcPts val="0"/>
              </a:spcAft>
              <a:buClr>
                <a:schemeClr val="dk1"/>
              </a:buClr>
              <a:buSzPct val="91666"/>
              <a:buFont typeface="Arial"/>
              <a:buNone/>
            </a:pPr>
            <a:r>
              <a:t/>
            </a:r>
            <a:endParaRPr sz="1200" u="sng">
              <a:solidFill>
                <a:srgbClr val="000000"/>
              </a:solidFill>
              <a:latin typeface="Times New Roman"/>
              <a:ea typeface="Times New Roman"/>
              <a:cs typeface="Times New Roman"/>
              <a:sym typeface="Times New Roman"/>
            </a:endParaRPr>
          </a:p>
          <a:p>
            <a:pPr lvl="0" rtl="0">
              <a:lnSpc>
                <a:spcPct val="100000"/>
              </a:lnSpc>
              <a:spcBef>
                <a:spcPts val="0"/>
              </a:spcBef>
              <a:spcAft>
                <a:spcPts val="0"/>
              </a:spcAft>
              <a:buClr>
                <a:schemeClr val="dk1"/>
              </a:buClr>
              <a:buSzPct val="91666"/>
              <a:buFont typeface="Arial"/>
              <a:buNone/>
            </a:pPr>
            <a:r>
              <a:rPr baseline="30000" lang="en" sz="1200" u="sng">
                <a:solidFill>
                  <a:srgbClr val="000000"/>
                </a:solidFill>
                <a:latin typeface="Times New Roman"/>
                <a:ea typeface="Times New Roman"/>
                <a:cs typeface="Times New Roman"/>
                <a:sym typeface="Times New Roman"/>
              </a:rPr>
              <a:t>3</a:t>
            </a:r>
            <a:r>
              <a:rPr lang="en" sz="1200" u="sng">
                <a:solidFill>
                  <a:srgbClr val="000000"/>
                </a:solidFill>
                <a:latin typeface="Times New Roman"/>
                <a:ea typeface="Times New Roman"/>
                <a:cs typeface="Times New Roman"/>
                <a:sym typeface="Times New Roman"/>
              </a:rPr>
              <a:t>Family, By. "AFSC Walleye Pollock Research." Alaska Fisheries Science Center. N.p., n.d. Web. 13 Oct. 2016. &lt;</a:t>
            </a:r>
            <a:r>
              <a:rPr lang="en" sz="1200" u="sng">
                <a:solidFill>
                  <a:srgbClr val="000000"/>
                </a:solidFill>
                <a:latin typeface="Times New Roman"/>
                <a:ea typeface="Times New Roman"/>
                <a:cs typeface="Times New Roman"/>
                <a:sym typeface="Times New Roman"/>
                <a:hlinkClick r:id="rId5"/>
              </a:rPr>
              <a:t>http://www.afsc.noaa.gov/species/pollock.php</a:t>
            </a:r>
            <a:r>
              <a:rPr lang="en" sz="1200">
                <a:solidFill>
                  <a:srgbClr val="000000"/>
                </a:solidFill>
                <a:latin typeface="Times New Roman"/>
                <a:ea typeface="Times New Roman"/>
                <a:cs typeface="Times New Roman"/>
                <a:sym typeface="Times New Roman"/>
              </a:rPr>
              <a:t>&gt; </a:t>
            </a:r>
          </a:p>
          <a:p>
            <a:pPr lvl="0" rtl="0">
              <a:lnSpc>
                <a:spcPct val="100000"/>
              </a:lnSpc>
              <a:spcBef>
                <a:spcPts val="0"/>
              </a:spcBef>
              <a:spcAft>
                <a:spcPts val="0"/>
              </a:spcAft>
              <a:buClr>
                <a:schemeClr val="dk1"/>
              </a:buClr>
              <a:buSzPct val="91666"/>
              <a:buFont typeface="Arial"/>
              <a:buNone/>
            </a:pPr>
            <a:r>
              <a:t/>
            </a:r>
            <a:endParaRPr sz="1200" u="sng">
              <a:solidFill>
                <a:srgbClr val="000000"/>
              </a:solidFill>
              <a:latin typeface="Times New Roman"/>
              <a:ea typeface="Times New Roman"/>
              <a:cs typeface="Times New Roman"/>
              <a:sym typeface="Times New Roman"/>
            </a:endParaRPr>
          </a:p>
          <a:p>
            <a:pPr lvl="0" rtl="0">
              <a:lnSpc>
                <a:spcPct val="100000"/>
              </a:lnSpc>
              <a:spcBef>
                <a:spcPts val="0"/>
              </a:spcBef>
              <a:spcAft>
                <a:spcPts val="0"/>
              </a:spcAft>
              <a:buClr>
                <a:schemeClr val="dk1"/>
              </a:buClr>
              <a:buSzPct val="91666"/>
              <a:buFont typeface="Arial"/>
              <a:buNone/>
            </a:pPr>
            <a:r>
              <a:rPr baseline="30000" lang="en" sz="1200" u="sng">
                <a:solidFill>
                  <a:srgbClr val="000000"/>
                </a:solidFill>
                <a:latin typeface="Times New Roman"/>
                <a:ea typeface="Times New Roman"/>
                <a:cs typeface="Times New Roman"/>
                <a:sym typeface="Times New Roman"/>
              </a:rPr>
              <a:t>4</a:t>
            </a:r>
            <a:r>
              <a:rPr lang="en" sz="1200" u="sng">
                <a:solidFill>
                  <a:srgbClr val="000000"/>
                </a:solidFill>
                <a:latin typeface="Times New Roman"/>
                <a:ea typeface="Times New Roman"/>
                <a:cs typeface="Times New Roman"/>
                <a:sym typeface="Times New Roman"/>
              </a:rPr>
              <a:t>Dfg.webmaster@alaska.gov. "Walleye Pollock Species Profile, Alaska Department of Fish and Game." Walleye Pollock Species Profile, Alaska Department of Fish and Game. N.p., n.d. Web. 13 Oct. 2016. </a:t>
            </a:r>
            <a:r>
              <a:rPr lang="en" sz="1200">
                <a:solidFill>
                  <a:srgbClr val="000000"/>
                </a:solidFill>
                <a:latin typeface="Times New Roman"/>
                <a:ea typeface="Times New Roman"/>
                <a:cs typeface="Times New Roman"/>
                <a:sym typeface="Times New Roman"/>
              </a:rPr>
              <a:t>&lt;</a:t>
            </a:r>
            <a:r>
              <a:rPr lang="en" sz="1200" u="sng">
                <a:solidFill>
                  <a:srgbClr val="000000"/>
                </a:solidFill>
                <a:latin typeface="Times New Roman"/>
                <a:ea typeface="Times New Roman"/>
                <a:cs typeface="Times New Roman"/>
                <a:sym typeface="Times New Roman"/>
                <a:hlinkClick r:id="rId6"/>
              </a:rPr>
              <a:t>http://www.adfg.alaska.gov/index.cfm?adfg=walleyepollock.main</a:t>
            </a:r>
            <a:r>
              <a:rPr lang="en" sz="1200">
                <a:solidFill>
                  <a:srgbClr val="000000"/>
                </a:solidFill>
                <a:latin typeface="Times New Roman"/>
                <a:ea typeface="Times New Roman"/>
                <a:cs typeface="Times New Roman"/>
                <a:sym typeface="Times New Roman"/>
              </a:rPr>
              <a:t>&gt; </a:t>
            </a:r>
          </a:p>
          <a:p>
            <a:pPr lvl="0" rtl="0">
              <a:lnSpc>
                <a:spcPct val="100000"/>
              </a:lnSpc>
              <a:spcBef>
                <a:spcPts val="0"/>
              </a:spcBef>
              <a:spcAft>
                <a:spcPts val="0"/>
              </a:spcAft>
              <a:buClr>
                <a:schemeClr val="dk1"/>
              </a:buClr>
              <a:buSzPct val="36666"/>
              <a:buFont typeface="Arial"/>
              <a:buNone/>
            </a:pPr>
            <a:r>
              <a:t/>
            </a:r>
            <a:endParaRPr b="1" sz="3000" u="sng">
              <a:solidFill>
                <a:schemeClr val="dk1"/>
              </a:solidFill>
              <a:latin typeface="Oswald"/>
              <a:ea typeface="Oswald"/>
              <a:cs typeface="Oswald"/>
              <a:sym typeface="Oswald"/>
            </a:endParaRPr>
          </a:p>
          <a:p>
            <a:pPr lvl="0" rtl="0">
              <a:lnSpc>
                <a:spcPct val="100000"/>
              </a:lnSpc>
              <a:spcBef>
                <a:spcPts val="0"/>
              </a:spcBef>
              <a:spcAft>
                <a:spcPts val="0"/>
              </a:spcAft>
              <a:buNone/>
            </a:pPr>
            <a:r>
              <a:t/>
            </a:r>
            <a:endParaRPr b="1" sz="3000" u="sng">
              <a:solidFill>
                <a:schemeClr val="dk1"/>
              </a:solidFill>
              <a:latin typeface="Oswald"/>
              <a:ea typeface="Oswald"/>
              <a:cs typeface="Oswald"/>
              <a:sym typeface="Oswald"/>
            </a:endParaRPr>
          </a:p>
          <a:p>
            <a:pPr lvl="0" rtl="0">
              <a:lnSpc>
                <a:spcPct val="100000"/>
              </a:lnSpc>
              <a:spcBef>
                <a:spcPts val="0"/>
              </a:spcBef>
              <a:spcAft>
                <a:spcPts val="0"/>
              </a:spcAft>
              <a:buNone/>
            </a:pPr>
            <a:r>
              <a:rPr lang="en" sz="1100">
                <a:solidFill>
                  <a:srgbClr val="000000"/>
                </a:solidFill>
              </a:rPr>
              <a:t>We would like to thank Ms. Ashkenazy for her continued support and devotion throughout the Urban Barcode Project. </a:t>
            </a:r>
          </a:p>
          <a:p>
            <a:pPr lvl="0" rtl="0">
              <a:lnSpc>
                <a:spcPct val="100000"/>
              </a:lnSpc>
              <a:spcBef>
                <a:spcPts val="0"/>
              </a:spcBef>
              <a:spcAft>
                <a:spcPts val="0"/>
              </a:spcAft>
              <a:buNone/>
            </a:pPr>
            <a:r>
              <a:t/>
            </a:r>
            <a:endParaRPr sz="1100">
              <a:solidFill>
                <a:srgbClr val="000000"/>
              </a:solidFill>
            </a:endParaRPr>
          </a:p>
          <a:p>
            <a:pPr lvl="0" rtl="0">
              <a:lnSpc>
                <a:spcPct val="100000"/>
              </a:lnSpc>
              <a:spcBef>
                <a:spcPts val="0"/>
              </a:spcBef>
              <a:spcAft>
                <a:spcPts val="0"/>
              </a:spcAft>
              <a:buNone/>
            </a:pPr>
            <a:r>
              <a:rPr lang="en" sz="1100">
                <a:solidFill>
                  <a:srgbClr val="000000"/>
                </a:solidFill>
              </a:rPr>
              <a:t>We would also like to thank Melissa Lee and staff at the DNALC labs for all the support we received for the Urban barcode project.</a:t>
            </a:r>
          </a:p>
          <a:p>
            <a:pPr lvl="0" rtl="0">
              <a:lnSpc>
                <a:spcPct val="100000"/>
              </a:lnSpc>
              <a:spcBef>
                <a:spcPts val="0"/>
              </a:spcBef>
              <a:spcAft>
                <a:spcPts val="0"/>
              </a:spcAft>
              <a:buNone/>
            </a:pPr>
            <a:r>
              <a:rPr lang="en" sz="1100">
                <a:solidFill>
                  <a:srgbClr val="000000"/>
                </a:solidFill>
              </a:rPr>
              <a:t>And thank Cory Schneer, the IT director at our school,  for helping us with some of our technological difficulties as well as making our Wooden board.</a:t>
            </a:r>
          </a:p>
          <a:p>
            <a:pPr lvl="0" rtl="0">
              <a:lnSpc>
                <a:spcPct val="100000"/>
              </a:lnSpc>
              <a:spcBef>
                <a:spcPts val="0"/>
              </a:spcBef>
              <a:spcAft>
                <a:spcPts val="0"/>
              </a:spcAft>
              <a:buNone/>
            </a:pPr>
            <a:r>
              <a:t/>
            </a:r>
            <a:endParaRPr sz="1100">
              <a:solidFill>
                <a:srgbClr val="000000"/>
              </a:solidFill>
            </a:endParaRPr>
          </a:p>
          <a:p>
            <a:pPr lvl="0" rtl="0">
              <a:lnSpc>
                <a:spcPct val="100000"/>
              </a:lnSpc>
              <a:spcBef>
                <a:spcPts val="0"/>
              </a:spcBef>
              <a:spcAft>
                <a:spcPts val="0"/>
              </a:spcAft>
              <a:buNone/>
            </a:pPr>
            <a:r>
              <a:t/>
            </a:r>
            <a:endParaRPr sz="1200">
              <a:solidFill>
                <a:srgbClr val="000000"/>
              </a:solidFill>
            </a:endParaRPr>
          </a:p>
          <a:p>
            <a:pPr lvl="0" rtl="0">
              <a:lnSpc>
                <a:spcPct val="100000"/>
              </a:lnSpc>
              <a:spcBef>
                <a:spcPts val="0"/>
              </a:spcBef>
              <a:spcAft>
                <a:spcPts val="0"/>
              </a:spcAft>
              <a:buClr>
                <a:schemeClr val="dk1"/>
              </a:buClr>
              <a:buSzPct val="91666"/>
              <a:buFont typeface="Arial"/>
              <a:buNone/>
            </a:pPr>
            <a:r>
              <a:t/>
            </a:r>
            <a:endParaRPr sz="1200">
              <a:solidFill>
                <a:srgbClr val="000000"/>
              </a:solidFill>
            </a:endParaRPr>
          </a:p>
        </p:txBody>
      </p:sp>
      <p:sp>
        <p:nvSpPr>
          <p:cNvPr id="223" name="Shape 223"/>
          <p:cNvSpPr txBox="1"/>
          <p:nvPr/>
        </p:nvSpPr>
        <p:spPr>
          <a:xfrm>
            <a:off x="2172150" y="3439367"/>
            <a:ext cx="4426200" cy="561900"/>
          </a:xfrm>
          <a:prstGeom prst="rect">
            <a:avLst/>
          </a:prstGeom>
          <a:solidFill>
            <a:srgbClr val="FF9900"/>
          </a:solidFill>
          <a:ln>
            <a:noFill/>
          </a:ln>
        </p:spPr>
        <p:txBody>
          <a:bodyPr anchorCtr="0" anchor="t" bIns="91425" lIns="91425" rIns="91425" tIns="91425">
            <a:noAutofit/>
          </a:bodyPr>
          <a:lstStyle/>
          <a:p>
            <a:pPr lvl="0" rtl="0" algn="ctr">
              <a:spcBef>
                <a:spcPts val="0"/>
              </a:spcBef>
              <a:buClr>
                <a:schemeClr val="dk1"/>
              </a:buClr>
              <a:buSzPct val="36666"/>
              <a:buFont typeface="Arial"/>
              <a:buNone/>
            </a:pPr>
            <a:r>
              <a:rPr b="1" lang="en" sz="3000" u="sng">
                <a:solidFill>
                  <a:schemeClr val="dk1"/>
                </a:solidFill>
                <a:latin typeface="Oswald"/>
                <a:ea typeface="Oswald"/>
                <a:cs typeface="Oswald"/>
                <a:sym typeface="Oswald"/>
              </a:rPr>
              <a:t>Acknowledgements</a:t>
            </a:r>
          </a:p>
          <a:p>
            <a:pPr lvl="0">
              <a:spcBef>
                <a:spcPts val="0"/>
              </a:spcBef>
              <a:buNone/>
            </a:pPr>
            <a:r>
              <a:t/>
            </a:r>
            <a:endParaRPr/>
          </a:p>
        </p:txBody>
      </p:sp>
      <p:sp>
        <p:nvSpPr>
          <p:cNvPr id="224" name="Shape 224"/>
          <p:cNvSpPr/>
          <p:nvPr/>
        </p:nvSpPr>
        <p:spPr>
          <a:xfrm>
            <a:off x="3169425" y="111350"/>
            <a:ext cx="26775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225" name="Shape 225"/>
          <p:cNvSpPr/>
          <p:nvPr/>
        </p:nvSpPr>
        <p:spPr>
          <a:xfrm>
            <a:off x="2876275" y="3400050"/>
            <a:ext cx="3046800" cy="8721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209250" y="171800"/>
            <a:ext cx="8520600" cy="477900"/>
          </a:xfrm>
          <a:prstGeom prst="rect">
            <a:avLst/>
          </a:prstGeom>
        </p:spPr>
        <p:txBody>
          <a:bodyPr anchorCtr="0" anchor="t" bIns="91425" lIns="91425" rIns="91425" tIns="91425">
            <a:noAutofit/>
          </a:bodyPr>
          <a:lstStyle/>
          <a:p>
            <a:pPr lvl="0" algn="ctr">
              <a:spcBef>
                <a:spcPts val="0"/>
              </a:spcBef>
              <a:buNone/>
            </a:pPr>
            <a:r>
              <a:rPr b="1" lang="en" sz="3600" u="sng">
                <a:solidFill>
                  <a:srgbClr val="000000"/>
                </a:solidFill>
                <a:latin typeface="Oswald"/>
                <a:ea typeface="Oswald"/>
                <a:cs typeface="Oswald"/>
                <a:sym typeface="Oswald"/>
              </a:rPr>
              <a:t>Abstract</a:t>
            </a:r>
          </a:p>
        </p:txBody>
      </p:sp>
      <p:sp>
        <p:nvSpPr>
          <p:cNvPr id="64" name="Shape 64"/>
          <p:cNvSpPr/>
          <p:nvPr/>
        </p:nvSpPr>
        <p:spPr>
          <a:xfrm>
            <a:off x="968325" y="894825"/>
            <a:ext cx="7720200" cy="4097700"/>
          </a:xfrm>
          <a:prstGeom prst="flowChartConnector">
            <a:avLst/>
          </a:prstGeom>
          <a:solidFill>
            <a:srgbClr val="6FA8DC"/>
          </a:solidFill>
          <a:ln cap="flat" cmpd="sng" w="19050">
            <a:solidFill>
              <a:srgbClr val="6FA8DC"/>
            </a:solidFill>
            <a:prstDash val="solid"/>
            <a:round/>
            <a:headEnd len="med" w="med" type="none"/>
            <a:tailEnd len="med" w="med" type="none"/>
          </a:ln>
        </p:spPr>
        <p:txBody>
          <a:bodyPr anchorCtr="0" anchor="ctr" bIns="91425" lIns="91425" rIns="91425" tIns="91425">
            <a:noAutofit/>
          </a:bodyPr>
          <a:lstStyle/>
          <a:p>
            <a:pPr indent="387350" lvl="0" marL="0" rtl="0" algn="ctr">
              <a:spcBef>
                <a:spcPts val="0"/>
              </a:spcBef>
              <a:buClr>
                <a:schemeClr val="dk1"/>
              </a:buClr>
              <a:buSzPct val="61111"/>
              <a:buFont typeface="Arial"/>
              <a:buNone/>
            </a:pPr>
            <a:r>
              <a:rPr b="1" lang="en" sz="1800">
                <a:solidFill>
                  <a:schemeClr val="dk1"/>
                </a:solidFill>
                <a:latin typeface="Garamond"/>
                <a:ea typeface="Garamond"/>
                <a:cs typeface="Garamond"/>
                <a:sym typeface="Garamond"/>
              </a:rPr>
              <a:t>In this Urban Barcoding Project, our group has genetically barcoded </a:t>
            </a:r>
            <a:r>
              <a:rPr b="1" i="1" lang="en" sz="1800">
                <a:solidFill>
                  <a:schemeClr val="dk1"/>
                </a:solidFill>
                <a:latin typeface="Garamond"/>
                <a:ea typeface="Garamond"/>
                <a:cs typeface="Garamond"/>
                <a:sym typeface="Garamond"/>
              </a:rPr>
              <a:t>Theragra Chalcogramma </a:t>
            </a:r>
            <a:r>
              <a:rPr b="1" lang="en" sz="1800">
                <a:solidFill>
                  <a:schemeClr val="dk1"/>
                </a:solidFill>
                <a:latin typeface="Garamond"/>
                <a:ea typeface="Garamond"/>
                <a:cs typeface="Garamond"/>
                <a:sym typeface="Garamond"/>
              </a:rPr>
              <a:t>successfully. Our aim for the project is to research </a:t>
            </a:r>
            <a:r>
              <a:rPr b="1" i="1" lang="en" sz="1800">
                <a:solidFill>
                  <a:schemeClr val="dk1"/>
                </a:solidFill>
                <a:latin typeface="Garamond"/>
                <a:ea typeface="Garamond"/>
                <a:cs typeface="Garamond"/>
                <a:sym typeface="Garamond"/>
              </a:rPr>
              <a:t>Theragra Chalcogramma</a:t>
            </a:r>
            <a:r>
              <a:rPr b="1" lang="en" sz="1800">
                <a:solidFill>
                  <a:schemeClr val="dk1"/>
                </a:solidFill>
                <a:latin typeface="Garamond"/>
                <a:ea typeface="Garamond"/>
                <a:cs typeface="Garamond"/>
                <a:sym typeface="Garamond"/>
              </a:rPr>
              <a:t> characteristics and their way of life to get a better understanding of what we are barcoding. Our reason is because barcoding the T</a:t>
            </a:r>
            <a:r>
              <a:rPr b="1" i="1" lang="en" sz="1800">
                <a:solidFill>
                  <a:schemeClr val="dk1"/>
                </a:solidFill>
                <a:latin typeface="Garamond"/>
                <a:ea typeface="Garamond"/>
                <a:cs typeface="Garamond"/>
                <a:sym typeface="Garamond"/>
              </a:rPr>
              <a:t>heragra Chalcogramma</a:t>
            </a:r>
            <a:r>
              <a:rPr b="1" lang="en" sz="1800">
                <a:solidFill>
                  <a:schemeClr val="dk1"/>
                </a:solidFill>
                <a:latin typeface="Garamond"/>
                <a:ea typeface="Garamond"/>
                <a:cs typeface="Garamond"/>
                <a:sym typeface="Garamond"/>
              </a:rPr>
              <a:t> will help scientists who are in a situation where they have piece of DNA but don't know what specimen it is from. Now they can identify it by looking it up in the barcode library to see if their specimen matches the characteristics  of the barcoded Pollock.</a:t>
            </a:r>
          </a:p>
        </p:txBody>
      </p:sp>
      <p:sp>
        <p:nvSpPr>
          <p:cNvPr id="65" name="Shape 65"/>
          <p:cNvSpPr/>
          <p:nvPr/>
        </p:nvSpPr>
        <p:spPr>
          <a:xfrm>
            <a:off x="8034875" y="2363700"/>
            <a:ext cx="191400" cy="177600"/>
          </a:xfrm>
          <a:prstGeom prst="ellipse">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rot="7725967">
            <a:off x="7567328" y="2776308"/>
            <a:ext cx="681793" cy="1006477"/>
          </a:xfrm>
          <a:prstGeom prst="arc">
            <a:avLst>
              <a:gd fmla="val 16200000" name="adj1"/>
              <a:gd fmla="val 0" name="adj2"/>
            </a:avLst>
          </a:prstGeom>
          <a:noFill/>
          <a:ln cap="flat" cmpd="sng" w="38100">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1145925" y="2281725"/>
            <a:ext cx="414900" cy="12396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8" name="Shape 68"/>
          <p:cNvSpPr/>
          <p:nvPr/>
        </p:nvSpPr>
        <p:spPr>
          <a:xfrm>
            <a:off x="7822450" y="2281725"/>
            <a:ext cx="465300" cy="477900"/>
          </a:xfrm>
          <a:prstGeom prst="ellipse">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9" name="Shape 69"/>
          <p:cNvSpPr/>
          <p:nvPr/>
        </p:nvSpPr>
        <p:spPr>
          <a:xfrm rot="8245515">
            <a:off x="-225069" y="2007090"/>
            <a:ext cx="1789663" cy="1894578"/>
          </a:xfrm>
          <a:prstGeom prst="diagStripe">
            <a:avLst>
              <a:gd fmla="val 50000" name="adj"/>
            </a:avLst>
          </a:prstGeom>
          <a:solidFill>
            <a:srgbClr val="6FA8DC"/>
          </a:solidFill>
          <a:ln cap="flat" cmpd="sng" w="9525">
            <a:solidFill>
              <a:srgbClr val="6FA8DC"/>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0" name="Shape 70"/>
          <p:cNvSpPr/>
          <p:nvPr/>
        </p:nvSpPr>
        <p:spPr>
          <a:xfrm>
            <a:off x="3608850" y="171800"/>
            <a:ext cx="17214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p:nvPr/>
        </p:nvSpPr>
        <p:spPr>
          <a:xfrm>
            <a:off x="3034850" y="133600"/>
            <a:ext cx="2527800" cy="12747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highlight>
                <a:srgbClr val="000000"/>
              </a:highlight>
            </a:endParaRPr>
          </a:p>
        </p:txBody>
      </p:sp>
      <p:sp>
        <p:nvSpPr>
          <p:cNvPr id="76" name="Shape 76"/>
          <p:cNvSpPr txBox="1"/>
          <p:nvPr>
            <p:ph type="title"/>
          </p:nvPr>
        </p:nvSpPr>
        <p:spPr>
          <a:xfrm>
            <a:off x="-72100" y="195100"/>
            <a:ext cx="9144000" cy="572700"/>
          </a:xfrm>
          <a:prstGeom prst="rect">
            <a:avLst/>
          </a:prstGeom>
        </p:spPr>
        <p:txBody>
          <a:bodyPr anchorCtr="0" anchor="t" bIns="91425" lIns="91425" rIns="91425" tIns="91425">
            <a:noAutofit/>
          </a:bodyPr>
          <a:lstStyle/>
          <a:p>
            <a:pPr indent="457200" lvl="0" marL="2743200" rtl="0" algn="l">
              <a:spcBef>
                <a:spcPts val="0"/>
              </a:spcBef>
              <a:buNone/>
            </a:pPr>
            <a:r>
              <a:rPr b="1" lang="en">
                <a:solidFill>
                  <a:srgbClr val="000000"/>
                </a:solidFill>
                <a:latin typeface="Oswald"/>
                <a:ea typeface="Oswald"/>
                <a:cs typeface="Oswald"/>
                <a:sym typeface="Oswald"/>
              </a:rPr>
              <a:t>  </a:t>
            </a:r>
            <a:r>
              <a:rPr b="1" lang="en" u="sng">
                <a:solidFill>
                  <a:srgbClr val="000000"/>
                </a:solidFill>
                <a:latin typeface="Oswald"/>
                <a:ea typeface="Oswald"/>
                <a:cs typeface="Oswald"/>
                <a:sym typeface="Oswald"/>
              </a:rPr>
              <a:t>Introduction</a:t>
            </a:r>
          </a:p>
        </p:txBody>
      </p:sp>
      <p:sp>
        <p:nvSpPr>
          <p:cNvPr id="77" name="Shape 77"/>
          <p:cNvSpPr/>
          <p:nvPr/>
        </p:nvSpPr>
        <p:spPr>
          <a:xfrm>
            <a:off x="125750" y="1182075"/>
            <a:ext cx="3156600" cy="1660200"/>
          </a:xfrm>
          <a:prstGeom prst="flowChartConnector">
            <a:avLst/>
          </a:prstGeom>
          <a:solidFill>
            <a:srgbClr val="00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8" name="Shape 78"/>
          <p:cNvSpPr/>
          <p:nvPr/>
        </p:nvSpPr>
        <p:spPr>
          <a:xfrm>
            <a:off x="5790600" y="493200"/>
            <a:ext cx="3324900" cy="2227500"/>
          </a:xfrm>
          <a:prstGeom prst="flowChartConnector">
            <a:avLst/>
          </a:prstGeom>
          <a:solidFill>
            <a:srgbClr val="93C47D"/>
          </a:solidFill>
          <a:ln cap="flat" cmpd="sng" w="9525">
            <a:solidFill>
              <a:srgbClr val="93C47D"/>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9" name="Shape 79"/>
          <p:cNvSpPr txBox="1"/>
          <p:nvPr/>
        </p:nvSpPr>
        <p:spPr>
          <a:xfrm>
            <a:off x="5819250" y="969600"/>
            <a:ext cx="2921100" cy="1274700"/>
          </a:xfrm>
          <a:prstGeom prst="rect">
            <a:avLst/>
          </a:prstGeom>
          <a:noFill/>
          <a:ln>
            <a:noFill/>
          </a:ln>
        </p:spPr>
        <p:txBody>
          <a:bodyPr anchorCtr="0" anchor="t" bIns="91425" lIns="91425" rIns="91425" tIns="91425">
            <a:noAutofit/>
          </a:bodyPr>
          <a:lstStyle/>
          <a:p>
            <a:pPr indent="387350" lvl="0" marL="0" rtl="0" algn="ctr">
              <a:spcBef>
                <a:spcPts val="0"/>
              </a:spcBef>
              <a:buClr>
                <a:schemeClr val="dk1"/>
              </a:buClr>
              <a:buSzPct val="91666"/>
              <a:buFont typeface="Arial"/>
              <a:buNone/>
            </a:pPr>
            <a:r>
              <a:rPr baseline="30000" lang="en" sz="1200">
                <a:latin typeface="Bree Serif"/>
                <a:ea typeface="Bree Serif"/>
                <a:cs typeface="Bree Serif"/>
                <a:sym typeface="Bree Serif"/>
              </a:rPr>
              <a:t>3</a:t>
            </a:r>
            <a:r>
              <a:rPr lang="en" sz="1200">
                <a:latin typeface="Bree Serif"/>
                <a:ea typeface="Bree Serif"/>
                <a:cs typeface="Bree Serif"/>
                <a:sym typeface="Bree Serif"/>
              </a:rPr>
              <a:t>When they are young they feed on Krill, Zooplankton and other crustaceans. As they increase in size they start eating their own kind which are juvenile pollock and other small fish such as herring, sand lance, shrimp, cod, haddock, and hake.</a:t>
            </a:r>
          </a:p>
        </p:txBody>
      </p:sp>
      <p:sp>
        <p:nvSpPr>
          <p:cNvPr id="80" name="Shape 80"/>
          <p:cNvSpPr/>
          <p:nvPr/>
        </p:nvSpPr>
        <p:spPr>
          <a:xfrm>
            <a:off x="196800" y="3004000"/>
            <a:ext cx="2656800" cy="2227500"/>
          </a:xfrm>
          <a:prstGeom prst="flowChartConnector">
            <a:avLst/>
          </a:prstGeom>
          <a:solidFill>
            <a:srgbClr val="6FA8DC"/>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1" name="Shape 81"/>
          <p:cNvSpPr txBox="1"/>
          <p:nvPr/>
        </p:nvSpPr>
        <p:spPr>
          <a:xfrm>
            <a:off x="704250" y="3646975"/>
            <a:ext cx="2955300" cy="572700"/>
          </a:xfrm>
          <a:prstGeom prst="rect">
            <a:avLst/>
          </a:prstGeom>
          <a:noFill/>
          <a:ln>
            <a:noFill/>
          </a:ln>
        </p:spPr>
        <p:txBody>
          <a:bodyPr anchorCtr="0" anchor="t" bIns="91425" lIns="91425" rIns="91425" tIns="91425">
            <a:noAutofit/>
          </a:bodyPr>
          <a:lstStyle/>
          <a:p>
            <a:pPr lvl="0" rtl="0">
              <a:spcBef>
                <a:spcPts val="0"/>
              </a:spcBef>
              <a:buNone/>
            </a:pPr>
            <a:r>
              <a:t/>
            </a:r>
            <a:endParaRPr/>
          </a:p>
        </p:txBody>
      </p:sp>
      <p:sp>
        <p:nvSpPr>
          <p:cNvPr id="82" name="Shape 82"/>
          <p:cNvSpPr txBox="1"/>
          <p:nvPr/>
        </p:nvSpPr>
        <p:spPr>
          <a:xfrm>
            <a:off x="311800" y="3395300"/>
            <a:ext cx="2343900" cy="1597800"/>
          </a:xfrm>
          <a:prstGeom prst="rect">
            <a:avLst/>
          </a:prstGeom>
          <a:noFill/>
          <a:ln>
            <a:noFill/>
          </a:ln>
        </p:spPr>
        <p:txBody>
          <a:bodyPr anchorCtr="0" anchor="t" bIns="91425" lIns="91425" rIns="91425" tIns="91425">
            <a:noAutofit/>
          </a:bodyPr>
          <a:lstStyle/>
          <a:p>
            <a:pPr indent="-69850" lvl="0" marL="0" rtl="0" algn="ctr">
              <a:lnSpc>
                <a:spcPct val="115000"/>
              </a:lnSpc>
              <a:spcBef>
                <a:spcPts val="0"/>
              </a:spcBef>
              <a:buClr>
                <a:schemeClr val="dk1"/>
              </a:buClr>
              <a:buSzPct val="84615"/>
              <a:buFont typeface="Arial"/>
              <a:buNone/>
            </a:pPr>
            <a:r>
              <a:rPr i="1" lang="en" sz="1300">
                <a:solidFill>
                  <a:schemeClr val="dk1"/>
                </a:solidFill>
                <a:latin typeface="Bree Serif"/>
                <a:ea typeface="Bree Serif"/>
                <a:cs typeface="Bree Serif"/>
                <a:sym typeface="Bree Serif"/>
              </a:rPr>
              <a:t>Theragra Chalcogramma</a:t>
            </a:r>
            <a:r>
              <a:rPr lang="en" sz="1300">
                <a:solidFill>
                  <a:schemeClr val="dk1"/>
                </a:solidFill>
                <a:latin typeface="Bree Serif"/>
                <a:ea typeface="Bree Serif"/>
                <a:cs typeface="Bree Serif"/>
                <a:sym typeface="Bree Serif"/>
              </a:rPr>
              <a:t> has speckles that are colorful, which helps them because they hide under the sandy ocean floors and predators cannot identify them.</a:t>
            </a:r>
          </a:p>
          <a:p>
            <a:pPr lvl="0" rtl="0">
              <a:spcBef>
                <a:spcPts val="0"/>
              </a:spcBef>
              <a:buNone/>
            </a:pPr>
            <a:r>
              <a:t/>
            </a:r>
            <a:endParaRPr sz="1200"/>
          </a:p>
        </p:txBody>
      </p:sp>
      <p:sp>
        <p:nvSpPr>
          <p:cNvPr id="83" name="Shape 83"/>
          <p:cNvSpPr/>
          <p:nvPr/>
        </p:nvSpPr>
        <p:spPr>
          <a:xfrm>
            <a:off x="6146200" y="3443800"/>
            <a:ext cx="2955300" cy="1660200"/>
          </a:xfrm>
          <a:prstGeom prst="ellipse">
            <a:avLst/>
          </a:prstGeom>
          <a:solidFill>
            <a:schemeClr val="accent1"/>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buClr>
                <a:schemeClr val="dk1"/>
              </a:buClr>
              <a:buSzPct val="84615"/>
              <a:buFont typeface="Arial"/>
              <a:buNone/>
            </a:pPr>
            <a:r>
              <a:rPr baseline="30000" lang="en" sz="1300">
                <a:latin typeface="Bree Serif"/>
                <a:ea typeface="Bree Serif"/>
                <a:cs typeface="Bree Serif"/>
                <a:sym typeface="Bree Serif"/>
              </a:rPr>
              <a:t>1</a:t>
            </a:r>
            <a:r>
              <a:rPr lang="en" sz="1300">
                <a:latin typeface="Bree Serif"/>
                <a:ea typeface="Bree Serif"/>
                <a:cs typeface="Bree Serif"/>
                <a:sym typeface="Bree Serif"/>
              </a:rPr>
              <a:t>Pollock are considered a relatively fast growing and short-lived species and are a major biological component of the Bering Sea.</a:t>
            </a:r>
          </a:p>
        </p:txBody>
      </p:sp>
      <p:sp>
        <p:nvSpPr>
          <p:cNvPr id="84" name="Shape 84"/>
          <p:cNvSpPr txBox="1"/>
          <p:nvPr/>
        </p:nvSpPr>
        <p:spPr>
          <a:xfrm>
            <a:off x="196800" y="1050450"/>
            <a:ext cx="2955300" cy="2062200"/>
          </a:xfrm>
          <a:prstGeom prst="rect">
            <a:avLst/>
          </a:prstGeom>
          <a:noFill/>
          <a:ln>
            <a:noFill/>
          </a:ln>
        </p:spPr>
        <p:txBody>
          <a:bodyPr anchorCtr="0" anchor="ctr" bIns="91425" lIns="91425" rIns="91425" tIns="91425">
            <a:noAutofit/>
          </a:bodyPr>
          <a:lstStyle/>
          <a:p>
            <a:pPr indent="457200" lvl="0" rtl="0" algn="ctr">
              <a:lnSpc>
                <a:spcPct val="115000"/>
              </a:lnSpc>
              <a:spcBef>
                <a:spcPts val="0"/>
              </a:spcBef>
              <a:buNone/>
            </a:pPr>
            <a:r>
              <a:rPr i="1" lang="en" sz="1300">
                <a:latin typeface="Bree Serif"/>
                <a:ea typeface="Bree Serif"/>
                <a:cs typeface="Bree Serif"/>
                <a:sym typeface="Bree Serif"/>
              </a:rPr>
              <a:t>Theragra Chalcogramma,</a:t>
            </a:r>
            <a:r>
              <a:rPr lang="en" sz="1300">
                <a:latin typeface="Bree Serif"/>
                <a:ea typeface="Bree Serif"/>
                <a:cs typeface="Bree Serif"/>
                <a:sym typeface="Bree Serif"/>
              </a:rPr>
              <a:t> also known as walleye pollock, is a type of cod coming from the Gadidae family. </a:t>
            </a:r>
          </a:p>
        </p:txBody>
      </p:sp>
      <p:sp>
        <p:nvSpPr>
          <p:cNvPr id="85" name="Shape 85"/>
          <p:cNvSpPr/>
          <p:nvPr/>
        </p:nvSpPr>
        <p:spPr>
          <a:xfrm>
            <a:off x="3324750" y="1722675"/>
            <a:ext cx="2494500" cy="1660200"/>
          </a:xfrm>
          <a:prstGeom prst="ellipse">
            <a:avLst/>
          </a:prstGeom>
          <a:solidFill>
            <a:srgbClr val="C27BA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6" name="Shape 86"/>
          <p:cNvSpPr txBox="1"/>
          <p:nvPr/>
        </p:nvSpPr>
        <p:spPr>
          <a:xfrm>
            <a:off x="3455250" y="1757475"/>
            <a:ext cx="2078100" cy="1060200"/>
          </a:xfrm>
          <a:prstGeom prst="rect">
            <a:avLst/>
          </a:prstGeom>
          <a:noFill/>
          <a:ln>
            <a:noFill/>
          </a:ln>
        </p:spPr>
        <p:txBody>
          <a:bodyPr anchorCtr="0" anchor="t" bIns="91425" lIns="91425" rIns="91425" tIns="91425">
            <a:noAutofit/>
          </a:bodyPr>
          <a:lstStyle/>
          <a:p>
            <a:pPr indent="0" lvl="0" marL="0" rtl="0" algn="ctr">
              <a:lnSpc>
                <a:spcPct val="115000"/>
              </a:lnSpc>
              <a:spcBef>
                <a:spcPts val="0"/>
              </a:spcBef>
              <a:buNone/>
            </a:pPr>
            <a:r>
              <a:rPr lang="en" sz="1200">
                <a:solidFill>
                  <a:schemeClr val="dk1"/>
                </a:solidFill>
                <a:latin typeface="Bree Serif"/>
                <a:ea typeface="Bree Serif"/>
                <a:cs typeface="Bree Serif"/>
                <a:sym typeface="Bree Serif"/>
              </a:rPr>
              <a:t>The reason why</a:t>
            </a:r>
          </a:p>
          <a:p>
            <a:pPr lvl="0" rtl="0" algn="ctr">
              <a:lnSpc>
                <a:spcPct val="115000"/>
              </a:lnSpc>
              <a:spcBef>
                <a:spcPts val="0"/>
              </a:spcBef>
              <a:buNone/>
            </a:pPr>
            <a:r>
              <a:rPr lang="en" sz="1300">
                <a:solidFill>
                  <a:schemeClr val="dk1"/>
                </a:solidFill>
                <a:latin typeface="Bree Serif"/>
                <a:ea typeface="Bree Serif"/>
                <a:cs typeface="Bree Serif"/>
                <a:sym typeface="Bree Serif"/>
              </a:rPr>
              <a:t>Pollock  is so unique is because it is the only type of fish that is considered a cod fish but is  not called one.</a:t>
            </a:r>
          </a:p>
          <a:p>
            <a:pPr lvl="0" rtl="0" algn="ctr">
              <a:lnSpc>
                <a:spcPct val="115000"/>
              </a:lnSpc>
              <a:spcBef>
                <a:spcPts val="0"/>
              </a:spcBef>
              <a:buNone/>
            </a:pPr>
            <a:r>
              <a:t/>
            </a:r>
            <a:endParaRPr sz="1200"/>
          </a:p>
          <a:p>
            <a:pPr lvl="0" rtl="0">
              <a:spcBef>
                <a:spcPts val="0"/>
              </a:spcBef>
              <a:buNone/>
            </a:pPr>
            <a:r>
              <a:t/>
            </a:r>
            <a:endParaRPr/>
          </a:p>
        </p:txBody>
      </p:sp>
      <p:sp>
        <p:nvSpPr>
          <p:cNvPr id="87" name="Shape 87"/>
          <p:cNvSpPr/>
          <p:nvPr/>
        </p:nvSpPr>
        <p:spPr>
          <a:xfrm>
            <a:off x="2921600" y="3395300"/>
            <a:ext cx="3156600" cy="1748100"/>
          </a:xfrm>
          <a:prstGeom prst="ellipse">
            <a:avLst/>
          </a:prstGeom>
          <a:solidFill>
            <a:srgbClr val="07376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buClr>
                <a:schemeClr val="dk1"/>
              </a:buClr>
              <a:buSzPct val="84615"/>
              <a:buFont typeface="Arial"/>
              <a:buNone/>
            </a:pPr>
            <a:r>
              <a:rPr baseline="30000" lang="en" sz="1300">
                <a:solidFill>
                  <a:schemeClr val="lt1"/>
                </a:solidFill>
                <a:latin typeface="Bree Serif"/>
                <a:ea typeface="Bree Serif"/>
                <a:cs typeface="Bree Serif"/>
                <a:sym typeface="Bree Serif"/>
              </a:rPr>
              <a:t>4</a:t>
            </a:r>
            <a:r>
              <a:rPr lang="en" sz="1300">
                <a:solidFill>
                  <a:schemeClr val="lt1"/>
                </a:solidFill>
                <a:latin typeface="Bree Serif"/>
                <a:ea typeface="Bree Serif"/>
                <a:cs typeface="Bree Serif"/>
                <a:sym typeface="Bree Serif"/>
              </a:rPr>
              <a:t>E</a:t>
            </a:r>
            <a:r>
              <a:rPr lang="en" sz="1200">
                <a:solidFill>
                  <a:schemeClr val="lt1"/>
                </a:solidFill>
                <a:latin typeface="Bree Serif"/>
                <a:ea typeface="Bree Serif"/>
                <a:cs typeface="Bree Serif"/>
                <a:sym typeface="Bree Serif"/>
              </a:rPr>
              <a:t>ven though there are sometimes a depletion of pollock in the eastern Bering Sea as a result of commercial exploitation, pollock have the ability to repopulate areas very  quickly.</a:t>
            </a:r>
          </a:p>
        </p:txBody>
      </p:sp>
      <p:sp>
        <p:nvSpPr>
          <p:cNvPr id="88" name="Shape 88"/>
          <p:cNvSpPr/>
          <p:nvPr/>
        </p:nvSpPr>
        <p:spPr>
          <a:xfrm rot="8232239">
            <a:off x="-370987" y="1685152"/>
            <a:ext cx="672956" cy="654066"/>
          </a:xfrm>
          <a:prstGeom prst="diagStripe">
            <a:avLst>
              <a:gd fmla="val 50000" name="adj"/>
            </a:avLst>
          </a:prstGeom>
          <a:solidFill>
            <a:srgbClr val="00FFFF"/>
          </a:solidFill>
          <a:ln cap="flat" cmpd="sng" w="9525">
            <a:solidFill>
              <a:srgbClr val="00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9" name="Shape 89"/>
          <p:cNvSpPr/>
          <p:nvPr/>
        </p:nvSpPr>
        <p:spPr>
          <a:xfrm>
            <a:off x="2655725" y="1543575"/>
            <a:ext cx="215700" cy="213900"/>
          </a:xfrm>
          <a:prstGeom prst="ellipse">
            <a:avLst/>
          </a:prstGeom>
          <a:solidFill>
            <a:schemeClr val="lt1"/>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2756575" y="1594250"/>
            <a:ext cx="50400" cy="504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rot="6625531">
            <a:off x="2673886" y="2274005"/>
            <a:ext cx="215765" cy="317522"/>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5533350" y="2150450"/>
            <a:ext cx="215700" cy="213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a:off x="5659100" y="2225925"/>
            <a:ext cx="50400" cy="50400"/>
          </a:xfrm>
          <a:prstGeom prst="ellipse">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rot="10050371">
            <a:off x="5454583" y="2622453"/>
            <a:ext cx="373033" cy="312835"/>
          </a:xfrm>
          <a:prstGeom prst="arc">
            <a:avLst>
              <a:gd fmla="val 16200000" name="adj1"/>
              <a:gd fmla="val 0"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5" name="Shape 95"/>
          <p:cNvSpPr/>
          <p:nvPr/>
        </p:nvSpPr>
        <p:spPr>
          <a:xfrm rot="7969259">
            <a:off x="5260835" y="1183706"/>
            <a:ext cx="792249" cy="779734"/>
          </a:xfrm>
          <a:prstGeom prst="diagStripe">
            <a:avLst>
              <a:gd fmla="val 50000" name="adj"/>
            </a:avLst>
          </a:prstGeom>
          <a:solidFill>
            <a:srgbClr val="93C47D"/>
          </a:solidFill>
          <a:ln cap="flat" cmpd="sng" w="9525">
            <a:solidFill>
              <a:srgbClr val="93C47D"/>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6" name="Shape 96"/>
          <p:cNvSpPr/>
          <p:nvPr/>
        </p:nvSpPr>
        <p:spPr>
          <a:xfrm>
            <a:off x="8758225" y="1242100"/>
            <a:ext cx="215700" cy="213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8840875" y="1320525"/>
            <a:ext cx="50400" cy="50400"/>
          </a:xfrm>
          <a:prstGeom prst="ellipse">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rot="8245561">
            <a:off x="8506479" y="1949660"/>
            <a:ext cx="315723" cy="312553"/>
          </a:xfrm>
          <a:prstGeom prst="arc">
            <a:avLst>
              <a:gd fmla="val 16200000" name="adj1"/>
              <a:gd fmla="val 0"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 name="Shape 99"/>
          <p:cNvSpPr/>
          <p:nvPr/>
        </p:nvSpPr>
        <p:spPr>
          <a:xfrm rot="8100000">
            <a:off x="-488675" y="3657001"/>
            <a:ext cx="908349" cy="921501"/>
          </a:xfrm>
          <a:prstGeom prst="diagStripe">
            <a:avLst>
              <a:gd fmla="val 50000" name="adj"/>
            </a:avLst>
          </a:prstGeom>
          <a:solidFill>
            <a:srgbClr val="6D9EEB"/>
          </a:solidFill>
          <a:ln cap="flat" cmpd="sng" w="9525">
            <a:solidFill>
              <a:srgbClr val="6D9EEB"/>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0" name="Shape 100"/>
          <p:cNvSpPr/>
          <p:nvPr/>
        </p:nvSpPr>
        <p:spPr>
          <a:xfrm>
            <a:off x="2440025" y="3615525"/>
            <a:ext cx="215700" cy="213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1" name="Shape 101"/>
          <p:cNvSpPr/>
          <p:nvPr/>
        </p:nvSpPr>
        <p:spPr>
          <a:xfrm>
            <a:off x="2565450" y="3678425"/>
            <a:ext cx="50400" cy="50400"/>
          </a:xfrm>
          <a:prstGeom prst="ellipse">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2" name="Shape 102"/>
          <p:cNvSpPr/>
          <p:nvPr/>
        </p:nvSpPr>
        <p:spPr>
          <a:xfrm rot="8770645">
            <a:off x="2474658" y="4142735"/>
            <a:ext cx="287806" cy="414944"/>
          </a:xfrm>
          <a:prstGeom prst="arc">
            <a:avLst>
              <a:gd fmla="val 16200000" name="adj1"/>
              <a:gd fmla="val 0"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p:nvPr/>
        </p:nvSpPr>
        <p:spPr>
          <a:xfrm rot="8100000">
            <a:off x="2495856" y="3893859"/>
            <a:ext cx="786585" cy="814587"/>
          </a:xfrm>
          <a:prstGeom prst="diagStripe">
            <a:avLst>
              <a:gd fmla="val 50000" name="adj"/>
            </a:avLst>
          </a:prstGeom>
          <a:solidFill>
            <a:srgbClr val="073763"/>
          </a:solidFill>
          <a:ln cap="flat" cmpd="sng" w="9525">
            <a:solidFill>
              <a:srgbClr val="07376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4" name="Shape 104"/>
          <p:cNvSpPr/>
          <p:nvPr/>
        </p:nvSpPr>
        <p:spPr>
          <a:xfrm>
            <a:off x="5407600" y="3659550"/>
            <a:ext cx="215700" cy="213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a:off x="5508200" y="3697275"/>
            <a:ext cx="50400" cy="504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rot="7070855">
            <a:off x="5434349" y="4397584"/>
            <a:ext cx="215789" cy="440703"/>
          </a:xfrm>
          <a:prstGeom prst="arc">
            <a:avLst>
              <a:gd fmla="val 16200000" name="adj1"/>
              <a:gd fmla="val 0" name="adj2"/>
            </a:avLst>
          </a:prstGeom>
          <a:noFill/>
          <a:ln cap="flat" cmpd="sng" w="9525">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7" name="Shape 107"/>
          <p:cNvSpPr/>
          <p:nvPr/>
        </p:nvSpPr>
        <p:spPr>
          <a:xfrm rot="8100000">
            <a:off x="5715098" y="3910916"/>
            <a:ext cx="816708" cy="852346"/>
          </a:xfrm>
          <a:prstGeom prst="diagStripe">
            <a:avLst>
              <a:gd fmla="val 50000" name="adj"/>
            </a:avLst>
          </a:prstGeom>
          <a:solidFill>
            <a:schemeClr val="accent1"/>
          </a:solidFill>
          <a:ln cap="flat" cmpd="sng" w="9525">
            <a:solidFill>
              <a:schemeClr val="accen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8" name="Shape 108"/>
          <p:cNvSpPr/>
          <p:nvPr/>
        </p:nvSpPr>
        <p:spPr>
          <a:xfrm>
            <a:off x="8614425" y="3747575"/>
            <a:ext cx="215700" cy="213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9" name="Shape 109"/>
          <p:cNvSpPr/>
          <p:nvPr/>
        </p:nvSpPr>
        <p:spPr>
          <a:xfrm>
            <a:off x="8689875" y="3797900"/>
            <a:ext cx="50400" cy="50400"/>
          </a:xfrm>
          <a:prstGeom prst="ellipse">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0" name="Shape 110"/>
          <p:cNvSpPr/>
          <p:nvPr/>
        </p:nvSpPr>
        <p:spPr>
          <a:xfrm rot="7314699">
            <a:off x="8538357" y="4303447"/>
            <a:ext cx="311003" cy="430794"/>
          </a:xfrm>
          <a:prstGeom prst="arc">
            <a:avLst>
              <a:gd fmla="val 16200000" name="adj1"/>
              <a:gd fmla="val 0"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1" name="Shape 111"/>
          <p:cNvSpPr/>
          <p:nvPr/>
        </p:nvSpPr>
        <p:spPr>
          <a:xfrm rot="8100000">
            <a:off x="2937878" y="2245756"/>
            <a:ext cx="680095" cy="658882"/>
          </a:xfrm>
          <a:prstGeom prst="diagStripe">
            <a:avLst>
              <a:gd fmla="val 50000" name="adj"/>
            </a:avLst>
          </a:prstGeom>
          <a:solidFill>
            <a:srgbClr val="C27BA0"/>
          </a:solidFill>
          <a:ln cap="flat" cmpd="sng" w="9525">
            <a:solidFill>
              <a:srgbClr val="C27BA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p:nvPr/>
        </p:nvSpPr>
        <p:spPr>
          <a:xfrm>
            <a:off x="2997525" y="130750"/>
            <a:ext cx="2527800" cy="12450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7" name="Shape 117"/>
          <p:cNvSpPr txBox="1"/>
          <p:nvPr>
            <p:ph type="title"/>
          </p:nvPr>
        </p:nvSpPr>
        <p:spPr>
          <a:xfrm>
            <a:off x="-91750" y="179125"/>
            <a:ext cx="9144000" cy="902400"/>
          </a:xfrm>
          <a:prstGeom prst="rect">
            <a:avLst/>
          </a:prstGeom>
        </p:spPr>
        <p:txBody>
          <a:bodyPr anchorCtr="0" anchor="t" bIns="91425" lIns="91425" rIns="91425" tIns="91425">
            <a:noAutofit/>
          </a:bodyPr>
          <a:lstStyle/>
          <a:p>
            <a:pPr indent="0" lvl="0" marL="3200400" rtl="0">
              <a:spcBef>
                <a:spcPts val="0"/>
              </a:spcBef>
              <a:buNone/>
            </a:pPr>
            <a:r>
              <a:rPr lang="en">
                <a:latin typeface="Oswald"/>
                <a:ea typeface="Oswald"/>
                <a:cs typeface="Oswald"/>
                <a:sym typeface="Oswald"/>
              </a:rPr>
              <a:t>  </a:t>
            </a:r>
            <a:r>
              <a:rPr b="1" lang="en" u="sng">
                <a:latin typeface="Oswald"/>
                <a:ea typeface="Oswald"/>
                <a:cs typeface="Oswald"/>
                <a:sym typeface="Oswald"/>
              </a:rPr>
              <a:t>Introduction</a:t>
            </a:r>
          </a:p>
          <a:p>
            <a:pPr indent="0" lvl="0" marL="3200400">
              <a:spcBef>
                <a:spcPts val="0"/>
              </a:spcBef>
              <a:buNone/>
            </a:pPr>
            <a:r>
              <a:t/>
            </a:r>
            <a:endParaRPr b="1" u="sng">
              <a:latin typeface="Oswald"/>
              <a:ea typeface="Oswald"/>
              <a:cs typeface="Oswald"/>
              <a:sym typeface="Oswald"/>
            </a:endParaRPr>
          </a:p>
        </p:txBody>
      </p:sp>
      <p:sp>
        <p:nvSpPr>
          <p:cNvPr id="118" name="Shape 118"/>
          <p:cNvSpPr/>
          <p:nvPr/>
        </p:nvSpPr>
        <p:spPr>
          <a:xfrm>
            <a:off x="125750" y="1081575"/>
            <a:ext cx="3156600" cy="1534200"/>
          </a:xfrm>
          <a:prstGeom prst="flowChartConnector">
            <a:avLst/>
          </a:prstGeom>
          <a:solidFill>
            <a:srgbClr val="CC4125"/>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9" name="Shape 119"/>
          <p:cNvSpPr txBox="1"/>
          <p:nvPr/>
        </p:nvSpPr>
        <p:spPr>
          <a:xfrm>
            <a:off x="268800" y="1566988"/>
            <a:ext cx="3046500" cy="1594500"/>
          </a:xfrm>
          <a:prstGeom prst="rect">
            <a:avLst/>
          </a:prstGeom>
          <a:noFill/>
          <a:ln>
            <a:noFill/>
          </a:ln>
        </p:spPr>
        <p:txBody>
          <a:bodyPr anchorCtr="0" anchor="t" bIns="91425" lIns="91425" rIns="91425" tIns="91425">
            <a:noAutofit/>
          </a:bodyPr>
          <a:lstStyle/>
          <a:p>
            <a:pPr indent="-69850" lvl="0" marL="0" rtl="0" algn="ctr">
              <a:lnSpc>
                <a:spcPct val="115000"/>
              </a:lnSpc>
              <a:spcBef>
                <a:spcPts val="0"/>
              </a:spcBef>
              <a:buClr>
                <a:schemeClr val="dk1"/>
              </a:buClr>
              <a:buSzPct val="91666"/>
              <a:buFont typeface="Arial"/>
              <a:buNone/>
            </a:pPr>
            <a:r>
              <a:rPr baseline="30000" lang="en" sz="1200">
                <a:solidFill>
                  <a:schemeClr val="dk1"/>
                </a:solidFill>
                <a:latin typeface="Bree Serif"/>
                <a:ea typeface="Bree Serif"/>
                <a:cs typeface="Bree Serif"/>
                <a:sym typeface="Bree Serif"/>
              </a:rPr>
              <a:t>2</a:t>
            </a:r>
            <a:r>
              <a:rPr lang="en" sz="1200">
                <a:solidFill>
                  <a:schemeClr val="dk1"/>
                </a:solidFill>
                <a:latin typeface="Bree Serif"/>
                <a:ea typeface="Bree Serif"/>
                <a:cs typeface="Bree Serif"/>
                <a:sym typeface="Bree Serif"/>
              </a:rPr>
              <a:t>The fish  has many health benefits such as very low fat, and carbohydrates.</a:t>
            </a:r>
          </a:p>
        </p:txBody>
      </p:sp>
      <p:sp>
        <p:nvSpPr>
          <p:cNvPr id="120" name="Shape 120"/>
          <p:cNvSpPr/>
          <p:nvPr/>
        </p:nvSpPr>
        <p:spPr>
          <a:xfrm>
            <a:off x="5407600" y="1081525"/>
            <a:ext cx="3496200" cy="2162700"/>
          </a:xfrm>
          <a:prstGeom prst="flowChartConnector">
            <a:avLst/>
          </a:prstGeom>
          <a:solidFill>
            <a:srgbClr val="93C47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1" name="Shape 121"/>
          <p:cNvSpPr txBox="1"/>
          <p:nvPr/>
        </p:nvSpPr>
        <p:spPr>
          <a:xfrm>
            <a:off x="5577400" y="1408450"/>
            <a:ext cx="2747700" cy="754500"/>
          </a:xfrm>
          <a:prstGeom prst="rect">
            <a:avLst/>
          </a:prstGeom>
          <a:noFill/>
          <a:ln>
            <a:noFill/>
          </a:ln>
        </p:spPr>
        <p:txBody>
          <a:bodyPr anchorCtr="0" anchor="t" bIns="91425" lIns="91425" rIns="91425" tIns="91425">
            <a:noAutofit/>
          </a:bodyPr>
          <a:lstStyle/>
          <a:p>
            <a:pPr indent="457200" lvl="0" rtl="0" algn="ctr">
              <a:lnSpc>
                <a:spcPct val="115000"/>
              </a:lnSpc>
              <a:spcBef>
                <a:spcPts val="0"/>
              </a:spcBef>
              <a:buNone/>
            </a:pPr>
            <a:r>
              <a:rPr lang="en" sz="1200">
                <a:latin typeface="Bree Serif"/>
                <a:ea typeface="Bree Serif"/>
                <a:cs typeface="Bree Serif"/>
                <a:sym typeface="Bree Serif"/>
              </a:rPr>
              <a:t>The </a:t>
            </a:r>
            <a:r>
              <a:rPr i="1" lang="en" sz="1200">
                <a:latin typeface="Bree Serif"/>
                <a:ea typeface="Bree Serif"/>
                <a:cs typeface="Bree Serif"/>
                <a:sym typeface="Bree Serif"/>
              </a:rPr>
              <a:t>Theragra chalcogramma</a:t>
            </a:r>
            <a:r>
              <a:rPr lang="en" sz="1200">
                <a:latin typeface="Bree Serif"/>
                <a:ea typeface="Bree Serif"/>
                <a:cs typeface="Bree Serif"/>
                <a:sym typeface="Bree Serif"/>
              </a:rPr>
              <a:t> is known to have the largest population of any other edible fish.    </a:t>
            </a:r>
          </a:p>
          <a:p>
            <a:pPr indent="457200" lvl="0" rtl="0" algn="ctr">
              <a:lnSpc>
                <a:spcPct val="115000"/>
              </a:lnSpc>
              <a:spcBef>
                <a:spcPts val="0"/>
              </a:spcBef>
              <a:buNone/>
            </a:pPr>
            <a:r>
              <a:t/>
            </a:r>
            <a:endParaRPr sz="1200"/>
          </a:p>
          <a:p>
            <a:pPr indent="387350" lvl="0" marL="0" rtl="0" algn="ctr">
              <a:lnSpc>
                <a:spcPct val="115000"/>
              </a:lnSpc>
              <a:spcBef>
                <a:spcPts val="0"/>
              </a:spcBef>
              <a:buClr>
                <a:schemeClr val="dk1"/>
              </a:buClr>
              <a:buSzPct val="91666"/>
              <a:buFont typeface="Arial"/>
              <a:buNone/>
            </a:pPr>
            <a:r>
              <a:rPr lang="en" sz="1200">
                <a:latin typeface="Bree Serif"/>
                <a:ea typeface="Bree Serif"/>
                <a:cs typeface="Bree Serif"/>
                <a:sym typeface="Bree Serif"/>
              </a:rPr>
              <a:t>About three million </a:t>
            </a:r>
            <a:r>
              <a:rPr i="1" lang="en" sz="1200">
                <a:latin typeface="Bree Serif"/>
                <a:ea typeface="Bree Serif"/>
                <a:cs typeface="Bree Serif"/>
                <a:sym typeface="Bree Serif"/>
              </a:rPr>
              <a:t>Theragra chalcogramma</a:t>
            </a:r>
            <a:r>
              <a:rPr lang="en" sz="1200">
                <a:latin typeface="Bree Serif"/>
                <a:ea typeface="Bree Serif"/>
                <a:cs typeface="Bree Serif"/>
                <a:sym typeface="Bree Serif"/>
              </a:rPr>
              <a:t> are caught each year.</a:t>
            </a:r>
          </a:p>
        </p:txBody>
      </p:sp>
      <p:sp>
        <p:nvSpPr>
          <p:cNvPr id="122" name="Shape 122"/>
          <p:cNvSpPr txBox="1"/>
          <p:nvPr/>
        </p:nvSpPr>
        <p:spPr>
          <a:xfrm>
            <a:off x="704250" y="3646975"/>
            <a:ext cx="2955300" cy="5727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23" name="Shape 123"/>
          <p:cNvSpPr/>
          <p:nvPr/>
        </p:nvSpPr>
        <p:spPr>
          <a:xfrm>
            <a:off x="314400" y="3445775"/>
            <a:ext cx="2955300" cy="1534200"/>
          </a:xfrm>
          <a:prstGeom prst="ellipse">
            <a:avLst/>
          </a:prstGeom>
          <a:solidFill>
            <a:srgbClr val="A64D7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387350" lvl="0" rtl="0" algn="ctr">
              <a:lnSpc>
                <a:spcPct val="115000"/>
              </a:lnSpc>
              <a:spcBef>
                <a:spcPts val="0"/>
              </a:spcBef>
              <a:buClr>
                <a:schemeClr val="dk1"/>
              </a:buClr>
              <a:buSzPct val="91666"/>
              <a:buFont typeface="Arial"/>
              <a:buNone/>
            </a:pPr>
            <a:r>
              <a:rPr baseline="30000" lang="en" sz="1200">
                <a:solidFill>
                  <a:schemeClr val="dk1"/>
                </a:solidFill>
                <a:latin typeface="Bree Serif"/>
                <a:ea typeface="Bree Serif"/>
                <a:cs typeface="Bree Serif"/>
                <a:sym typeface="Bree Serif"/>
              </a:rPr>
              <a:t>2</a:t>
            </a:r>
            <a:r>
              <a:rPr lang="en" sz="1200">
                <a:solidFill>
                  <a:schemeClr val="dk1"/>
                </a:solidFill>
                <a:latin typeface="Bree Serif"/>
                <a:ea typeface="Bree Serif"/>
                <a:cs typeface="Bree Serif"/>
                <a:sym typeface="Bree Serif"/>
              </a:rPr>
              <a:t>The </a:t>
            </a:r>
            <a:r>
              <a:rPr i="1" lang="en" sz="1200">
                <a:solidFill>
                  <a:schemeClr val="dk1"/>
                </a:solidFill>
                <a:latin typeface="Bree Serif"/>
                <a:ea typeface="Bree Serif"/>
                <a:cs typeface="Bree Serif"/>
                <a:sym typeface="Bree Serif"/>
              </a:rPr>
              <a:t>Theragra chalcogramma</a:t>
            </a:r>
            <a:r>
              <a:rPr lang="en" sz="1200">
                <a:solidFill>
                  <a:schemeClr val="dk1"/>
                </a:solidFill>
                <a:latin typeface="Bree Serif"/>
                <a:ea typeface="Bree Serif"/>
                <a:cs typeface="Bree Serif"/>
                <a:sym typeface="Bree Serif"/>
              </a:rPr>
              <a:t> is also a great source of protein and is a great addition  to a healthy diet.</a:t>
            </a:r>
          </a:p>
        </p:txBody>
      </p:sp>
      <p:sp>
        <p:nvSpPr>
          <p:cNvPr id="124" name="Shape 124"/>
          <p:cNvSpPr/>
          <p:nvPr/>
        </p:nvSpPr>
        <p:spPr>
          <a:xfrm>
            <a:off x="5513550" y="3382775"/>
            <a:ext cx="3496200" cy="1660200"/>
          </a:xfrm>
          <a:prstGeom prst="ellipse">
            <a:avLst/>
          </a:prstGeom>
          <a:solidFill>
            <a:schemeClr val="accent1"/>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387350" lvl="0" rtl="0" algn="ctr">
              <a:lnSpc>
                <a:spcPct val="115000"/>
              </a:lnSpc>
              <a:spcBef>
                <a:spcPts val="0"/>
              </a:spcBef>
              <a:buClr>
                <a:schemeClr val="dk1"/>
              </a:buClr>
              <a:buSzPct val="91666"/>
              <a:buFont typeface="Arial"/>
              <a:buNone/>
            </a:pPr>
            <a:r>
              <a:rPr lang="en" sz="1200">
                <a:latin typeface="Bree Serif"/>
                <a:ea typeface="Bree Serif"/>
                <a:cs typeface="Bree Serif"/>
                <a:sym typeface="Bree Serif"/>
              </a:rPr>
              <a:t>Its liver is processed to make cod liver oil, which is an important source of Vitamin A, Vitamin D, and Vitamin E.</a:t>
            </a:r>
          </a:p>
        </p:txBody>
      </p:sp>
      <p:sp>
        <p:nvSpPr>
          <p:cNvPr id="125" name="Shape 125"/>
          <p:cNvSpPr/>
          <p:nvPr/>
        </p:nvSpPr>
        <p:spPr>
          <a:xfrm>
            <a:off x="2716375" y="2253725"/>
            <a:ext cx="2498100" cy="1594500"/>
          </a:xfrm>
          <a:prstGeom prst="flowChartConnector">
            <a:avLst/>
          </a:prstGeom>
          <a:solidFill>
            <a:srgbClr val="6FA8DC"/>
          </a:solidFill>
          <a:ln cap="flat" cmpd="sng" w="9525">
            <a:solidFill>
              <a:srgbClr val="6FA8DC"/>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6" name="Shape 126"/>
          <p:cNvSpPr txBox="1"/>
          <p:nvPr/>
        </p:nvSpPr>
        <p:spPr>
          <a:xfrm>
            <a:off x="3196712" y="1913037"/>
            <a:ext cx="1482000" cy="902400"/>
          </a:xfrm>
          <a:prstGeom prst="rect">
            <a:avLst/>
          </a:prstGeom>
          <a:noFill/>
          <a:ln>
            <a:noFill/>
          </a:ln>
        </p:spPr>
        <p:txBody>
          <a:bodyPr anchorCtr="0" anchor="t" bIns="91425" lIns="91425" rIns="91425" tIns="91425">
            <a:noAutofit/>
          </a:bodyPr>
          <a:lstStyle/>
          <a:p>
            <a:pPr indent="387350" lvl="0" rtl="0">
              <a:lnSpc>
                <a:spcPct val="115000"/>
              </a:lnSpc>
              <a:spcBef>
                <a:spcPts val="0"/>
              </a:spcBef>
              <a:buClr>
                <a:schemeClr val="dk1"/>
              </a:buClr>
              <a:buFont typeface="Arial"/>
              <a:buNone/>
            </a:pPr>
            <a:r>
              <a:t/>
            </a:r>
            <a:endParaRPr sz="1200">
              <a:latin typeface="Bree Serif"/>
              <a:ea typeface="Bree Serif"/>
              <a:cs typeface="Bree Serif"/>
              <a:sym typeface="Bree Serif"/>
            </a:endParaRPr>
          </a:p>
          <a:p>
            <a:pPr indent="-69850" lvl="0" marL="0" rtl="0">
              <a:lnSpc>
                <a:spcPct val="115000"/>
              </a:lnSpc>
              <a:spcBef>
                <a:spcPts val="0"/>
              </a:spcBef>
              <a:buClr>
                <a:schemeClr val="dk1"/>
              </a:buClr>
              <a:buFont typeface="Arial"/>
              <a:buNone/>
            </a:pPr>
            <a:r>
              <a:t/>
            </a:r>
            <a:endParaRPr sz="1200">
              <a:latin typeface="Bree Serif"/>
              <a:ea typeface="Bree Serif"/>
              <a:cs typeface="Bree Serif"/>
              <a:sym typeface="Bree Serif"/>
            </a:endParaRPr>
          </a:p>
          <a:p>
            <a:pPr indent="387350" lvl="0" rtl="0">
              <a:lnSpc>
                <a:spcPct val="115000"/>
              </a:lnSpc>
              <a:spcBef>
                <a:spcPts val="0"/>
              </a:spcBef>
              <a:buClr>
                <a:schemeClr val="dk1"/>
              </a:buClr>
              <a:buFont typeface="Arial"/>
              <a:buNone/>
            </a:pPr>
            <a:r>
              <a:t/>
            </a:r>
            <a:endParaRPr sz="1200">
              <a:latin typeface="Bree Serif"/>
              <a:ea typeface="Bree Serif"/>
              <a:cs typeface="Bree Serif"/>
              <a:sym typeface="Bree Serif"/>
            </a:endParaRPr>
          </a:p>
          <a:p>
            <a:pPr lvl="0" rtl="0" algn="ctr">
              <a:spcBef>
                <a:spcPts val="0"/>
              </a:spcBef>
              <a:buClr>
                <a:schemeClr val="dk1"/>
              </a:buClr>
              <a:buSzPct val="45833"/>
              <a:buFont typeface="Arial"/>
              <a:buNone/>
            </a:pPr>
            <a:r>
              <a:rPr b="1" lang="en" sz="2400"/>
              <a:t>Health</a:t>
            </a:r>
          </a:p>
          <a:p>
            <a:pPr lvl="0" rtl="0" algn="ctr">
              <a:spcBef>
                <a:spcPts val="0"/>
              </a:spcBef>
              <a:buClr>
                <a:schemeClr val="dk1"/>
              </a:buClr>
              <a:buSzPct val="45833"/>
              <a:buFont typeface="Arial"/>
              <a:buNone/>
            </a:pPr>
            <a:r>
              <a:rPr b="1" lang="en" sz="2400"/>
              <a:t>Benefits</a:t>
            </a:r>
          </a:p>
          <a:p>
            <a:pPr lvl="0" rtl="0" algn="ctr">
              <a:spcBef>
                <a:spcPts val="0"/>
              </a:spcBef>
              <a:buNone/>
            </a:pPr>
            <a:r>
              <a:t/>
            </a:r>
            <a:endParaRPr b="1" sz="1200"/>
          </a:p>
        </p:txBody>
      </p:sp>
      <p:sp>
        <p:nvSpPr>
          <p:cNvPr id="127" name="Shape 127"/>
          <p:cNvSpPr/>
          <p:nvPr/>
        </p:nvSpPr>
        <p:spPr>
          <a:xfrm rot="8100000">
            <a:off x="-467731" y="1426208"/>
            <a:ext cx="973261" cy="990656"/>
          </a:xfrm>
          <a:prstGeom prst="diagStripe">
            <a:avLst>
              <a:gd fmla="val 50000" name="adj"/>
            </a:avLst>
          </a:prstGeom>
          <a:solidFill>
            <a:srgbClr val="CC4125"/>
          </a:solidFill>
          <a:ln cap="flat" cmpd="sng" w="9525">
            <a:solidFill>
              <a:srgbClr val="CC412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8" name="Shape 128"/>
          <p:cNvSpPr/>
          <p:nvPr/>
        </p:nvSpPr>
        <p:spPr>
          <a:xfrm rot="8100000">
            <a:off x="2249877" y="2617542"/>
            <a:ext cx="838770" cy="793373"/>
          </a:xfrm>
          <a:prstGeom prst="diagStripe">
            <a:avLst>
              <a:gd fmla="val 50000" name="adj"/>
            </a:avLst>
          </a:prstGeom>
          <a:solidFill>
            <a:srgbClr val="6FA8DC"/>
          </a:solidFill>
          <a:ln cap="flat" cmpd="sng" w="9525">
            <a:solidFill>
              <a:srgbClr val="6FA8DC"/>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9" name="Shape 129"/>
          <p:cNvSpPr/>
          <p:nvPr/>
        </p:nvSpPr>
        <p:spPr>
          <a:xfrm rot="8100000">
            <a:off x="4823768" y="1539457"/>
            <a:ext cx="928714" cy="946108"/>
          </a:xfrm>
          <a:prstGeom prst="diagStripe">
            <a:avLst>
              <a:gd fmla="val 50000" name="adj"/>
            </a:avLst>
          </a:prstGeom>
          <a:solidFill>
            <a:srgbClr val="93C47D"/>
          </a:solidFill>
          <a:ln cap="flat" cmpd="sng" w="9525">
            <a:solidFill>
              <a:srgbClr val="93C47D"/>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0" name="Shape 130"/>
          <p:cNvSpPr/>
          <p:nvPr/>
        </p:nvSpPr>
        <p:spPr>
          <a:xfrm rot="8100000">
            <a:off x="-286213" y="3831724"/>
            <a:ext cx="878226" cy="907925"/>
          </a:xfrm>
          <a:prstGeom prst="diagStripe">
            <a:avLst>
              <a:gd fmla="val 50000" name="adj"/>
            </a:avLst>
          </a:prstGeom>
          <a:solidFill>
            <a:srgbClr val="A64D79"/>
          </a:solidFill>
          <a:ln cap="flat" cmpd="sng" w="9525">
            <a:solidFill>
              <a:srgbClr val="A64D7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1" name="Shape 131"/>
          <p:cNvSpPr/>
          <p:nvPr/>
        </p:nvSpPr>
        <p:spPr>
          <a:xfrm rot="8100000">
            <a:off x="4972253" y="3768885"/>
            <a:ext cx="870165" cy="887984"/>
          </a:xfrm>
          <a:prstGeom prst="diagStripe">
            <a:avLst>
              <a:gd fmla="val 50000" name="adj"/>
            </a:avLst>
          </a:prstGeom>
          <a:solidFill>
            <a:schemeClr val="accent1"/>
          </a:solidFill>
          <a:ln cap="flat" cmpd="sng" w="9525">
            <a:solidFill>
              <a:schemeClr val="accen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2" name="Shape 132"/>
          <p:cNvSpPr/>
          <p:nvPr/>
        </p:nvSpPr>
        <p:spPr>
          <a:xfrm>
            <a:off x="2810700" y="1351900"/>
            <a:ext cx="168000" cy="1761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3" name="Shape 133"/>
          <p:cNvSpPr/>
          <p:nvPr/>
        </p:nvSpPr>
        <p:spPr>
          <a:xfrm>
            <a:off x="4784825" y="2615800"/>
            <a:ext cx="163500" cy="1635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4" name="Shape 134"/>
          <p:cNvSpPr/>
          <p:nvPr/>
        </p:nvSpPr>
        <p:spPr>
          <a:xfrm>
            <a:off x="8325175" y="1496550"/>
            <a:ext cx="168000" cy="1761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5" name="Shape 135"/>
          <p:cNvSpPr/>
          <p:nvPr/>
        </p:nvSpPr>
        <p:spPr>
          <a:xfrm>
            <a:off x="8327425" y="3654200"/>
            <a:ext cx="163500" cy="1761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6" name="Shape 136"/>
          <p:cNvSpPr/>
          <p:nvPr/>
        </p:nvSpPr>
        <p:spPr>
          <a:xfrm>
            <a:off x="4873025" y="2653450"/>
            <a:ext cx="75300" cy="882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7" name="Shape 137"/>
          <p:cNvSpPr/>
          <p:nvPr/>
        </p:nvSpPr>
        <p:spPr>
          <a:xfrm>
            <a:off x="2640925" y="3672125"/>
            <a:ext cx="168000" cy="1761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8" name="Shape 138"/>
          <p:cNvSpPr/>
          <p:nvPr/>
        </p:nvSpPr>
        <p:spPr>
          <a:xfrm>
            <a:off x="2716375" y="3722425"/>
            <a:ext cx="63000" cy="630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9" name="Shape 139"/>
          <p:cNvSpPr/>
          <p:nvPr/>
        </p:nvSpPr>
        <p:spPr>
          <a:xfrm>
            <a:off x="8375475" y="1546825"/>
            <a:ext cx="63000" cy="630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0" name="Shape 140"/>
          <p:cNvSpPr/>
          <p:nvPr/>
        </p:nvSpPr>
        <p:spPr>
          <a:xfrm>
            <a:off x="8375475" y="3697275"/>
            <a:ext cx="63000" cy="630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1" name="Shape 141"/>
          <p:cNvSpPr/>
          <p:nvPr/>
        </p:nvSpPr>
        <p:spPr>
          <a:xfrm>
            <a:off x="2867275" y="1408500"/>
            <a:ext cx="75300" cy="882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2" name="Shape 142"/>
          <p:cNvSpPr/>
          <p:nvPr/>
        </p:nvSpPr>
        <p:spPr>
          <a:xfrm rot="6162668">
            <a:off x="2791805" y="2049859"/>
            <a:ext cx="163609" cy="572766"/>
          </a:xfrm>
          <a:prstGeom prst="arc">
            <a:avLst>
              <a:gd fmla="val 16200000" name="adj1"/>
              <a:gd fmla="val 0"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3" name="Shape 143"/>
          <p:cNvSpPr/>
          <p:nvPr/>
        </p:nvSpPr>
        <p:spPr>
          <a:xfrm rot="6078596">
            <a:off x="2464594" y="1877741"/>
            <a:ext cx="163678" cy="627650"/>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4" name="Shape 144"/>
          <p:cNvSpPr/>
          <p:nvPr/>
        </p:nvSpPr>
        <p:spPr>
          <a:xfrm rot="6176366">
            <a:off x="8252512" y="2210018"/>
            <a:ext cx="163450" cy="572582"/>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5" name="Shape 145"/>
          <p:cNvSpPr/>
          <p:nvPr/>
        </p:nvSpPr>
        <p:spPr>
          <a:xfrm rot="6292636">
            <a:off x="4490207" y="3152571"/>
            <a:ext cx="163583" cy="572610"/>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6" name="Shape 146"/>
          <p:cNvSpPr/>
          <p:nvPr/>
        </p:nvSpPr>
        <p:spPr>
          <a:xfrm rot="5400000">
            <a:off x="2587500" y="4295850"/>
            <a:ext cx="163500" cy="572700"/>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7" name="Shape 147"/>
          <p:cNvSpPr/>
          <p:nvPr/>
        </p:nvSpPr>
        <p:spPr>
          <a:xfrm rot="6066282">
            <a:off x="8243910" y="4181994"/>
            <a:ext cx="180682" cy="574052"/>
          </a:xfrm>
          <a:prstGeom prst="arc">
            <a:avLst>
              <a:gd fmla="val 16200000" name="adj1"/>
              <a:gd fmla="val 0" name="adj2"/>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0" y="190175"/>
            <a:ext cx="9144000" cy="572700"/>
          </a:xfrm>
          <a:prstGeom prst="rect">
            <a:avLst/>
          </a:prstGeom>
        </p:spPr>
        <p:txBody>
          <a:bodyPr anchorCtr="0" anchor="t" bIns="91425" lIns="91425" rIns="91425" tIns="91425">
            <a:noAutofit/>
          </a:bodyPr>
          <a:lstStyle/>
          <a:p>
            <a:pPr lvl="0" rtl="0" algn="ctr">
              <a:spcBef>
                <a:spcPts val="0"/>
              </a:spcBef>
              <a:buNone/>
            </a:pPr>
            <a:r>
              <a:rPr b="1" lang="en" u="sng">
                <a:solidFill>
                  <a:srgbClr val="000000"/>
                </a:solidFill>
                <a:latin typeface="Oswald"/>
                <a:ea typeface="Oswald"/>
                <a:cs typeface="Oswald"/>
                <a:sym typeface="Oswald"/>
              </a:rPr>
              <a:t>Methods</a:t>
            </a:r>
          </a:p>
        </p:txBody>
      </p:sp>
      <p:sp>
        <p:nvSpPr>
          <p:cNvPr id="153" name="Shape 153"/>
          <p:cNvSpPr/>
          <p:nvPr/>
        </p:nvSpPr>
        <p:spPr>
          <a:xfrm>
            <a:off x="191800" y="1145750"/>
            <a:ext cx="2223600" cy="886800"/>
          </a:xfrm>
          <a:prstGeom prst="chevron">
            <a:avLst>
              <a:gd fmla="val 50000" name="adj"/>
            </a:avLst>
          </a:prstGeom>
          <a:solidFill>
            <a:srgbClr val="EFEFE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1000"/>
              </a:spcBef>
              <a:buClr>
                <a:schemeClr val="dk1"/>
              </a:buClr>
              <a:buSzPct val="68750"/>
              <a:buFont typeface="Arial"/>
              <a:buNone/>
            </a:pPr>
            <a:r>
              <a:rPr b="1" lang="en" sz="1600">
                <a:solidFill>
                  <a:schemeClr val="dk1"/>
                </a:solidFill>
                <a:latin typeface="Garamond"/>
                <a:ea typeface="Garamond"/>
                <a:cs typeface="Garamond"/>
                <a:sym typeface="Garamond"/>
              </a:rPr>
              <a:t>G</a:t>
            </a:r>
            <a:r>
              <a:rPr b="1" lang="en">
                <a:solidFill>
                  <a:schemeClr val="dk1"/>
                </a:solidFill>
                <a:latin typeface="Garamond"/>
                <a:ea typeface="Garamond"/>
                <a:cs typeface="Garamond"/>
                <a:sym typeface="Garamond"/>
              </a:rPr>
              <a:t>rind the sample in 300 µL of  lysis solution</a:t>
            </a:r>
          </a:p>
          <a:p>
            <a:pPr lvl="0">
              <a:spcBef>
                <a:spcPts val="0"/>
              </a:spcBef>
              <a:buNone/>
            </a:pPr>
            <a:r>
              <a:t/>
            </a:r>
            <a:endParaRPr sz="1200"/>
          </a:p>
        </p:txBody>
      </p:sp>
      <p:sp>
        <p:nvSpPr>
          <p:cNvPr id="154" name="Shape 154"/>
          <p:cNvSpPr/>
          <p:nvPr/>
        </p:nvSpPr>
        <p:spPr>
          <a:xfrm>
            <a:off x="2415400" y="1204250"/>
            <a:ext cx="19176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1000"/>
              </a:spcBef>
              <a:buClr>
                <a:schemeClr val="dk1"/>
              </a:buClr>
              <a:buSzPct val="68750"/>
              <a:buFont typeface="Arial"/>
              <a:buNone/>
            </a:pPr>
            <a:r>
              <a:rPr b="1" lang="en" sz="1600">
                <a:solidFill>
                  <a:schemeClr val="dk1"/>
                </a:solidFill>
                <a:latin typeface="Garamond"/>
                <a:ea typeface="Garamond"/>
                <a:cs typeface="Garamond"/>
                <a:sym typeface="Garamond"/>
              </a:rPr>
              <a:t>Incubate for 10 minutes</a:t>
            </a:r>
          </a:p>
        </p:txBody>
      </p:sp>
      <p:sp>
        <p:nvSpPr>
          <p:cNvPr id="155" name="Shape 155"/>
          <p:cNvSpPr/>
          <p:nvPr/>
        </p:nvSpPr>
        <p:spPr>
          <a:xfrm>
            <a:off x="4333000" y="1204250"/>
            <a:ext cx="20037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1000"/>
              </a:spcBef>
              <a:spcAft>
                <a:spcPts val="1200"/>
              </a:spcAft>
              <a:buClr>
                <a:schemeClr val="dk1"/>
              </a:buClr>
              <a:buFont typeface="Arial"/>
              <a:buNone/>
            </a:pPr>
            <a:r>
              <a:t/>
            </a:r>
            <a:endParaRPr>
              <a:solidFill>
                <a:schemeClr val="dk1"/>
              </a:solidFill>
            </a:endParaRPr>
          </a:p>
          <a:p>
            <a:pPr lvl="0" rtl="0" algn="ctr">
              <a:spcBef>
                <a:spcPts val="1000"/>
              </a:spcBef>
              <a:spcAft>
                <a:spcPts val="1200"/>
              </a:spcAft>
              <a:buClr>
                <a:schemeClr val="dk1"/>
              </a:buClr>
              <a:buFont typeface="Arial"/>
              <a:buNone/>
            </a:pPr>
            <a:r>
              <a:rPr b="1" lang="en">
                <a:solidFill>
                  <a:schemeClr val="dk1"/>
                </a:solidFill>
                <a:latin typeface="Garamond"/>
                <a:ea typeface="Garamond"/>
                <a:cs typeface="Garamond"/>
                <a:sym typeface="Garamond"/>
              </a:rPr>
              <a:t>Transfer 150 μL of the supernatant</a:t>
            </a:r>
          </a:p>
          <a:p>
            <a:pPr lvl="0" rtl="0">
              <a:spcBef>
                <a:spcPts val="1000"/>
              </a:spcBef>
              <a:buClr>
                <a:schemeClr val="dk1"/>
              </a:buClr>
              <a:buFont typeface="Arial"/>
              <a:buNone/>
            </a:pPr>
            <a:r>
              <a:t/>
            </a:r>
            <a:endParaRPr/>
          </a:p>
        </p:txBody>
      </p:sp>
      <p:sp>
        <p:nvSpPr>
          <p:cNvPr id="156" name="Shape 156"/>
          <p:cNvSpPr/>
          <p:nvPr/>
        </p:nvSpPr>
        <p:spPr>
          <a:xfrm>
            <a:off x="6336700" y="1204250"/>
            <a:ext cx="25041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l">
              <a:spcBef>
                <a:spcPts val="0"/>
              </a:spcBef>
              <a:spcAft>
                <a:spcPts val="1200"/>
              </a:spcAft>
              <a:buNone/>
            </a:pPr>
            <a:r>
              <a:t/>
            </a:r>
            <a:endParaRPr sz="1200">
              <a:solidFill>
                <a:schemeClr val="dk1"/>
              </a:solidFill>
            </a:endParaRPr>
          </a:p>
          <a:p>
            <a:pPr lvl="0" rtl="0" algn="ctr">
              <a:spcBef>
                <a:spcPts val="0"/>
              </a:spcBef>
              <a:spcAft>
                <a:spcPts val="1200"/>
              </a:spcAft>
              <a:buNone/>
            </a:pPr>
            <a:r>
              <a:rPr b="1" lang="en" sz="1300">
                <a:solidFill>
                  <a:schemeClr val="dk1"/>
                </a:solidFill>
                <a:latin typeface="Garamond"/>
                <a:ea typeface="Garamond"/>
                <a:cs typeface="Garamond"/>
                <a:sym typeface="Garamond"/>
              </a:rPr>
              <a:t>Incubate for 5 minutes. Centrifuge for 1 minute</a:t>
            </a:r>
          </a:p>
          <a:p>
            <a:pPr indent="-69850" lvl="0" marL="0" rtl="0">
              <a:spcBef>
                <a:spcPts val="1000"/>
              </a:spcBef>
              <a:spcAft>
                <a:spcPts val="1200"/>
              </a:spcAft>
              <a:buClr>
                <a:schemeClr val="dk1"/>
              </a:buClr>
              <a:buFont typeface="Arial"/>
              <a:buNone/>
            </a:pPr>
            <a:r>
              <a:t/>
            </a:r>
            <a:endParaRPr sz="1200"/>
          </a:p>
        </p:txBody>
      </p:sp>
      <p:sp>
        <p:nvSpPr>
          <p:cNvPr id="157" name="Shape 157"/>
          <p:cNvSpPr/>
          <p:nvPr/>
        </p:nvSpPr>
        <p:spPr>
          <a:xfrm>
            <a:off x="3387250" y="2362350"/>
            <a:ext cx="25758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l">
              <a:spcBef>
                <a:spcPts val="0"/>
              </a:spcBef>
              <a:spcAft>
                <a:spcPts val="1200"/>
              </a:spcAft>
              <a:buClr>
                <a:schemeClr val="dk1"/>
              </a:buClr>
              <a:buSzPct val="68750"/>
              <a:buFont typeface="Arial"/>
              <a:buNone/>
            </a:pPr>
            <a:r>
              <a:rPr b="1" lang="en" sz="1600">
                <a:solidFill>
                  <a:schemeClr val="dk1"/>
                </a:solidFill>
                <a:latin typeface="Garamond"/>
                <a:ea typeface="Garamond"/>
                <a:cs typeface="Garamond"/>
                <a:sym typeface="Garamond"/>
              </a:rPr>
              <a:t>Transfer 150 μL of the supernatant</a:t>
            </a:r>
          </a:p>
        </p:txBody>
      </p:sp>
      <p:sp>
        <p:nvSpPr>
          <p:cNvPr id="158" name="Shape 158"/>
          <p:cNvSpPr/>
          <p:nvPr/>
        </p:nvSpPr>
        <p:spPr>
          <a:xfrm>
            <a:off x="6202600" y="2362337"/>
            <a:ext cx="27723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spcAft>
                <a:spcPts val="0"/>
              </a:spcAft>
              <a:buClr>
                <a:schemeClr val="dk1"/>
              </a:buClr>
              <a:buSzPct val="68750"/>
              <a:buFont typeface="Arial"/>
              <a:buNone/>
            </a:pPr>
            <a:r>
              <a:rPr b="1" lang="en" sz="1600">
                <a:solidFill>
                  <a:schemeClr val="dk1"/>
                </a:solidFill>
                <a:latin typeface="Garamond"/>
                <a:ea typeface="Garamond"/>
                <a:cs typeface="Garamond"/>
                <a:sym typeface="Garamond"/>
              </a:rPr>
              <a:t>Incubate for 5 minutes. Centrifuge for 1 minute</a:t>
            </a:r>
          </a:p>
        </p:txBody>
      </p:sp>
      <p:sp>
        <p:nvSpPr>
          <p:cNvPr id="159" name="Shape 159"/>
          <p:cNvSpPr/>
          <p:nvPr/>
        </p:nvSpPr>
        <p:spPr>
          <a:xfrm>
            <a:off x="430325" y="3520450"/>
            <a:ext cx="27723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spcAft>
                <a:spcPts val="1200"/>
              </a:spcAft>
              <a:buClr>
                <a:schemeClr val="dk1"/>
              </a:buClr>
              <a:buFont typeface="Arial"/>
              <a:buNone/>
            </a:pPr>
            <a:r>
              <a:rPr b="1" lang="en">
                <a:solidFill>
                  <a:schemeClr val="dk1"/>
                </a:solidFill>
                <a:latin typeface="Garamond"/>
                <a:ea typeface="Garamond"/>
                <a:cs typeface="Garamond"/>
                <a:sym typeface="Garamond"/>
              </a:rPr>
              <a:t> Remove the supernatant and add 500 μ of  wash buffer.</a:t>
            </a:r>
          </a:p>
        </p:txBody>
      </p:sp>
      <p:sp>
        <p:nvSpPr>
          <p:cNvPr id="160" name="Shape 160"/>
          <p:cNvSpPr/>
          <p:nvPr/>
        </p:nvSpPr>
        <p:spPr>
          <a:xfrm>
            <a:off x="811450" y="2362350"/>
            <a:ext cx="2575800" cy="8283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spcAft>
                <a:spcPts val="1200"/>
              </a:spcAft>
              <a:buClr>
                <a:schemeClr val="dk1"/>
              </a:buClr>
              <a:buSzPct val="68750"/>
              <a:buFont typeface="Arial"/>
              <a:buNone/>
            </a:pPr>
            <a:r>
              <a:rPr b="1" lang="en" sz="1600">
                <a:solidFill>
                  <a:schemeClr val="dk1"/>
                </a:solidFill>
                <a:latin typeface="Garamond"/>
                <a:ea typeface="Garamond"/>
                <a:cs typeface="Garamond"/>
                <a:sym typeface="Garamond"/>
              </a:rPr>
              <a:t>Add 100 μL of dH20</a:t>
            </a:r>
          </a:p>
        </p:txBody>
      </p:sp>
      <p:sp>
        <p:nvSpPr>
          <p:cNvPr id="161" name="Shape 161"/>
          <p:cNvSpPr/>
          <p:nvPr/>
        </p:nvSpPr>
        <p:spPr>
          <a:xfrm>
            <a:off x="3711300" y="111350"/>
            <a:ext cx="17214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2" name="Shape 162"/>
          <p:cNvSpPr/>
          <p:nvPr/>
        </p:nvSpPr>
        <p:spPr>
          <a:xfrm>
            <a:off x="3300250" y="3441100"/>
            <a:ext cx="2749800" cy="9870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spcAft>
                <a:spcPts val="1200"/>
              </a:spcAft>
              <a:buClr>
                <a:schemeClr val="dk1"/>
              </a:buClr>
              <a:buFont typeface="Arial"/>
              <a:buNone/>
            </a:pPr>
            <a:r>
              <a:t/>
            </a:r>
            <a:endParaRPr b="1" sz="1600">
              <a:solidFill>
                <a:schemeClr val="dk1"/>
              </a:solidFill>
              <a:latin typeface="Garamond"/>
              <a:ea typeface="Garamond"/>
              <a:cs typeface="Garamond"/>
              <a:sym typeface="Garamond"/>
            </a:endParaRPr>
          </a:p>
          <a:p>
            <a:pPr lvl="0" rtl="0" algn="ctr">
              <a:spcBef>
                <a:spcPts val="0"/>
              </a:spcBef>
              <a:spcAft>
                <a:spcPts val="1200"/>
              </a:spcAft>
              <a:buClr>
                <a:schemeClr val="dk1"/>
              </a:buClr>
              <a:buSzPct val="68750"/>
              <a:buFont typeface="Arial"/>
              <a:buNone/>
            </a:pPr>
            <a:r>
              <a:rPr b="1" lang="en" sz="1600">
                <a:solidFill>
                  <a:schemeClr val="dk1"/>
                </a:solidFill>
                <a:latin typeface="Garamond"/>
                <a:ea typeface="Garamond"/>
                <a:cs typeface="Garamond"/>
                <a:sym typeface="Garamond"/>
              </a:rPr>
              <a:t>Incubate for 5 minutes a 57</a:t>
            </a:r>
            <a:r>
              <a:rPr b="1" baseline="30000" lang="en" sz="1600">
                <a:solidFill>
                  <a:schemeClr val="dk1"/>
                </a:solidFill>
                <a:latin typeface="Garamond"/>
                <a:ea typeface="Garamond"/>
                <a:cs typeface="Garamond"/>
                <a:sym typeface="Garamond"/>
              </a:rPr>
              <a:t>0</a:t>
            </a:r>
            <a:r>
              <a:rPr b="1" lang="en" sz="1600">
                <a:solidFill>
                  <a:schemeClr val="dk1"/>
                </a:solidFill>
                <a:latin typeface="Garamond"/>
                <a:ea typeface="Garamond"/>
                <a:cs typeface="Garamond"/>
                <a:sym typeface="Garamond"/>
              </a:rPr>
              <a:t>C</a:t>
            </a:r>
            <a:r>
              <a:rPr lang="en" sz="1600">
                <a:solidFill>
                  <a:schemeClr val="dk1"/>
                </a:solidFill>
                <a:latin typeface="Garamond"/>
                <a:ea typeface="Garamond"/>
                <a:cs typeface="Garamond"/>
                <a:sym typeface="Garamond"/>
              </a:rPr>
              <a:t> </a:t>
            </a:r>
          </a:p>
          <a:p>
            <a:pPr lvl="0" rtl="0">
              <a:spcBef>
                <a:spcPts val="0"/>
              </a:spcBef>
              <a:buNone/>
            </a:pPr>
            <a:r>
              <a:t/>
            </a:r>
            <a:endParaRPr/>
          </a:p>
        </p:txBody>
      </p:sp>
      <p:sp>
        <p:nvSpPr>
          <p:cNvPr id="163" name="Shape 163"/>
          <p:cNvSpPr/>
          <p:nvPr/>
        </p:nvSpPr>
        <p:spPr>
          <a:xfrm>
            <a:off x="6050050" y="3458500"/>
            <a:ext cx="2936400" cy="9522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Font typeface="Arial"/>
              <a:buNone/>
            </a:pPr>
            <a:r>
              <a:t/>
            </a:r>
            <a:endParaRPr b="1" sz="1600">
              <a:solidFill>
                <a:schemeClr val="dk1"/>
              </a:solidFill>
              <a:latin typeface="Garamond"/>
              <a:ea typeface="Garamond"/>
              <a:cs typeface="Garamond"/>
              <a:sym typeface="Garamond"/>
            </a:endParaRPr>
          </a:p>
          <a:p>
            <a:pPr lvl="0" rtl="0" algn="ctr">
              <a:spcBef>
                <a:spcPts val="0"/>
              </a:spcBef>
              <a:buClr>
                <a:schemeClr val="dk1"/>
              </a:buClr>
              <a:buSzPct val="68750"/>
              <a:buFont typeface="Arial"/>
              <a:buNone/>
            </a:pPr>
            <a:r>
              <a:rPr b="1" lang="en" sz="1600">
                <a:solidFill>
                  <a:schemeClr val="dk1"/>
                </a:solidFill>
                <a:latin typeface="Garamond"/>
                <a:ea typeface="Garamond"/>
                <a:cs typeface="Garamond"/>
                <a:sym typeface="Garamond"/>
              </a:rPr>
              <a:t>Transfer the supernatant into a fresh tube and store at -20</a:t>
            </a:r>
            <a:r>
              <a:rPr b="1" baseline="30000" lang="en" sz="1600">
                <a:solidFill>
                  <a:schemeClr val="dk1"/>
                </a:solidFill>
                <a:latin typeface="Garamond"/>
                <a:ea typeface="Garamond"/>
                <a:cs typeface="Garamond"/>
                <a:sym typeface="Garamond"/>
              </a:rPr>
              <a:t>c</a:t>
            </a:r>
            <a:r>
              <a:rPr b="1" lang="en" sz="1600">
                <a:solidFill>
                  <a:schemeClr val="dk1"/>
                </a:solidFill>
                <a:latin typeface="Garamond"/>
                <a:ea typeface="Garamond"/>
                <a:cs typeface="Garamond"/>
                <a:sym typeface="Garamond"/>
              </a:rPr>
              <a:t> </a:t>
            </a:r>
          </a:p>
          <a:p>
            <a:pPr lv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p:nvPr/>
        </p:nvSpPr>
        <p:spPr>
          <a:xfrm>
            <a:off x="192925" y="264225"/>
            <a:ext cx="3158700" cy="9522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Font typeface="Arial"/>
              <a:buNone/>
            </a:pPr>
            <a:r>
              <a:t/>
            </a:r>
            <a:endParaRPr b="1" sz="1600">
              <a:solidFill>
                <a:schemeClr val="dk1"/>
              </a:solidFill>
              <a:latin typeface="Garamond"/>
              <a:ea typeface="Garamond"/>
              <a:cs typeface="Garamond"/>
              <a:sym typeface="Garamond"/>
            </a:endParaRPr>
          </a:p>
          <a:p>
            <a:pPr lvl="0" rtl="0" algn="ctr">
              <a:spcBef>
                <a:spcPts val="0"/>
              </a:spcBef>
              <a:buClr>
                <a:schemeClr val="dk1"/>
              </a:buClr>
              <a:buSzPct val="68750"/>
              <a:buFont typeface="Arial"/>
              <a:buNone/>
            </a:pPr>
            <a:r>
              <a:rPr b="1" lang="en" sz="1600">
                <a:solidFill>
                  <a:schemeClr val="dk1"/>
                </a:solidFill>
                <a:latin typeface="Garamond"/>
                <a:ea typeface="Garamond"/>
                <a:cs typeface="Garamond"/>
                <a:sym typeface="Garamond"/>
              </a:rPr>
              <a:t>Put 23 µL of primer dye and COI primers so it can dissolve into the DNA.</a:t>
            </a:r>
          </a:p>
          <a:p>
            <a:pPr lvl="0">
              <a:spcBef>
                <a:spcPts val="0"/>
              </a:spcBef>
              <a:buNone/>
            </a:pPr>
            <a:r>
              <a:t/>
            </a:r>
            <a:endParaRPr/>
          </a:p>
        </p:txBody>
      </p:sp>
      <p:sp>
        <p:nvSpPr>
          <p:cNvPr id="169" name="Shape 169"/>
          <p:cNvSpPr/>
          <p:nvPr/>
        </p:nvSpPr>
        <p:spPr>
          <a:xfrm>
            <a:off x="5876500" y="327075"/>
            <a:ext cx="2835300" cy="7650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Font typeface="Arial"/>
              <a:buNone/>
            </a:pPr>
            <a:r>
              <a:t/>
            </a:r>
            <a:endParaRPr b="1" sz="1200">
              <a:solidFill>
                <a:schemeClr val="dk1"/>
              </a:solidFill>
              <a:latin typeface="Garamond"/>
              <a:ea typeface="Garamond"/>
              <a:cs typeface="Garamond"/>
              <a:sym typeface="Garamond"/>
            </a:endParaRPr>
          </a:p>
          <a:p>
            <a:pPr lvl="0" rtl="0" algn="ctr">
              <a:spcBef>
                <a:spcPts val="0"/>
              </a:spcBef>
              <a:buClr>
                <a:schemeClr val="dk1"/>
              </a:buClr>
              <a:buSzPct val="91666"/>
              <a:buFont typeface="Arial"/>
              <a:buNone/>
            </a:pPr>
            <a:r>
              <a:rPr b="1" lang="en" sz="1200">
                <a:solidFill>
                  <a:schemeClr val="dk1"/>
                </a:solidFill>
                <a:latin typeface="Garamond"/>
                <a:ea typeface="Garamond"/>
                <a:cs typeface="Garamond"/>
                <a:sym typeface="Garamond"/>
              </a:rPr>
              <a:t>T</a:t>
            </a:r>
            <a:r>
              <a:rPr b="1" lang="en">
                <a:solidFill>
                  <a:schemeClr val="dk1"/>
                </a:solidFill>
                <a:latin typeface="Garamond"/>
                <a:ea typeface="Garamond"/>
                <a:cs typeface="Garamond"/>
                <a:sym typeface="Garamond"/>
              </a:rPr>
              <a:t>he sample is  placed on ice and amplified in a thermal cycler</a:t>
            </a:r>
          </a:p>
          <a:p>
            <a:pPr lvl="0">
              <a:spcBef>
                <a:spcPts val="0"/>
              </a:spcBef>
              <a:buNone/>
            </a:pPr>
            <a:r>
              <a:t/>
            </a:r>
            <a:endParaRPr/>
          </a:p>
        </p:txBody>
      </p:sp>
      <p:sp>
        <p:nvSpPr>
          <p:cNvPr id="170" name="Shape 170"/>
          <p:cNvSpPr/>
          <p:nvPr/>
        </p:nvSpPr>
        <p:spPr>
          <a:xfrm>
            <a:off x="274975" y="1318775"/>
            <a:ext cx="3017400" cy="10347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68750"/>
              <a:buFont typeface="Arial"/>
              <a:buNone/>
            </a:pPr>
            <a:r>
              <a:rPr b="1" lang="en" sz="1600">
                <a:solidFill>
                  <a:schemeClr val="dk1"/>
                </a:solidFill>
                <a:latin typeface="Garamond"/>
                <a:ea typeface="Garamond"/>
                <a:cs typeface="Garamond"/>
                <a:sym typeface="Garamond"/>
              </a:rPr>
              <a:t> </a:t>
            </a:r>
            <a:r>
              <a:rPr b="1" lang="en">
                <a:solidFill>
                  <a:schemeClr val="dk1"/>
                </a:solidFill>
                <a:latin typeface="Garamond"/>
                <a:ea typeface="Garamond"/>
                <a:cs typeface="Garamond"/>
                <a:sym typeface="Garamond"/>
              </a:rPr>
              <a:t>Store  at -20</a:t>
            </a:r>
            <a:r>
              <a:rPr b="1" baseline="30000" lang="en">
                <a:solidFill>
                  <a:schemeClr val="dk1"/>
                </a:solidFill>
                <a:latin typeface="Garamond"/>
                <a:ea typeface="Garamond"/>
                <a:cs typeface="Garamond"/>
                <a:sym typeface="Garamond"/>
              </a:rPr>
              <a:t>0</a:t>
            </a:r>
            <a:r>
              <a:rPr b="1" lang="en">
                <a:solidFill>
                  <a:schemeClr val="dk1"/>
                </a:solidFill>
                <a:latin typeface="Garamond"/>
                <a:ea typeface="Garamond"/>
                <a:cs typeface="Garamond"/>
                <a:sym typeface="Garamond"/>
              </a:rPr>
              <a:t>C and 2% of agarose is poured into a gel box</a:t>
            </a:r>
          </a:p>
          <a:p>
            <a:pPr lvl="0">
              <a:spcBef>
                <a:spcPts val="0"/>
              </a:spcBef>
              <a:buNone/>
            </a:pPr>
            <a:r>
              <a:t/>
            </a:r>
            <a:endParaRPr/>
          </a:p>
        </p:txBody>
      </p:sp>
      <p:sp>
        <p:nvSpPr>
          <p:cNvPr id="171" name="Shape 171"/>
          <p:cNvSpPr/>
          <p:nvPr/>
        </p:nvSpPr>
        <p:spPr>
          <a:xfrm>
            <a:off x="437200" y="2459025"/>
            <a:ext cx="2835300" cy="12384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Font typeface="Arial"/>
              <a:buNone/>
            </a:pPr>
            <a:r>
              <a:t/>
            </a:r>
            <a:endParaRPr b="1" sz="1600">
              <a:solidFill>
                <a:schemeClr val="dk1"/>
              </a:solidFill>
              <a:latin typeface="Garamond"/>
              <a:ea typeface="Garamond"/>
              <a:cs typeface="Garamond"/>
              <a:sym typeface="Garamond"/>
            </a:endParaRPr>
          </a:p>
          <a:p>
            <a:pPr lvl="0" rtl="0" algn="ctr">
              <a:spcBef>
                <a:spcPts val="0"/>
              </a:spcBef>
              <a:buClr>
                <a:schemeClr val="dk1"/>
              </a:buClr>
              <a:buFont typeface="Arial"/>
              <a:buNone/>
            </a:pPr>
            <a:r>
              <a:rPr b="1" lang="en">
                <a:solidFill>
                  <a:schemeClr val="dk1"/>
                </a:solidFill>
                <a:latin typeface="Garamond"/>
                <a:ea typeface="Garamond"/>
                <a:cs typeface="Garamond"/>
                <a:sym typeface="Garamond"/>
              </a:rPr>
              <a:t> Agarose is then placed into an electrophoresis chamber  at 130 volts for 30 minute</a:t>
            </a:r>
            <a:r>
              <a:rPr b="1" lang="en" sz="1600">
                <a:solidFill>
                  <a:schemeClr val="dk1"/>
                </a:solidFill>
                <a:latin typeface="Garamond"/>
                <a:ea typeface="Garamond"/>
                <a:cs typeface="Garamond"/>
                <a:sym typeface="Garamond"/>
              </a:rPr>
              <a:t>s</a:t>
            </a:r>
          </a:p>
          <a:p>
            <a:pPr lvl="0">
              <a:spcBef>
                <a:spcPts val="0"/>
              </a:spcBef>
              <a:buNone/>
            </a:pPr>
            <a:r>
              <a:t/>
            </a:r>
            <a:endParaRPr/>
          </a:p>
        </p:txBody>
      </p:sp>
      <p:sp>
        <p:nvSpPr>
          <p:cNvPr id="172" name="Shape 172"/>
          <p:cNvSpPr/>
          <p:nvPr/>
        </p:nvSpPr>
        <p:spPr>
          <a:xfrm>
            <a:off x="3613300" y="1401225"/>
            <a:ext cx="2379000" cy="9522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Font typeface="Arial"/>
              <a:buNone/>
            </a:pPr>
            <a:r>
              <a:t/>
            </a:r>
            <a:endParaRPr b="1">
              <a:solidFill>
                <a:schemeClr val="dk1"/>
              </a:solidFill>
              <a:latin typeface="Garamond"/>
              <a:ea typeface="Garamond"/>
              <a:cs typeface="Garamond"/>
              <a:sym typeface="Garamond"/>
            </a:endParaRPr>
          </a:p>
          <a:p>
            <a:pPr lvl="0" rtl="0" algn="ctr">
              <a:spcBef>
                <a:spcPts val="0"/>
              </a:spcBef>
              <a:buClr>
                <a:schemeClr val="dk1"/>
              </a:buClr>
              <a:buFont typeface="Arial"/>
              <a:buNone/>
            </a:pPr>
            <a:r>
              <a:rPr b="1" lang="en">
                <a:solidFill>
                  <a:schemeClr val="dk1"/>
                </a:solidFill>
                <a:latin typeface="Garamond"/>
                <a:ea typeface="Garamond"/>
                <a:cs typeface="Garamond"/>
                <a:sym typeface="Garamond"/>
              </a:rPr>
              <a:t>Sent for DNA sequencing</a:t>
            </a:r>
          </a:p>
          <a:p>
            <a:pPr lvl="0">
              <a:spcBef>
                <a:spcPts val="0"/>
              </a:spcBef>
              <a:buNone/>
            </a:pPr>
            <a:r>
              <a:t/>
            </a:r>
            <a:endParaRPr>
              <a:latin typeface="Garamond"/>
              <a:ea typeface="Garamond"/>
              <a:cs typeface="Garamond"/>
              <a:sym typeface="Garamond"/>
            </a:endParaRPr>
          </a:p>
        </p:txBody>
      </p:sp>
      <p:sp>
        <p:nvSpPr>
          <p:cNvPr id="173" name="Shape 173"/>
          <p:cNvSpPr/>
          <p:nvPr/>
        </p:nvSpPr>
        <p:spPr>
          <a:xfrm>
            <a:off x="5910375" y="1174424"/>
            <a:ext cx="3000000" cy="12024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buClr>
                <a:schemeClr val="dk1"/>
              </a:buClr>
              <a:buFont typeface="Arial"/>
              <a:buNone/>
            </a:pPr>
            <a:r>
              <a:rPr b="1" lang="en">
                <a:solidFill>
                  <a:schemeClr val="dk1"/>
                </a:solidFill>
                <a:latin typeface="Garamond"/>
                <a:ea typeface="Garamond"/>
                <a:cs typeface="Garamond"/>
                <a:sym typeface="Garamond"/>
              </a:rPr>
              <a:t>Perform the bioinformatics online in order to further study the phylogeny of the fish. </a:t>
            </a:r>
          </a:p>
        </p:txBody>
      </p:sp>
      <p:sp>
        <p:nvSpPr>
          <p:cNvPr id="174" name="Shape 174"/>
          <p:cNvSpPr/>
          <p:nvPr/>
        </p:nvSpPr>
        <p:spPr>
          <a:xfrm>
            <a:off x="334325" y="3802975"/>
            <a:ext cx="2546100" cy="1147500"/>
          </a:xfrm>
          <a:prstGeom prst="chevron">
            <a:avLst>
              <a:gd fmla="val 4569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buClr>
                <a:schemeClr val="dk1"/>
              </a:buClr>
              <a:buFont typeface="Arial"/>
              <a:buNone/>
            </a:pPr>
            <a:r>
              <a:rPr b="1" lang="en">
                <a:solidFill>
                  <a:schemeClr val="dk1"/>
                </a:solidFill>
                <a:latin typeface="Garamond"/>
                <a:ea typeface="Garamond"/>
                <a:cs typeface="Garamond"/>
                <a:sym typeface="Garamond"/>
              </a:rPr>
              <a:t>We then blasted the finalized DNA sequence and uploaded the data.</a:t>
            </a:r>
            <a:r>
              <a:rPr lang="en" sz="1200">
                <a:solidFill>
                  <a:schemeClr val="dk1"/>
                </a:solidFill>
                <a:latin typeface="Times New Roman"/>
                <a:ea typeface="Times New Roman"/>
                <a:cs typeface="Times New Roman"/>
                <a:sym typeface="Times New Roman"/>
              </a:rPr>
              <a:t> </a:t>
            </a:r>
          </a:p>
        </p:txBody>
      </p:sp>
      <p:sp>
        <p:nvSpPr>
          <p:cNvPr id="175" name="Shape 175"/>
          <p:cNvSpPr/>
          <p:nvPr/>
        </p:nvSpPr>
        <p:spPr>
          <a:xfrm>
            <a:off x="3085175" y="3828600"/>
            <a:ext cx="3158700" cy="10347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69850" lvl="0" marL="0" rtl="0" algn="ctr">
              <a:spcBef>
                <a:spcPts val="0"/>
              </a:spcBef>
              <a:buClr>
                <a:schemeClr val="dk1"/>
              </a:buClr>
              <a:buFont typeface="Arial"/>
              <a:buNone/>
            </a:pPr>
            <a:r>
              <a:rPr b="1" lang="en">
                <a:solidFill>
                  <a:schemeClr val="dk1"/>
                </a:solidFill>
                <a:latin typeface="Garamond"/>
                <a:ea typeface="Garamond"/>
                <a:cs typeface="Garamond"/>
                <a:sym typeface="Garamond"/>
              </a:rPr>
              <a:t>The phylogenetic tree was then generated showing similar fish with the same similarities and characteristics.</a:t>
            </a:r>
          </a:p>
        </p:txBody>
      </p:sp>
      <p:sp>
        <p:nvSpPr>
          <p:cNvPr id="176" name="Shape 176"/>
          <p:cNvSpPr/>
          <p:nvPr/>
        </p:nvSpPr>
        <p:spPr>
          <a:xfrm>
            <a:off x="2944750" y="2495150"/>
            <a:ext cx="3340800" cy="1202400"/>
          </a:xfrm>
          <a:prstGeom prst="chevron">
            <a:avLst>
              <a:gd fmla="val 4805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rtl="0" algn="ctr">
              <a:spcBef>
                <a:spcPts val="0"/>
              </a:spcBef>
              <a:buNone/>
            </a:pPr>
            <a:r>
              <a:t/>
            </a:r>
            <a:endParaRPr b="1">
              <a:solidFill>
                <a:schemeClr val="dk1"/>
              </a:solidFill>
              <a:latin typeface="Garamond"/>
              <a:ea typeface="Garamond"/>
              <a:cs typeface="Garamond"/>
              <a:sym typeface="Garamond"/>
            </a:endParaRPr>
          </a:p>
          <a:p>
            <a:pPr indent="-69850" lvl="0" marL="0" rtl="0" algn="ctr">
              <a:spcBef>
                <a:spcPts val="0"/>
              </a:spcBef>
              <a:buClr>
                <a:schemeClr val="dk1"/>
              </a:buClr>
              <a:buFont typeface="Arial"/>
              <a:buNone/>
            </a:pPr>
            <a:r>
              <a:rPr b="1" lang="en">
                <a:solidFill>
                  <a:schemeClr val="dk1"/>
                </a:solidFill>
                <a:latin typeface="Garamond"/>
                <a:ea typeface="Garamond"/>
                <a:cs typeface="Garamond"/>
                <a:sym typeface="Garamond"/>
              </a:rPr>
              <a:t>We used DNA Subway to analyze and generate a phylogenetic tree.</a:t>
            </a:r>
          </a:p>
          <a:p>
            <a:pPr lvl="0" algn="ctr">
              <a:spcBef>
                <a:spcPts val="0"/>
              </a:spcBef>
              <a:buNone/>
            </a:pPr>
            <a:r>
              <a:t/>
            </a:r>
            <a:endParaRPr b="1">
              <a:latin typeface="Garamond"/>
              <a:ea typeface="Garamond"/>
              <a:cs typeface="Garamond"/>
              <a:sym typeface="Garamond"/>
            </a:endParaRPr>
          </a:p>
        </p:txBody>
      </p:sp>
      <p:sp>
        <p:nvSpPr>
          <p:cNvPr id="177" name="Shape 177"/>
          <p:cNvSpPr/>
          <p:nvPr/>
        </p:nvSpPr>
        <p:spPr>
          <a:xfrm>
            <a:off x="6728775" y="3802975"/>
            <a:ext cx="1983300" cy="10860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b="1" lang="en">
                <a:latin typeface="Garamond"/>
                <a:ea typeface="Garamond"/>
                <a:cs typeface="Garamond"/>
                <a:sym typeface="Garamond"/>
              </a:rPr>
              <a:t>Export to Genbank</a:t>
            </a:r>
          </a:p>
        </p:txBody>
      </p:sp>
      <p:sp>
        <p:nvSpPr>
          <p:cNvPr id="178" name="Shape 178"/>
          <p:cNvSpPr/>
          <p:nvPr/>
        </p:nvSpPr>
        <p:spPr>
          <a:xfrm>
            <a:off x="6596550" y="2549900"/>
            <a:ext cx="2115300" cy="11475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b="1" lang="en">
                <a:latin typeface="Garamond"/>
                <a:ea typeface="Garamond"/>
                <a:cs typeface="Garamond"/>
                <a:sym typeface="Garamond"/>
              </a:rPr>
              <a:t>The DNA </a:t>
            </a:r>
            <a:r>
              <a:rPr b="1" lang="en">
                <a:latin typeface="Garamond"/>
                <a:ea typeface="Garamond"/>
                <a:cs typeface="Garamond"/>
                <a:sym typeface="Garamond"/>
              </a:rPr>
              <a:t>sequence was then trimmed</a:t>
            </a:r>
          </a:p>
        </p:txBody>
      </p:sp>
      <p:sp>
        <p:nvSpPr>
          <p:cNvPr id="179" name="Shape 179"/>
          <p:cNvSpPr txBox="1"/>
          <p:nvPr/>
        </p:nvSpPr>
        <p:spPr>
          <a:xfrm>
            <a:off x="0" y="-27325"/>
            <a:ext cx="3000000" cy="30000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80" name="Shape 180"/>
          <p:cNvSpPr txBox="1"/>
          <p:nvPr/>
        </p:nvSpPr>
        <p:spPr>
          <a:xfrm>
            <a:off x="3292375" y="-27325"/>
            <a:ext cx="2546100" cy="799500"/>
          </a:xfrm>
          <a:prstGeom prst="rect">
            <a:avLst/>
          </a:prstGeom>
          <a:noFill/>
          <a:ln>
            <a:noFill/>
          </a:ln>
        </p:spPr>
        <p:txBody>
          <a:bodyPr anchorCtr="0" anchor="t" bIns="91425" lIns="91425" rIns="91425" tIns="91425">
            <a:noAutofit/>
          </a:bodyPr>
          <a:lstStyle/>
          <a:p>
            <a:pPr lvl="0" algn="ctr">
              <a:spcBef>
                <a:spcPts val="0"/>
              </a:spcBef>
              <a:buClr>
                <a:schemeClr val="dk1"/>
              </a:buClr>
              <a:buSzPct val="45833"/>
              <a:buFont typeface="Arial"/>
              <a:buNone/>
            </a:pPr>
            <a:r>
              <a:rPr b="1" lang="en" sz="2400" u="sng">
                <a:latin typeface="Oswald"/>
                <a:ea typeface="Oswald"/>
                <a:cs typeface="Oswald"/>
                <a:sym typeface="Oswald"/>
              </a:rPr>
              <a:t>Methods (continued)</a:t>
            </a:r>
          </a:p>
          <a:p>
            <a:pPr lvl="0" algn="ctr">
              <a:spcBef>
                <a:spcPts val="0"/>
              </a:spcBef>
              <a:buNone/>
            </a:pPr>
            <a:r>
              <a:t/>
            </a:r>
            <a:endParaRPr sz="2400"/>
          </a:p>
        </p:txBody>
      </p:sp>
      <p:sp>
        <p:nvSpPr>
          <p:cNvPr id="181" name="Shape 181"/>
          <p:cNvSpPr/>
          <p:nvPr/>
        </p:nvSpPr>
        <p:spPr>
          <a:xfrm>
            <a:off x="3711300" y="111350"/>
            <a:ext cx="17214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75125"/>
            <a:ext cx="8520600" cy="1070700"/>
          </a:xfrm>
          <a:prstGeom prst="rect">
            <a:avLst/>
          </a:prstGeom>
        </p:spPr>
        <p:txBody>
          <a:bodyPr anchorCtr="0" anchor="t" bIns="91425" lIns="91425" rIns="91425" tIns="91425">
            <a:noAutofit/>
          </a:bodyPr>
          <a:lstStyle/>
          <a:p>
            <a:pPr lvl="0" algn="ctr">
              <a:spcBef>
                <a:spcPts val="0"/>
              </a:spcBef>
              <a:buNone/>
            </a:pPr>
            <a:r>
              <a:rPr b="1" lang="en" sz="3600" u="sng"/>
              <a:t>Results</a:t>
            </a:r>
          </a:p>
        </p:txBody>
      </p:sp>
      <p:sp>
        <p:nvSpPr>
          <p:cNvPr id="187" name="Shape 187"/>
          <p:cNvSpPr txBox="1"/>
          <p:nvPr>
            <p:ph idx="1" type="body"/>
          </p:nvPr>
        </p:nvSpPr>
        <p:spPr>
          <a:xfrm>
            <a:off x="0" y="1145825"/>
            <a:ext cx="8520600"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A print out of our </a:t>
            </a:r>
            <a:r>
              <a:rPr lang="en">
                <a:solidFill>
                  <a:srgbClr val="000000"/>
                </a:solidFill>
              </a:rPr>
              <a:t>phylogenetic tree will be included on our poster. </a:t>
            </a:r>
          </a:p>
        </p:txBody>
      </p:sp>
      <p:pic>
        <p:nvPicPr>
          <p:cNvPr id="188" name="Shape 188"/>
          <p:cNvPicPr preferRelativeResize="0"/>
          <p:nvPr/>
        </p:nvPicPr>
        <p:blipFill>
          <a:blip r:embed="rId3">
            <a:alphaModFix/>
          </a:blip>
          <a:stretch>
            <a:fillRect/>
          </a:stretch>
        </p:blipFill>
        <p:spPr>
          <a:xfrm>
            <a:off x="45875" y="1788849"/>
            <a:ext cx="3426800" cy="2876350"/>
          </a:xfrm>
          <a:prstGeom prst="rect">
            <a:avLst/>
          </a:prstGeom>
          <a:noFill/>
          <a:ln>
            <a:noFill/>
          </a:ln>
        </p:spPr>
      </p:pic>
      <p:sp>
        <p:nvSpPr>
          <p:cNvPr id="189" name="Shape 189"/>
          <p:cNvSpPr txBox="1"/>
          <p:nvPr/>
        </p:nvSpPr>
        <p:spPr>
          <a:xfrm>
            <a:off x="3892375" y="1906475"/>
            <a:ext cx="4815900" cy="1532400"/>
          </a:xfrm>
          <a:prstGeom prst="rect">
            <a:avLst/>
          </a:prstGeom>
          <a:noFill/>
          <a:ln>
            <a:noFill/>
          </a:ln>
        </p:spPr>
        <p:txBody>
          <a:bodyPr anchorCtr="0" anchor="ctr" bIns="91425" lIns="91425" rIns="91425" tIns="91425">
            <a:noAutofit/>
          </a:bodyPr>
          <a:lstStyle/>
          <a:p>
            <a:pPr indent="457200" lvl="0" rtl="0">
              <a:spcBef>
                <a:spcPts val="0"/>
              </a:spcBef>
              <a:buNone/>
            </a:pPr>
            <a:r>
              <a:rPr lang="en" sz="1800">
                <a:solidFill>
                  <a:schemeClr val="dk1"/>
                </a:solidFill>
                <a:latin typeface="Times New Roman"/>
                <a:ea typeface="Times New Roman"/>
                <a:cs typeface="Times New Roman"/>
                <a:sym typeface="Times New Roman"/>
              </a:rPr>
              <a:t>This is a picture of the results of our gel after running it through the PCR machine. The first lane contains the marker, while lanes 1-4 includes our specimen tissues. Lane “+” contains the positive control.</a:t>
            </a:r>
          </a:p>
        </p:txBody>
      </p:sp>
      <p:sp>
        <p:nvSpPr>
          <p:cNvPr id="190" name="Shape 190"/>
          <p:cNvSpPr/>
          <p:nvPr/>
        </p:nvSpPr>
        <p:spPr>
          <a:xfrm>
            <a:off x="3711300" y="111350"/>
            <a:ext cx="17214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pic>
        <p:nvPicPr>
          <p:cNvPr id="191" name="Shape 191"/>
          <p:cNvPicPr preferRelativeResize="0"/>
          <p:nvPr/>
        </p:nvPicPr>
        <p:blipFill>
          <a:blip r:embed="rId4">
            <a:alphaModFix/>
          </a:blip>
          <a:stretch>
            <a:fillRect/>
          </a:stretch>
        </p:blipFill>
        <p:spPr>
          <a:xfrm>
            <a:off x="4471524" y="2804350"/>
            <a:ext cx="3813200" cy="2306374"/>
          </a:xfrm>
          <a:prstGeom prst="rect">
            <a:avLst/>
          </a:prstGeom>
          <a:noFill/>
          <a:ln>
            <a:noFill/>
          </a:ln>
        </p:spPr>
      </p:pic>
      <p:sp>
        <p:nvSpPr>
          <p:cNvPr id="192" name="Shape 192"/>
          <p:cNvSpPr txBox="1"/>
          <p:nvPr/>
        </p:nvSpPr>
        <p:spPr>
          <a:xfrm>
            <a:off x="3524975" y="4766175"/>
            <a:ext cx="5570400" cy="228300"/>
          </a:xfrm>
          <a:prstGeom prst="rect">
            <a:avLst/>
          </a:prstGeom>
          <a:noFill/>
          <a:ln>
            <a:noFill/>
          </a:ln>
        </p:spPr>
        <p:txBody>
          <a:bodyPr anchorCtr="0" anchor="ctr" bIns="91425" lIns="91425" rIns="91425" tIns="91425">
            <a:noAutofit/>
          </a:bodyPr>
          <a:lstStyle/>
          <a:p>
            <a:pPr indent="457200" lvl="0" rtl="0" algn="ctr">
              <a:lnSpc>
                <a:spcPct val="115000"/>
              </a:lnSpc>
              <a:spcBef>
                <a:spcPts val="0"/>
              </a:spcBef>
              <a:buNone/>
            </a:pPr>
            <a:r>
              <a:rPr i="1" lang="en" sz="1300">
                <a:solidFill>
                  <a:schemeClr val="dk1"/>
                </a:solidFill>
                <a:latin typeface="Bree Serif"/>
                <a:ea typeface="Bree Serif"/>
                <a:cs typeface="Bree Serif"/>
                <a:sym typeface="Bree Serif"/>
              </a:rPr>
              <a:t>Theragra Chalcogramma,</a:t>
            </a:r>
            <a:r>
              <a:rPr lang="en" sz="1300">
                <a:solidFill>
                  <a:schemeClr val="dk1"/>
                </a:solidFill>
                <a:latin typeface="Bree Serif"/>
                <a:ea typeface="Bree Serif"/>
                <a:cs typeface="Bree Serif"/>
                <a:sym typeface="Bree Serif"/>
              </a:rPr>
              <a:t> commonly known as “Alaskan Pollock”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160775" y="80325"/>
            <a:ext cx="8520600" cy="572700"/>
          </a:xfrm>
          <a:prstGeom prst="rect">
            <a:avLst/>
          </a:prstGeom>
        </p:spPr>
        <p:txBody>
          <a:bodyPr anchorCtr="0" anchor="t" bIns="91425" lIns="91425" rIns="91425" tIns="91425">
            <a:noAutofit/>
          </a:bodyPr>
          <a:lstStyle/>
          <a:p>
            <a:pPr lvl="0" algn="ctr">
              <a:spcBef>
                <a:spcPts val="0"/>
              </a:spcBef>
              <a:buNone/>
            </a:pPr>
            <a:r>
              <a:rPr b="1" lang="en" sz="3600" u="sng">
                <a:latin typeface="Oswald"/>
                <a:ea typeface="Oswald"/>
                <a:cs typeface="Oswald"/>
                <a:sym typeface="Oswald"/>
              </a:rPr>
              <a:t>Conclusion</a:t>
            </a:r>
          </a:p>
        </p:txBody>
      </p:sp>
      <p:sp>
        <p:nvSpPr>
          <p:cNvPr id="198" name="Shape 198"/>
          <p:cNvSpPr txBox="1"/>
          <p:nvPr/>
        </p:nvSpPr>
        <p:spPr>
          <a:xfrm>
            <a:off x="125400" y="842475"/>
            <a:ext cx="8893200" cy="4288500"/>
          </a:xfrm>
          <a:prstGeom prst="rect">
            <a:avLst/>
          </a:prstGeom>
          <a:noFill/>
          <a:ln>
            <a:noFill/>
          </a:ln>
        </p:spPr>
        <p:txBody>
          <a:bodyPr anchorCtr="0" anchor="t" bIns="91425" lIns="91425" rIns="91425" tIns="91425">
            <a:noAutofit/>
          </a:bodyPr>
          <a:lstStyle/>
          <a:p>
            <a:pPr indent="387350" lvl="0" rtl="0">
              <a:lnSpc>
                <a:spcPct val="115000"/>
              </a:lnSpc>
              <a:spcBef>
                <a:spcPts val="0"/>
              </a:spcBef>
              <a:buClr>
                <a:schemeClr val="dk1"/>
              </a:buClr>
              <a:buFont typeface="Arial"/>
              <a:buNone/>
            </a:pPr>
            <a:r>
              <a:t/>
            </a:r>
            <a:endParaRPr sz="1200"/>
          </a:p>
        </p:txBody>
      </p:sp>
      <p:sp>
        <p:nvSpPr>
          <p:cNvPr id="199" name="Shape 199"/>
          <p:cNvSpPr/>
          <p:nvPr/>
        </p:nvSpPr>
        <p:spPr>
          <a:xfrm>
            <a:off x="332550" y="842475"/>
            <a:ext cx="8458200" cy="4288500"/>
          </a:xfrm>
          <a:prstGeom prst="ellipse">
            <a:avLst/>
          </a:prstGeom>
          <a:solidFill>
            <a:srgbClr val="D5A6B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457200" lvl="0" rtl="0">
              <a:lnSpc>
                <a:spcPct val="115000"/>
              </a:lnSpc>
              <a:spcBef>
                <a:spcPts val="0"/>
              </a:spcBef>
              <a:buNone/>
            </a:pPr>
            <a:r>
              <a:t/>
            </a:r>
            <a:endParaRPr>
              <a:solidFill>
                <a:schemeClr val="dk1"/>
              </a:solidFill>
            </a:endParaRPr>
          </a:p>
          <a:p>
            <a:pPr indent="387350" lvl="0" rtl="0">
              <a:lnSpc>
                <a:spcPct val="115000"/>
              </a:lnSpc>
              <a:spcBef>
                <a:spcPts val="0"/>
              </a:spcBef>
              <a:buClr>
                <a:schemeClr val="dk1"/>
              </a:buClr>
              <a:buFont typeface="Arial"/>
              <a:buNone/>
            </a:pPr>
            <a:r>
              <a:rPr lang="en">
                <a:solidFill>
                  <a:schemeClr val="dk1"/>
                </a:solidFill>
              </a:rPr>
              <a:t>After analyzing our phylogenetic tree, we came to the the conclusion that there are organisms that are similar to Theragra Chalcogramma by family class, diets,location, and health benefits, as well as physical similarities. An example of an organism that shares the same diet as Theragra Chalcogramma is the Plesio batis Daviesi, they both eat crustaceans and  bony fish. Another example of an organism is the Oncorhynchus mykiss, which is found in the same location where Theragra Chalcogramma inhabits, as well as sharing a similar diet.  Our results show a tree of a few organisms similar to Theragra Chalcogramma based on the same family class, such as Haddock-Gadidae and Atlantic cod-Gadidae. What you can deduce from analyzing the tree, is that our specimen has a large list of relatives with similar characteristics.</a:t>
            </a:r>
          </a:p>
          <a:p>
            <a:pPr lvl="0">
              <a:spcBef>
                <a:spcPts val="0"/>
              </a:spcBef>
              <a:buNone/>
            </a:pPr>
            <a:r>
              <a:t/>
            </a:r>
            <a:endParaRPr/>
          </a:p>
        </p:txBody>
      </p:sp>
      <p:sp>
        <p:nvSpPr>
          <p:cNvPr id="200" name="Shape 200"/>
          <p:cNvSpPr/>
          <p:nvPr/>
        </p:nvSpPr>
        <p:spPr>
          <a:xfrm rot="8100000">
            <a:off x="-784819" y="1885146"/>
            <a:ext cx="2024163" cy="1994041"/>
          </a:xfrm>
          <a:prstGeom prst="diagStripe">
            <a:avLst>
              <a:gd fmla="val 50000" name="adj"/>
            </a:avLst>
          </a:prstGeom>
          <a:solidFill>
            <a:srgbClr val="D5A6BD"/>
          </a:solidFill>
          <a:ln>
            <a:noFill/>
          </a:ln>
        </p:spPr>
        <p:txBody>
          <a:bodyPr anchorCtr="0" anchor="ctr" bIns="91425" lIns="91425" rIns="91425" tIns="91425">
            <a:noAutofit/>
          </a:bodyPr>
          <a:lstStyle/>
          <a:p>
            <a:pPr lvl="0">
              <a:spcBef>
                <a:spcPts val="0"/>
              </a:spcBef>
              <a:buNone/>
            </a:pPr>
            <a:r>
              <a:t/>
            </a:r>
            <a:endParaRPr/>
          </a:p>
        </p:txBody>
      </p:sp>
      <p:sp>
        <p:nvSpPr>
          <p:cNvPr id="201" name="Shape 201"/>
          <p:cNvSpPr/>
          <p:nvPr/>
        </p:nvSpPr>
        <p:spPr>
          <a:xfrm>
            <a:off x="7792850" y="1806875"/>
            <a:ext cx="454500" cy="443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2" name="Shape 202"/>
          <p:cNvSpPr/>
          <p:nvPr/>
        </p:nvSpPr>
        <p:spPr>
          <a:xfrm>
            <a:off x="8103350" y="1895600"/>
            <a:ext cx="144000" cy="144000"/>
          </a:xfrm>
          <a:prstGeom prst="ellipse">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3" name="Shape 203"/>
          <p:cNvSpPr/>
          <p:nvPr/>
        </p:nvSpPr>
        <p:spPr>
          <a:xfrm rot="9379962">
            <a:off x="7557549" y="2715727"/>
            <a:ext cx="1064208" cy="1064208"/>
          </a:xfrm>
          <a:prstGeom prst="arc">
            <a:avLst>
              <a:gd fmla="val 16200000" name="adj1"/>
              <a:gd fmla="val 0" name="adj2"/>
            </a:avLst>
          </a:prstGeom>
          <a:noFill/>
          <a:ln cap="flat" cmpd="sng" w="38100">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4" name="Shape 204"/>
          <p:cNvSpPr/>
          <p:nvPr/>
        </p:nvSpPr>
        <p:spPr>
          <a:xfrm>
            <a:off x="3212075" y="124500"/>
            <a:ext cx="2418000" cy="896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143625"/>
            <a:ext cx="8520600" cy="572700"/>
          </a:xfrm>
          <a:prstGeom prst="rect">
            <a:avLst/>
          </a:prstGeom>
          <a:ln>
            <a:noFill/>
          </a:ln>
        </p:spPr>
        <p:txBody>
          <a:bodyPr anchorCtr="0" anchor="t" bIns="91425" lIns="91425" rIns="91425" tIns="91425">
            <a:noAutofit/>
          </a:bodyPr>
          <a:lstStyle/>
          <a:p>
            <a:pPr lvl="0" rtl="0" algn="ctr">
              <a:spcBef>
                <a:spcPts val="0"/>
              </a:spcBef>
              <a:buNone/>
            </a:pPr>
            <a:r>
              <a:rPr b="1" lang="en" sz="3600" u="sng">
                <a:latin typeface="Oswald"/>
                <a:ea typeface="Oswald"/>
                <a:cs typeface="Oswald"/>
                <a:sym typeface="Oswald"/>
              </a:rPr>
              <a:t>Discussion</a:t>
            </a:r>
          </a:p>
        </p:txBody>
      </p:sp>
      <p:sp>
        <p:nvSpPr>
          <p:cNvPr id="210" name="Shape 210"/>
          <p:cNvSpPr/>
          <p:nvPr/>
        </p:nvSpPr>
        <p:spPr>
          <a:xfrm>
            <a:off x="495875" y="765000"/>
            <a:ext cx="8520600" cy="4378500"/>
          </a:xfrm>
          <a:prstGeom prst="ellipse">
            <a:avLst/>
          </a:prstGeom>
          <a:solidFill>
            <a:srgbClr val="B6D7A8"/>
          </a:solidFill>
          <a:ln cap="flat" cmpd="sng" w="9525">
            <a:solidFill>
              <a:srgbClr val="B6D7A8"/>
            </a:solidFill>
            <a:prstDash val="solid"/>
            <a:round/>
            <a:headEnd len="med" w="med" type="none"/>
            <a:tailEnd len="med" w="med" type="none"/>
          </a:ln>
        </p:spPr>
        <p:txBody>
          <a:bodyPr anchorCtr="0" anchor="ctr" bIns="91425" lIns="91425" rIns="91425" tIns="91425">
            <a:noAutofit/>
          </a:bodyPr>
          <a:lstStyle/>
          <a:p>
            <a:pPr indent="457200" lvl="0" rtl="0">
              <a:lnSpc>
                <a:spcPct val="115000"/>
              </a:lnSpc>
              <a:spcBef>
                <a:spcPts val="0"/>
              </a:spcBef>
              <a:spcAft>
                <a:spcPts val="1600"/>
              </a:spcAft>
              <a:buNone/>
            </a:pPr>
            <a:r>
              <a:t/>
            </a:r>
            <a:endParaRPr sz="1200">
              <a:solidFill>
                <a:schemeClr val="dk1"/>
              </a:solidFill>
            </a:endParaRPr>
          </a:p>
          <a:p>
            <a:pPr indent="457200" lvl="0" rtl="0">
              <a:lnSpc>
                <a:spcPct val="115000"/>
              </a:lnSpc>
              <a:spcBef>
                <a:spcPts val="0"/>
              </a:spcBef>
              <a:spcAft>
                <a:spcPts val="1600"/>
              </a:spcAft>
              <a:buNone/>
            </a:pPr>
            <a:r>
              <a:t/>
            </a:r>
            <a:endParaRPr sz="1200">
              <a:solidFill>
                <a:schemeClr val="dk1"/>
              </a:solidFill>
            </a:endParaRPr>
          </a:p>
          <a:p>
            <a:pPr indent="457200" lvl="0" rtl="0">
              <a:lnSpc>
                <a:spcPct val="115000"/>
              </a:lnSpc>
              <a:spcBef>
                <a:spcPts val="0"/>
              </a:spcBef>
              <a:spcAft>
                <a:spcPts val="1600"/>
              </a:spcAft>
              <a:buNone/>
            </a:pPr>
            <a:r>
              <a:rPr lang="en" sz="1200">
                <a:solidFill>
                  <a:schemeClr val="dk1"/>
                </a:solidFill>
              </a:rPr>
              <a:t>Our results are crucial because we now know of other organisms with the same characteristics which is crucial for scientists who are researching those organisms. By examining similarities in their DNA,  they can  find out what other similar benefits they contain: for example: health benefits, physical characteristics and living environments that they share. Health benefits based on their diets can now be also studied and further researched. </a:t>
            </a:r>
          </a:p>
          <a:p>
            <a:pPr indent="387350" lvl="0" rtl="0">
              <a:lnSpc>
                <a:spcPct val="115000"/>
              </a:lnSpc>
              <a:spcBef>
                <a:spcPts val="0"/>
              </a:spcBef>
              <a:spcAft>
                <a:spcPts val="1600"/>
              </a:spcAft>
              <a:buClr>
                <a:schemeClr val="dk1"/>
              </a:buClr>
              <a:buSzPct val="91666"/>
              <a:buFont typeface="Arial"/>
              <a:buNone/>
            </a:pPr>
            <a:r>
              <a:rPr lang="en" sz="1200">
                <a:solidFill>
                  <a:schemeClr val="dk1"/>
                </a:solidFill>
              </a:rPr>
              <a:t>Now that we have generated the phylogeny, we could conduct further studies in order to  research other organisms in the same family and genus that possess similar health benefits as Theragra Chalcogramma. Alaskan Pollock is not in the Pollachius genus, but in the Atlantic family, so we would like to conduct further research to see if there are any other fish in the Atlantic family that have similarities to Alaskan Pollock. We would also like to see if there are other organisms that belong to the Atlantic family but are not members of the Pollachius genus, similar to Theragra Chalcogramma. This could help identify organisms with similar physical characteristics to Theragra Chalcogramma who are in the same Atlantic family but different Pollachius genus.</a:t>
            </a:r>
          </a:p>
          <a:p>
            <a:pPr lvl="0" rtl="0">
              <a:lnSpc>
                <a:spcPct val="115000"/>
              </a:lnSpc>
              <a:spcBef>
                <a:spcPts val="0"/>
              </a:spcBef>
              <a:spcAft>
                <a:spcPts val="1600"/>
              </a:spcAft>
              <a:buClr>
                <a:schemeClr val="dk1"/>
              </a:buClr>
              <a:buFont typeface="Arial"/>
              <a:buNone/>
            </a:pPr>
            <a:r>
              <a:t/>
            </a:r>
            <a:endParaRPr sz="1000">
              <a:solidFill>
                <a:schemeClr val="dk1"/>
              </a:solidFill>
            </a:endParaRPr>
          </a:p>
          <a:p>
            <a:pPr lvl="0">
              <a:spcBef>
                <a:spcPts val="0"/>
              </a:spcBef>
              <a:buNone/>
            </a:pPr>
            <a:r>
              <a:t/>
            </a:r>
            <a:endParaRPr/>
          </a:p>
        </p:txBody>
      </p:sp>
      <p:sp>
        <p:nvSpPr>
          <p:cNvPr id="211" name="Shape 211"/>
          <p:cNvSpPr/>
          <p:nvPr/>
        </p:nvSpPr>
        <p:spPr>
          <a:xfrm rot="8407409">
            <a:off x="-570218" y="2175808"/>
            <a:ext cx="1582037" cy="1779663"/>
          </a:xfrm>
          <a:prstGeom prst="diagStripe">
            <a:avLst>
              <a:gd fmla="val 50000" name="adj"/>
            </a:avLst>
          </a:prstGeom>
          <a:solidFill>
            <a:srgbClr val="B6D7A8"/>
          </a:solidFill>
          <a:ln>
            <a:noFill/>
          </a:ln>
        </p:spPr>
        <p:txBody>
          <a:bodyPr anchorCtr="0" anchor="ctr" bIns="91425" lIns="91425" rIns="91425" tIns="91425">
            <a:noAutofit/>
          </a:bodyPr>
          <a:lstStyle/>
          <a:p>
            <a:pPr lvl="0">
              <a:spcBef>
                <a:spcPts val="0"/>
              </a:spcBef>
              <a:buNone/>
            </a:pPr>
            <a:r>
              <a:t/>
            </a:r>
            <a:endParaRPr/>
          </a:p>
        </p:txBody>
      </p:sp>
      <p:sp>
        <p:nvSpPr>
          <p:cNvPr id="212" name="Shape 212"/>
          <p:cNvSpPr/>
          <p:nvPr/>
        </p:nvSpPr>
        <p:spPr>
          <a:xfrm>
            <a:off x="7864025" y="1694000"/>
            <a:ext cx="471300" cy="4713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3" name="Shape 213"/>
          <p:cNvSpPr/>
          <p:nvPr/>
        </p:nvSpPr>
        <p:spPr>
          <a:xfrm>
            <a:off x="8128500" y="1762325"/>
            <a:ext cx="163800" cy="170700"/>
          </a:xfrm>
          <a:prstGeom prst="ellipse">
            <a:avLst/>
          </a:prstGeom>
          <a:solidFill>
            <a:srgbClr val="000000"/>
          </a:solidFill>
          <a:ln cap="flat" cmpd="sng" w="9525">
            <a:solidFill>
              <a:srgbClr val="99999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4" name="Shape 214"/>
          <p:cNvSpPr/>
          <p:nvPr/>
        </p:nvSpPr>
        <p:spPr>
          <a:xfrm rot="8953857">
            <a:off x="7867395" y="3191025"/>
            <a:ext cx="832716" cy="746332"/>
          </a:xfrm>
          <a:prstGeom prst="arc">
            <a:avLst>
              <a:gd fmla="val 16200000" name="adj1"/>
              <a:gd fmla="val 0" name="adj2"/>
            </a:avLst>
          </a:prstGeom>
          <a:noFill/>
          <a:ln cap="flat" cmpd="sng" w="38100">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5" name="Shape 215"/>
          <p:cNvSpPr/>
          <p:nvPr/>
        </p:nvSpPr>
        <p:spPr>
          <a:xfrm>
            <a:off x="3347025" y="111350"/>
            <a:ext cx="2452200" cy="1034400"/>
          </a:xfrm>
          <a:prstGeom prst="downArrowCallout">
            <a:avLst>
              <a:gd fmla="val 25000" name="adj1"/>
              <a:gd fmla="val 25000" name="adj2"/>
              <a:gd fmla="val 25000" name="adj3"/>
              <a:gd fmla="val 64977" name="adj4"/>
            </a:avLst>
          </a:prstGeom>
          <a:noFill/>
          <a:ln cap="flat" cmpd="sng" w="2857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