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food.ndtv.com/health/yoga-for-weight-loss-6-ways-to-get-back-in-shape-77013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fibre2fashion.com/industry-article/3225/aloe-vera-apparels" TargetMode="External"/><Relationship Id="rId4" Type="http://schemas.openxmlformats.org/officeDocument/2006/relationships/hyperlink" Target="http://nativeplants.hawaii.edu/plant/view/Pandanus_tectorius" TargetMode="External"/><Relationship Id="rId5" Type="http://schemas.openxmlformats.org/officeDocument/2006/relationships/hyperlink" Target="https://dnasubway.cyverse.org/project/phylogenetics/console.html?pid=96118" TargetMode="External"/><Relationship Id="rId6" Type="http://schemas.openxmlformats.org/officeDocument/2006/relationships/hyperlink" Target="http://www.newsmax.com/Health/Health-News/aloe-vera-benefits-diabetics/2016/07/01/id/736642/" TargetMode="External"/><Relationship Id="rId7" Type="http://schemas.openxmlformats.org/officeDocument/2006/relationships/hyperlink" Target="http://www.livestrong.com/article/241466-what-are-the-health-benefits-of-coffee-bea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53" name="Shape 53"/>
        <p:cNvGrpSpPr/>
        <p:nvPr/>
      </p:nvGrpSpPr>
      <p:grpSpPr>
        <a:xfrm>
          <a:off x="0" y="0"/>
          <a:ext cx="0" cy="0"/>
          <a:chOff x="0" y="0"/>
          <a:chExt cx="0" cy="0"/>
        </a:xfrm>
      </p:grpSpPr>
      <p:sp>
        <p:nvSpPr>
          <p:cNvPr id="54" name="Shape 54"/>
          <p:cNvSpPr txBox="1"/>
          <p:nvPr/>
        </p:nvSpPr>
        <p:spPr>
          <a:xfrm>
            <a:off x="217925" y="246750"/>
            <a:ext cx="2301300" cy="1182000"/>
          </a:xfrm>
          <a:prstGeom prst="rect">
            <a:avLst/>
          </a:prstGeom>
          <a:noFill/>
          <a:ln>
            <a:noFill/>
          </a:ln>
        </p:spPr>
        <p:txBody>
          <a:bodyPr anchorCtr="0" anchor="t" bIns="91425" lIns="91425" rIns="91425" tIns="91425">
            <a:noAutofit/>
          </a:bodyPr>
          <a:lstStyle/>
          <a:p>
            <a:pPr lvl="0">
              <a:spcBef>
                <a:spcPts val="0"/>
              </a:spcBef>
              <a:buNone/>
            </a:pPr>
            <a:r>
              <a:rPr b="1" lang="en" sz="3600" u="sng">
                <a:solidFill>
                  <a:srgbClr val="BF9000"/>
                </a:solidFill>
                <a:latin typeface="Times New Roman"/>
                <a:ea typeface="Times New Roman"/>
                <a:cs typeface="Times New Roman"/>
                <a:sym typeface="Times New Roman"/>
              </a:rPr>
              <a:t>Abstract:</a:t>
            </a:r>
          </a:p>
        </p:txBody>
      </p:sp>
      <p:sp>
        <p:nvSpPr>
          <p:cNvPr id="55" name="Shape 55"/>
          <p:cNvSpPr/>
          <p:nvPr/>
        </p:nvSpPr>
        <p:spPr>
          <a:xfrm>
            <a:off x="5404050" y="403942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a:off x="6197025" y="202532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a:off x="2783575" y="40938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4206525" y="43971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 name="Shape 59"/>
          <p:cNvSpPr/>
          <p:nvPr/>
        </p:nvSpPr>
        <p:spPr>
          <a:xfrm>
            <a:off x="5994875" y="35533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0" name="Shape 60"/>
          <p:cNvSpPr/>
          <p:nvPr/>
        </p:nvSpPr>
        <p:spPr>
          <a:xfrm>
            <a:off x="3561200" y="43348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1" name="Shape 61"/>
          <p:cNvSpPr/>
          <p:nvPr/>
        </p:nvSpPr>
        <p:spPr>
          <a:xfrm>
            <a:off x="6251450" y="28069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 name="Shape 62"/>
          <p:cNvSpPr/>
          <p:nvPr/>
        </p:nvSpPr>
        <p:spPr>
          <a:xfrm>
            <a:off x="3156900" y="2178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a:off x="5505050" y="4973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4" name="Shape 64"/>
          <p:cNvSpPr/>
          <p:nvPr/>
        </p:nvSpPr>
        <p:spPr>
          <a:xfrm>
            <a:off x="6041525" y="11820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5" name="Shape 65"/>
          <p:cNvSpPr/>
          <p:nvPr/>
        </p:nvSpPr>
        <p:spPr>
          <a:xfrm>
            <a:off x="1974725" y="1239262"/>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2464925" y="5928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1905000" y="2042912"/>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8" name="Shape 68"/>
          <p:cNvSpPr/>
          <p:nvPr/>
        </p:nvSpPr>
        <p:spPr>
          <a:xfrm>
            <a:off x="1920300" y="28069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9" name="Shape 69"/>
          <p:cNvSpPr/>
          <p:nvPr/>
        </p:nvSpPr>
        <p:spPr>
          <a:xfrm>
            <a:off x="2176875" y="35281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a:off x="4867475" y="2178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a:off x="3825512" y="5442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a:off x="2783575" y="3500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2176875" y="9642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1920300" y="16212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1905000" y="240352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a:off x="2021300" y="31858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7" name="Shape 77"/>
          <p:cNvSpPr/>
          <p:nvPr/>
        </p:nvSpPr>
        <p:spPr>
          <a:xfrm>
            <a:off x="2410500" y="38100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8" name="Shape 78"/>
          <p:cNvSpPr/>
          <p:nvPr/>
        </p:nvSpPr>
        <p:spPr>
          <a:xfrm>
            <a:off x="3024650" y="427452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9" name="Shape 79"/>
          <p:cNvSpPr/>
          <p:nvPr/>
        </p:nvSpPr>
        <p:spPr>
          <a:xfrm>
            <a:off x="3771050" y="43971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0" name="Shape 80"/>
          <p:cNvSpPr/>
          <p:nvPr/>
        </p:nvSpPr>
        <p:spPr>
          <a:xfrm>
            <a:off x="3529975" y="1321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a:off x="4276375" y="1321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a:off x="4692500" y="1321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5131875" y="3032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4" name="Shape 84"/>
          <p:cNvSpPr/>
          <p:nvPr/>
        </p:nvSpPr>
        <p:spPr>
          <a:xfrm>
            <a:off x="5699200" y="6375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a:off x="5878275" y="9330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 name="Shape 86"/>
          <p:cNvSpPr/>
          <p:nvPr/>
        </p:nvSpPr>
        <p:spPr>
          <a:xfrm>
            <a:off x="6150450" y="16212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a:off x="6251450" y="23676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a:off x="6150450" y="3203537"/>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9" name="Shape 89"/>
          <p:cNvSpPr/>
          <p:nvPr/>
        </p:nvSpPr>
        <p:spPr>
          <a:xfrm>
            <a:off x="5675850" y="39322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0" name="Shape 90"/>
          <p:cNvSpPr/>
          <p:nvPr/>
        </p:nvSpPr>
        <p:spPr>
          <a:xfrm>
            <a:off x="4517450" y="43971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a:off x="5054000" y="427452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 name="Shape 92"/>
          <p:cNvSpPr txBox="1"/>
          <p:nvPr/>
        </p:nvSpPr>
        <p:spPr>
          <a:xfrm>
            <a:off x="2962225" y="1070432"/>
            <a:ext cx="2993700" cy="2436900"/>
          </a:xfrm>
          <a:prstGeom prst="rect">
            <a:avLst/>
          </a:prstGeom>
          <a:noFill/>
          <a:ln>
            <a:noFill/>
          </a:ln>
        </p:spPr>
        <p:txBody>
          <a:bodyPr anchorCtr="0" anchor="t" bIns="91425" lIns="91425" rIns="91425" tIns="91425">
            <a:noAutofit/>
          </a:bodyPr>
          <a:lstStyle/>
          <a:p>
            <a:pPr lvl="0" rtl="0" algn="ctr">
              <a:lnSpc>
                <a:spcPct val="115000"/>
              </a:lnSpc>
              <a:spcBef>
                <a:spcPts val="0"/>
              </a:spcBef>
              <a:buClr>
                <a:schemeClr val="dk1"/>
              </a:buClr>
              <a:buSzPct val="68750"/>
              <a:buFont typeface="Arial"/>
              <a:buNone/>
            </a:pPr>
            <a:r>
              <a:rPr b="1" lang="en" sz="1600">
                <a:solidFill>
                  <a:srgbClr val="BF9000"/>
                </a:solidFill>
                <a:latin typeface="Times New Roman"/>
                <a:ea typeface="Times New Roman"/>
                <a:cs typeface="Times New Roman"/>
                <a:sym typeface="Times New Roman"/>
              </a:rPr>
              <a:t>The barcoding project helps identify all the organisms in our world. Barcoding Aloe vera will help scientist  determine the difference between Aloe Vera and other plants. Aloe Vera has numerous benefits.  Having the plant barcoded can change the way scientists make use of this plant by understanding its phylogeny.</a:t>
            </a:r>
          </a:p>
          <a:p>
            <a:pPr indent="-69850" lvl="0" marL="914400" rtl="0" algn="ctr">
              <a:spcBef>
                <a:spcPts val="0"/>
              </a:spcBef>
              <a:buClr>
                <a:schemeClr val="dk1"/>
              </a:buClr>
              <a:buFont typeface="Arial"/>
              <a:buNone/>
            </a:pPr>
            <a:r>
              <a:t/>
            </a:r>
            <a:endParaRPr b="1" sz="1100" u="sng">
              <a:solidFill>
                <a:srgbClr val="FFF824"/>
              </a:solidFill>
              <a:latin typeface="Times New Roman"/>
              <a:ea typeface="Times New Roman"/>
              <a:cs typeface="Times New Roman"/>
              <a:sym typeface="Times New Roman"/>
            </a:endParaRPr>
          </a:p>
          <a:p>
            <a:pPr lvl="0" algn="ctr">
              <a:spcBef>
                <a:spcPts val="0"/>
              </a:spcBef>
              <a:buNone/>
            </a:pPr>
            <a:r>
              <a:t/>
            </a:r>
            <a:endParaRPr b="1">
              <a:latin typeface="Times New Roman"/>
              <a:ea typeface="Times New Roman"/>
              <a:cs typeface="Times New Roman"/>
              <a:sym typeface="Times New Roman"/>
            </a:endParaRPr>
          </a:p>
        </p:txBody>
      </p:sp>
      <p:sp>
        <p:nvSpPr>
          <p:cNvPr id="93" name="Shape 93"/>
          <p:cNvSpPr/>
          <p:nvPr/>
        </p:nvSpPr>
        <p:spPr>
          <a:xfrm>
            <a:off x="2239325" y="8389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a:off x="1818675" y="16212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a:off x="1920300" y="2246162"/>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a:off x="1974725" y="29925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a:off x="2301300" y="36533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a:off x="2536837" y="39680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9" name="Shape 99"/>
          <p:cNvSpPr/>
          <p:nvPr/>
        </p:nvSpPr>
        <p:spPr>
          <a:xfrm>
            <a:off x="3308512" y="427452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a:off x="4821100" y="43348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a:off x="5404050" y="41771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 name="Shape 102"/>
          <p:cNvSpPr/>
          <p:nvPr/>
        </p:nvSpPr>
        <p:spPr>
          <a:xfrm>
            <a:off x="5871150" y="370115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 name="Shape 103"/>
          <p:cNvSpPr/>
          <p:nvPr/>
        </p:nvSpPr>
        <p:spPr>
          <a:xfrm>
            <a:off x="6251450" y="30636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4" name="Shape 104"/>
          <p:cNvSpPr/>
          <p:nvPr/>
        </p:nvSpPr>
        <p:spPr>
          <a:xfrm>
            <a:off x="6305925" y="25872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a:off x="6197025" y="18699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 name="Shape 106"/>
          <p:cNvSpPr/>
          <p:nvPr/>
        </p:nvSpPr>
        <p:spPr>
          <a:xfrm>
            <a:off x="6134575" y="1339275"/>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a:off x="1818675" y="2115912"/>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 name="Shape 108"/>
          <p:cNvSpPr/>
          <p:nvPr/>
        </p:nvSpPr>
        <p:spPr>
          <a:xfrm>
            <a:off x="2651400" y="4356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9" name="Shape 109"/>
          <p:cNvSpPr/>
          <p:nvPr/>
        </p:nvSpPr>
        <p:spPr>
          <a:xfrm>
            <a:off x="3082012" y="2178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 name="Shape 110"/>
          <p:cNvSpPr/>
          <p:nvPr/>
        </p:nvSpPr>
        <p:spPr>
          <a:xfrm>
            <a:off x="3370650" y="933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 name="Shape 111"/>
          <p:cNvSpPr/>
          <p:nvPr/>
        </p:nvSpPr>
        <p:spPr>
          <a:xfrm>
            <a:off x="4144387" y="93300"/>
            <a:ext cx="7464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2" name="Shape 112"/>
          <p:cNvSpPr/>
          <p:nvPr/>
        </p:nvSpPr>
        <p:spPr>
          <a:xfrm>
            <a:off x="5376600" y="435600"/>
            <a:ext cx="801300" cy="7464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3" name="Shape 113"/>
          <p:cNvSpPr/>
          <p:nvPr/>
        </p:nvSpPr>
        <p:spPr>
          <a:xfrm>
            <a:off x="6266750" y="2114697"/>
            <a:ext cx="801300" cy="762600"/>
          </a:xfrm>
          <a:prstGeom prst="ellipse">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4" name="Shape 114"/>
          <p:cNvSpPr/>
          <p:nvPr/>
        </p:nvSpPr>
        <p:spPr>
          <a:xfrm>
            <a:off x="5994875" y="847100"/>
            <a:ext cx="746400" cy="746400"/>
          </a:xfrm>
          <a:prstGeom prst="flowChartConnector">
            <a:avLst/>
          </a:prstGeom>
          <a:noFill/>
          <a:ln cap="flat" cmpd="sng" w="9525">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31" name="Shape 231"/>
        <p:cNvGrpSpPr/>
        <p:nvPr/>
      </p:nvGrpSpPr>
      <p:grpSpPr>
        <a:xfrm>
          <a:off x="0" y="0"/>
          <a:ext cx="0" cy="0"/>
          <a:chOff x="0" y="0"/>
          <a:chExt cx="0" cy="0"/>
        </a:xfrm>
      </p:grpSpPr>
      <p:sp>
        <p:nvSpPr>
          <p:cNvPr id="232" name="Shape 2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2600">
                <a:solidFill>
                  <a:srgbClr val="FF00FF"/>
                </a:solidFill>
                <a:latin typeface="Times New Roman"/>
                <a:ea typeface="Times New Roman"/>
                <a:cs typeface="Times New Roman"/>
                <a:sym typeface="Times New Roman"/>
              </a:rPr>
              <a:t>Acknowledgements</a:t>
            </a:r>
          </a:p>
        </p:txBody>
      </p:sp>
      <p:sp>
        <p:nvSpPr>
          <p:cNvPr id="233" name="Shape 233"/>
          <p:cNvSpPr txBox="1"/>
          <p:nvPr/>
        </p:nvSpPr>
        <p:spPr>
          <a:xfrm>
            <a:off x="947250" y="1017725"/>
            <a:ext cx="7249500" cy="3391800"/>
          </a:xfrm>
          <a:prstGeom prst="rect">
            <a:avLst/>
          </a:prstGeom>
          <a:noFill/>
          <a:ln>
            <a:noFill/>
          </a:ln>
        </p:spPr>
        <p:txBody>
          <a:bodyPr anchorCtr="0" anchor="t" bIns="91425" lIns="91425" rIns="91425" tIns="91425">
            <a:noAutofit/>
          </a:bodyPr>
          <a:lstStyle/>
          <a:p>
            <a:pPr indent="457200" lvl="0" rtl="0">
              <a:spcBef>
                <a:spcPts val="0"/>
              </a:spcBef>
              <a:buNone/>
            </a:pPr>
            <a:r>
              <a:rPr b="1" lang="en" sz="1600">
                <a:solidFill>
                  <a:srgbClr val="20124D"/>
                </a:solidFill>
                <a:latin typeface="Times New Roman"/>
                <a:ea typeface="Times New Roman"/>
                <a:cs typeface="Times New Roman"/>
                <a:sym typeface="Times New Roman"/>
              </a:rPr>
              <a:t>Firstly, we want to thank Mrs. Michal Askenazy, our Bio Technology teacher, for giving us an opportunity to participate in something very special. </a:t>
            </a:r>
          </a:p>
          <a:p>
            <a:pPr indent="457200" lvl="0" rtl="0">
              <a:spcBef>
                <a:spcPts val="0"/>
              </a:spcBef>
              <a:buNone/>
            </a:pPr>
            <a:r>
              <a:t/>
            </a:r>
            <a:endParaRPr b="1" sz="1600">
              <a:solidFill>
                <a:srgbClr val="20124D"/>
              </a:solidFill>
              <a:latin typeface="Times New Roman"/>
              <a:ea typeface="Times New Roman"/>
              <a:cs typeface="Times New Roman"/>
              <a:sym typeface="Times New Roman"/>
            </a:endParaRPr>
          </a:p>
          <a:p>
            <a:pPr indent="457200" lvl="0" rtl="0">
              <a:spcBef>
                <a:spcPts val="0"/>
              </a:spcBef>
              <a:buNone/>
            </a:pPr>
            <a:r>
              <a:rPr b="1" lang="en" sz="1600">
                <a:solidFill>
                  <a:srgbClr val="20124D"/>
                </a:solidFill>
                <a:latin typeface="Times New Roman"/>
                <a:ea typeface="Times New Roman"/>
                <a:cs typeface="Times New Roman"/>
                <a:sym typeface="Times New Roman"/>
              </a:rPr>
              <a:t>We want to thank Mrs. Bianca Lupa for helping us in school when Mrs. Askenazy wasn’t here. </a:t>
            </a:r>
          </a:p>
          <a:p>
            <a:pPr indent="457200" lvl="0" rtl="0">
              <a:spcBef>
                <a:spcPts val="0"/>
              </a:spcBef>
              <a:buNone/>
            </a:pPr>
            <a:r>
              <a:t/>
            </a:r>
            <a:endParaRPr b="1" sz="1600">
              <a:solidFill>
                <a:srgbClr val="20124D"/>
              </a:solidFill>
              <a:latin typeface="Times New Roman"/>
              <a:ea typeface="Times New Roman"/>
              <a:cs typeface="Times New Roman"/>
              <a:sym typeface="Times New Roman"/>
            </a:endParaRPr>
          </a:p>
          <a:p>
            <a:pPr indent="457200" lvl="0" rtl="0">
              <a:spcBef>
                <a:spcPts val="0"/>
              </a:spcBef>
              <a:buNone/>
            </a:pPr>
            <a:r>
              <a:rPr b="1" lang="en" sz="1600">
                <a:solidFill>
                  <a:srgbClr val="20124D"/>
                </a:solidFill>
                <a:latin typeface="Times New Roman"/>
                <a:ea typeface="Times New Roman"/>
                <a:cs typeface="Times New Roman"/>
                <a:sym typeface="Times New Roman"/>
              </a:rPr>
              <a:t>We want to thank Ms. Melissa Lee and the scientists at the Urban Barcode project.</a:t>
            </a:r>
          </a:p>
          <a:p>
            <a:pPr indent="-69850" lvl="0" marL="76200" marR="76200" rtl="0">
              <a:lnSpc>
                <a:spcPct val="115000"/>
              </a:lnSpc>
              <a:spcBef>
                <a:spcPts val="0"/>
              </a:spcBef>
              <a:buClr>
                <a:schemeClr val="dk1"/>
              </a:buClr>
              <a:buFont typeface="Arial"/>
              <a:buNone/>
            </a:pPr>
            <a:r>
              <a:t/>
            </a:r>
            <a:endParaRPr b="1" sz="1600">
              <a:solidFill>
                <a:srgbClr val="20124D"/>
              </a:solidFill>
              <a:highlight>
                <a:srgbClr val="FFFFFF"/>
              </a:highlight>
              <a:latin typeface="Times New Roman"/>
              <a:ea typeface="Times New Roman"/>
              <a:cs typeface="Times New Roman"/>
              <a:sym typeface="Times New Roman"/>
            </a:endParaRPr>
          </a:p>
          <a:p>
            <a:pPr indent="457200" lvl="0" rtl="0">
              <a:spcBef>
                <a:spcPts val="0"/>
              </a:spcBef>
              <a:buNone/>
            </a:pPr>
            <a:r>
              <a:rPr b="1" lang="en" sz="1600">
                <a:solidFill>
                  <a:srgbClr val="20124D"/>
                </a:solidFill>
                <a:latin typeface="Times New Roman"/>
                <a:ea typeface="Times New Roman"/>
                <a:cs typeface="Times New Roman"/>
                <a:sym typeface="Times New Roman"/>
              </a:rPr>
              <a:t>We are also very grateful for Mr. Corey Shneer and Mr. Daniel Kamelhar for helping us upload our phylogenetic tree onto our proposal and answering any questions about technology. </a:t>
            </a:r>
          </a:p>
          <a:p>
            <a:pPr indent="457200" lvl="0" rtl="0">
              <a:spcBef>
                <a:spcPts val="0"/>
              </a:spcBef>
              <a:buNone/>
            </a:pPr>
            <a:r>
              <a:t/>
            </a:r>
            <a:endParaRPr b="1" sz="1600">
              <a:solidFill>
                <a:srgbClr val="20124D"/>
              </a:solidFill>
              <a:latin typeface="Times New Roman"/>
              <a:ea typeface="Times New Roman"/>
              <a:cs typeface="Times New Roman"/>
              <a:sym typeface="Times New Roman"/>
            </a:endParaRPr>
          </a:p>
          <a:p>
            <a:pPr indent="457200" lvl="0">
              <a:spcBef>
                <a:spcPts val="0"/>
              </a:spcBef>
              <a:buNone/>
            </a:pPr>
            <a:r>
              <a:rPr b="1" lang="en" sz="1600">
                <a:solidFill>
                  <a:srgbClr val="20124D"/>
                </a:solidFill>
                <a:latin typeface="Times New Roman"/>
                <a:ea typeface="Times New Roman"/>
                <a:cs typeface="Times New Roman"/>
                <a:sym typeface="Times New Roman"/>
              </a:rPr>
              <a:t>We enjoyed the fact that this project gave us an opportunity showcase our intelligence, our research skills, and as well our creativity.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2E9"/>
        </a:solidFill>
      </p:bgPr>
    </p:bg>
    <p:spTree>
      <p:nvGrpSpPr>
        <p:cNvPr id="118" name="Shape 118"/>
        <p:cNvGrpSpPr/>
        <p:nvPr/>
      </p:nvGrpSpPr>
      <p:grpSpPr>
        <a:xfrm>
          <a:off x="0" y="0"/>
          <a:ext cx="0" cy="0"/>
          <a:chOff x="0" y="0"/>
          <a:chExt cx="0" cy="0"/>
        </a:xfrm>
      </p:grpSpPr>
      <p:sp>
        <p:nvSpPr>
          <p:cNvPr id="119" name="Shape 119"/>
          <p:cNvSpPr txBox="1"/>
          <p:nvPr>
            <p:ph type="title"/>
          </p:nvPr>
        </p:nvSpPr>
        <p:spPr>
          <a:xfrm>
            <a:off x="269600" y="445025"/>
            <a:ext cx="8520600" cy="572700"/>
          </a:xfrm>
          <a:prstGeom prst="rect">
            <a:avLst/>
          </a:prstGeom>
        </p:spPr>
        <p:txBody>
          <a:bodyPr anchorCtr="0" anchor="t" bIns="91425" lIns="91425" rIns="91425" tIns="91425">
            <a:noAutofit/>
          </a:bodyPr>
          <a:lstStyle/>
          <a:p>
            <a:pPr lvl="0">
              <a:spcBef>
                <a:spcPts val="0"/>
              </a:spcBef>
              <a:buNone/>
            </a:pPr>
            <a:r>
              <a:rPr b="1" lang="en" sz="3600" u="sng">
                <a:solidFill>
                  <a:srgbClr val="BF9000"/>
                </a:solidFill>
                <a:latin typeface="Times New Roman"/>
                <a:ea typeface="Times New Roman"/>
                <a:cs typeface="Times New Roman"/>
                <a:sym typeface="Times New Roman"/>
              </a:rPr>
              <a:t>Introduction:</a:t>
            </a:r>
          </a:p>
        </p:txBody>
      </p:sp>
      <p:sp>
        <p:nvSpPr>
          <p:cNvPr id="120" name="Shape 120"/>
          <p:cNvSpPr/>
          <p:nvPr/>
        </p:nvSpPr>
        <p:spPr>
          <a:xfrm>
            <a:off x="2646275" y="1373700"/>
            <a:ext cx="3337200" cy="2882100"/>
          </a:xfrm>
          <a:prstGeom prst="star5">
            <a:avLst>
              <a:gd fmla="val 19098" name="adj"/>
              <a:gd fmla="val 105146" name="hf"/>
              <a:gd fmla="val 110557" name="vf"/>
            </a:avLst>
          </a:prstGeom>
          <a:solidFill>
            <a:srgbClr val="FFFF00"/>
          </a:solidFill>
          <a:ln cap="flat" cmpd="sng" w="9525">
            <a:solidFill>
              <a:srgbClr val="BF9000"/>
            </a:solidFill>
            <a:prstDash val="solid"/>
            <a:round/>
            <a:headEnd len="med" w="med" type="none"/>
            <a:tailEnd len="med" w="med" type="none"/>
          </a:ln>
        </p:spPr>
        <p:txBody>
          <a:bodyPr anchorCtr="0" anchor="ctr" bIns="91425" lIns="91425" rIns="91425" tIns="91425">
            <a:noAutofit/>
          </a:bodyPr>
          <a:lstStyle/>
          <a:p>
            <a:pPr lvl="0" rtl="0" algn="ctr">
              <a:lnSpc>
                <a:spcPct val="200000"/>
              </a:lnSpc>
              <a:spcBef>
                <a:spcPts val="0"/>
              </a:spcBef>
              <a:buNone/>
            </a:pPr>
            <a:r>
              <a:rPr b="1" lang="en" sz="1200">
                <a:solidFill>
                  <a:srgbClr val="BF9000"/>
                </a:solidFill>
                <a:latin typeface="Times New Roman"/>
                <a:ea typeface="Times New Roman"/>
                <a:cs typeface="Times New Roman"/>
                <a:sym typeface="Times New Roman"/>
              </a:rPr>
              <a:t>Aloe is a </a:t>
            </a:r>
          </a:p>
          <a:p>
            <a:pPr lvl="0" rtl="0" algn="ctr">
              <a:lnSpc>
                <a:spcPct val="200000"/>
              </a:lnSpc>
              <a:spcBef>
                <a:spcPts val="0"/>
              </a:spcBef>
              <a:buClr>
                <a:schemeClr val="dk1"/>
              </a:buClr>
              <a:buSzPct val="91666"/>
              <a:buFont typeface="Arial"/>
              <a:buNone/>
            </a:pPr>
            <a:r>
              <a:rPr b="1" lang="en" sz="1200">
                <a:solidFill>
                  <a:srgbClr val="BF9000"/>
                </a:solidFill>
                <a:latin typeface="Times New Roman"/>
                <a:ea typeface="Times New Roman"/>
                <a:cs typeface="Times New Roman"/>
                <a:sym typeface="Times New Roman"/>
              </a:rPr>
              <a:t>very unique plant that  has a lot of benefits:</a:t>
            </a:r>
          </a:p>
        </p:txBody>
      </p:sp>
      <p:sp>
        <p:nvSpPr>
          <p:cNvPr id="121" name="Shape 121"/>
          <p:cNvSpPr txBox="1"/>
          <p:nvPr/>
        </p:nvSpPr>
        <p:spPr>
          <a:xfrm>
            <a:off x="3448925" y="1017725"/>
            <a:ext cx="1731900" cy="3561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BF9000"/>
                </a:solidFill>
                <a:latin typeface="Times New Roman"/>
                <a:ea typeface="Times New Roman"/>
                <a:cs typeface="Times New Roman"/>
                <a:sym typeface="Times New Roman"/>
              </a:rPr>
              <a:t>Helps heal cuts</a:t>
            </a:r>
          </a:p>
        </p:txBody>
      </p:sp>
      <p:sp>
        <p:nvSpPr>
          <p:cNvPr id="122" name="Shape 122"/>
          <p:cNvSpPr txBox="1"/>
          <p:nvPr/>
        </p:nvSpPr>
        <p:spPr>
          <a:xfrm>
            <a:off x="659475" y="2309175"/>
            <a:ext cx="1986600" cy="3117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BF9000"/>
                </a:solidFill>
                <a:latin typeface="Times New Roman"/>
                <a:ea typeface="Times New Roman"/>
                <a:cs typeface="Times New Roman"/>
                <a:sym typeface="Times New Roman"/>
              </a:rPr>
              <a:t>Removes makeup</a:t>
            </a:r>
          </a:p>
        </p:txBody>
      </p:sp>
      <p:sp>
        <p:nvSpPr>
          <p:cNvPr id="123" name="Shape 123"/>
          <p:cNvSpPr txBox="1"/>
          <p:nvPr/>
        </p:nvSpPr>
        <p:spPr>
          <a:xfrm>
            <a:off x="2072750" y="4255800"/>
            <a:ext cx="2225400" cy="505800"/>
          </a:xfrm>
          <a:prstGeom prst="rect">
            <a:avLst/>
          </a:prstGeom>
          <a:noFill/>
          <a:ln>
            <a:noFill/>
          </a:ln>
        </p:spPr>
        <p:txBody>
          <a:bodyPr anchorCtr="0" anchor="t" bIns="91425" lIns="91425" rIns="91425" tIns="91425">
            <a:noAutofit/>
          </a:bodyPr>
          <a:lstStyle/>
          <a:p>
            <a:pPr indent="0" lvl="0" marL="0" rtl="0">
              <a:spcBef>
                <a:spcPts val="0"/>
              </a:spcBef>
              <a:buNone/>
            </a:pPr>
            <a:r>
              <a:rPr b="1" lang="en" sz="1800">
                <a:solidFill>
                  <a:srgbClr val="BF9000"/>
                </a:solidFill>
                <a:latin typeface="Times New Roman"/>
                <a:ea typeface="Times New Roman"/>
                <a:cs typeface="Times New Roman"/>
                <a:sym typeface="Times New Roman"/>
              </a:rPr>
              <a:t>Natural remedy for </a:t>
            </a:r>
          </a:p>
          <a:p>
            <a:pPr indent="-69850" lvl="0" marL="0" rtl="0">
              <a:spcBef>
                <a:spcPts val="0"/>
              </a:spcBef>
              <a:buClr>
                <a:schemeClr val="dk1"/>
              </a:buClr>
              <a:buSzPct val="61111"/>
              <a:buFont typeface="Arial"/>
              <a:buNone/>
            </a:pPr>
            <a:r>
              <a:rPr b="1" lang="en" sz="1800">
                <a:solidFill>
                  <a:srgbClr val="BF9000"/>
                </a:solidFill>
                <a:latin typeface="Times New Roman"/>
                <a:ea typeface="Times New Roman"/>
                <a:cs typeface="Times New Roman"/>
                <a:sym typeface="Times New Roman"/>
              </a:rPr>
              <a:t>asthma and diabetes</a:t>
            </a:r>
          </a:p>
          <a:p>
            <a:pPr lvl="0">
              <a:spcBef>
                <a:spcPts val="0"/>
              </a:spcBef>
              <a:buNone/>
            </a:pPr>
            <a:r>
              <a:t/>
            </a:r>
            <a:endParaRPr>
              <a:solidFill>
                <a:srgbClr val="BF9000"/>
              </a:solidFill>
            </a:endParaRPr>
          </a:p>
        </p:txBody>
      </p:sp>
      <p:sp>
        <p:nvSpPr>
          <p:cNvPr id="124" name="Shape 124"/>
          <p:cNvSpPr txBox="1"/>
          <p:nvPr/>
        </p:nvSpPr>
        <p:spPr>
          <a:xfrm>
            <a:off x="4449775" y="4255800"/>
            <a:ext cx="3387900" cy="261300"/>
          </a:xfrm>
          <a:prstGeom prst="rect">
            <a:avLst/>
          </a:prstGeom>
          <a:noFill/>
          <a:ln>
            <a:noFill/>
          </a:ln>
        </p:spPr>
        <p:txBody>
          <a:bodyPr anchorCtr="0" anchor="t" bIns="91425" lIns="91425" rIns="91425" tIns="91425">
            <a:noAutofit/>
          </a:bodyPr>
          <a:lstStyle/>
          <a:p>
            <a:pPr lvl="0" rtl="0">
              <a:spcBef>
                <a:spcPts val="0"/>
              </a:spcBef>
              <a:buNone/>
            </a:pPr>
            <a:r>
              <a:rPr b="1" lang="en">
                <a:solidFill>
                  <a:schemeClr val="dk1"/>
                </a:solidFill>
                <a:latin typeface="Times New Roman"/>
                <a:ea typeface="Times New Roman"/>
                <a:cs typeface="Times New Roman"/>
                <a:sym typeface="Times New Roman"/>
              </a:rPr>
              <a:t> </a:t>
            </a:r>
            <a:r>
              <a:rPr b="1" lang="en" sz="1800">
                <a:solidFill>
                  <a:srgbClr val="BF9000"/>
                </a:solidFill>
                <a:latin typeface="Times New Roman"/>
                <a:ea typeface="Times New Roman"/>
                <a:cs typeface="Times New Roman"/>
                <a:sym typeface="Times New Roman"/>
              </a:rPr>
              <a:t>Improve one ’s diet </a:t>
            </a:r>
          </a:p>
          <a:p>
            <a:pPr lvl="0" rtl="0">
              <a:spcBef>
                <a:spcPts val="0"/>
              </a:spcBef>
              <a:buClr>
                <a:schemeClr val="dk1"/>
              </a:buClr>
              <a:buSzPct val="61111"/>
              <a:buFont typeface="Arial"/>
              <a:buNone/>
            </a:pPr>
            <a:r>
              <a:rPr b="1" lang="en" sz="1800">
                <a:solidFill>
                  <a:srgbClr val="BF9000"/>
                </a:solidFill>
                <a:latin typeface="Times New Roman"/>
                <a:ea typeface="Times New Roman"/>
                <a:cs typeface="Times New Roman"/>
                <a:sym typeface="Times New Roman"/>
              </a:rPr>
              <a:t>maximize </a:t>
            </a:r>
            <a:r>
              <a:rPr b="1" lang="en" sz="1800">
                <a:solidFill>
                  <a:srgbClr val="BF9000"/>
                </a:solidFill>
                <a:latin typeface="Times New Roman"/>
                <a:ea typeface="Times New Roman"/>
                <a:cs typeface="Times New Roman"/>
                <a:sym typeface="Times New Roman"/>
                <a:hlinkClick r:id="rId3"/>
              </a:rPr>
              <a:t>weight -loss</a:t>
            </a:r>
            <a:r>
              <a:rPr b="1" lang="en" sz="1800">
                <a:solidFill>
                  <a:srgbClr val="BF9000"/>
                </a:solidFill>
                <a:latin typeface="Times New Roman"/>
                <a:ea typeface="Times New Roman"/>
                <a:cs typeface="Times New Roman"/>
                <a:sym typeface="Times New Roman"/>
              </a:rPr>
              <a:t> </a:t>
            </a:r>
          </a:p>
          <a:p>
            <a:pPr lvl="0">
              <a:spcBef>
                <a:spcPts val="0"/>
              </a:spcBef>
              <a:buNone/>
            </a:pPr>
            <a:r>
              <a:t/>
            </a:r>
            <a:endParaRPr sz="1800">
              <a:solidFill>
                <a:srgbClr val="BF9000"/>
              </a:solidFill>
            </a:endParaRPr>
          </a:p>
        </p:txBody>
      </p:sp>
      <p:sp>
        <p:nvSpPr>
          <p:cNvPr id="125" name="Shape 125"/>
          <p:cNvSpPr txBox="1"/>
          <p:nvPr/>
        </p:nvSpPr>
        <p:spPr>
          <a:xfrm>
            <a:off x="5983475" y="2288550"/>
            <a:ext cx="1986600" cy="3561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BF9000"/>
                </a:solidFill>
                <a:latin typeface="Times New Roman"/>
                <a:ea typeface="Times New Roman"/>
                <a:cs typeface="Times New Roman"/>
                <a:sym typeface="Times New Roman"/>
              </a:rPr>
              <a:t>Prevents swelling</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74EA7"/>
        </a:solidFill>
      </p:bgPr>
    </p:bg>
    <p:spTree>
      <p:nvGrpSpPr>
        <p:cNvPr id="129" name="Shape 129"/>
        <p:cNvGrpSpPr/>
        <p:nvPr/>
      </p:nvGrpSpPr>
      <p:grpSpPr>
        <a:xfrm>
          <a:off x="0" y="0"/>
          <a:ext cx="0" cy="0"/>
          <a:chOff x="0" y="0"/>
          <a:chExt cx="0" cy="0"/>
        </a:xfrm>
      </p:grpSpPr>
      <p:sp>
        <p:nvSpPr>
          <p:cNvPr id="130" name="Shape 130"/>
          <p:cNvSpPr/>
          <p:nvPr/>
        </p:nvSpPr>
        <p:spPr>
          <a:xfrm>
            <a:off x="2204249" y="79187"/>
            <a:ext cx="2128355" cy="1300319"/>
          </a:xfrm>
          <a:prstGeom prst="cloud">
            <a:avLst/>
          </a:prstGeom>
          <a:solidFill>
            <a:srgbClr val="351C75"/>
          </a:solidFill>
          <a:ln>
            <a:noFill/>
          </a:ln>
        </p:spPr>
        <p:txBody>
          <a:bodyPr anchorCtr="0" anchor="ctr" bIns="91425" lIns="91425" rIns="91425" tIns="91425">
            <a:noAutofit/>
          </a:bodyPr>
          <a:lstStyle/>
          <a:p>
            <a:pPr lvl="0">
              <a:spcBef>
                <a:spcPts val="0"/>
              </a:spcBef>
              <a:buNone/>
            </a:pPr>
            <a:r>
              <a:t/>
            </a:r>
            <a:endParaRPr sz="1100">
              <a:solidFill>
                <a:schemeClr val="dk1"/>
              </a:solidFill>
            </a:endParaRPr>
          </a:p>
          <a:p>
            <a:pPr lvl="0" rtl="0" algn="ctr">
              <a:lnSpc>
                <a:spcPct val="115000"/>
              </a:lnSpc>
              <a:spcBef>
                <a:spcPts val="0"/>
              </a:spcBef>
              <a:buClr>
                <a:schemeClr val="dk1"/>
              </a:buClr>
              <a:buFont typeface="Arial"/>
              <a:buNone/>
            </a:pPr>
            <a:r>
              <a:t/>
            </a:r>
            <a:endParaRPr b="1" sz="1300">
              <a:solidFill>
                <a:schemeClr val="dk1"/>
              </a:solidFill>
              <a:latin typeface="Times New Roman"/>
              <a:ea typeface="Times New Roman"/>
              <a:cs typeface="Times New Roman"/>
              <a:sym typeface="Times New Roman"/>
            </a:endParaRPr>
          </a:p>
          <a:p>
            <a:pPr lvl="0" rtl="0" algn="l">
              <a:lnSpc>
                <a:spcPct val="115000"/>
              </a:lnSpc>
              <a:spcBef>
                <a:spcPts val="0"/>
              </a:spcBef>
              <a:buClr>
                <a:schemeClr val="dk1"/>
              </a:buClr>
              <a:buFont typeface="Arial"/>
              <a:buNone/>
            </a:pPr>
            <a:r>
              <a:rPr b="1" lang="en">
                <a:solidFill>
                  <a:srgbClr val="FFFF00"/>
                </a:solidFill>
                <a:latin typeface="Times New Roman"/>
                <a:ea typeface="Times New Roman"/>
                <a:cs typeface="Times New Roman"/>
                <a:sym typeface="Times New Roman"/>
              </a:rPr>
              <a:t>Collect the specimen and take a picture.</a:t>
            </a:r>
          </a:p>
          <a:p>
            <a:pPr lvl="0">
              <a:spcBef>
                <a:spcPts val="0"/>
              </a:spcBef>
              <a:buClr>
                <a:schemeClr val="dk1"/>
              </a:buClr>
              <a:buFont typeface="Arial"/>
              <a:buNone/>
            </a:pPr>
            <a:r>
              <a:t/>
            </a:r>
            <a:endParaRPr b="1" sz="1300">
              <a:latin typeface="Times New Roman"/>
              <a:ea typeface="Times New Roman"/>
              <a:cs typeface="Times New Roman"/>
              <a:sym typeface="Times New Roman"/>
            </a:endParaRPr>
          </a:p>
          <a:p>
            <a:pPr lvl="0">
              <a:spcBef>
                <a:spcPts val="0"/>
              </a:spcBef>
              <a:buNone/>
            </a:pPr>
            <a:r>
              <a:t/>
            </a:r>
            <a:endParaRPr/>
          </a:p>
        </p:txBody>
      </p:sp>
      <p:sp>
        <p:nvSpPr>
          <p:cNvPr id="131" name="Shape 131"/>
          <p:cNvSpPr/>
          <p:nvPr/>
        </p:nvSpPr>
        <p:spPr>
          <a:xfrm>
            <a:off x="4606437" y="82300"/>
            <a:ext cx="1877687" cy="1452492"/>
          </a:xfrm>
          <a:prstGeom prst="cloud">
            <a:avLst/>
          </a:prstGeom>
          <a:solidFill>
            <a:srgbClr val="351C75"/>
          </a:solidFill>
          <a:ln>
            <a:noFill/>
          </a:ln>
        </p:spPr>
        <p:txBody>
          <a:bodyPr anchorCtr="0" anchor="ctr" bIns="91425" lIns="91425" rIns="91425" tIns="91425">
            <a:noAutofit/>
          </a:bodyPr>
          <a:lstStyle/>
          <a:p>
            <a:pPr lvl="0">
              <a:spcBef>
                <a:spcPts val="0"/>
              </a:spcBef>
              <a:buClr>
                <a:schemeClr val="dk1"/>
              </a:buClr>
              <a:buFont typeface="Arial"/>
              <a:buNone/>
            </a:pPr>
            <a:r>
              <a:t/>
            </a:r>
            <a:endParaRPr b="1" sz="12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b="1" lang="en">
                <a:solidFill>
                  <a:srgbClr val="FFFF00"/>
                </a:solidFill>
                <a:latin typeface="Times New Roman"/>
                <a:ea typeface="Times New Roman"/>
                <a:cs typeface="Times New Roman"/>
                <a:sym typeface="Times New Roman"/>
              </a:rPr>
              <a:t>Get the exact coordinates using a phone.</a:t>
            </a:r>
          </a:p>
          <a:p>
            <a:pPr lvl="0">
              <a:spcBef>
                <a:spcPts val="0"/>
              </a:spcBef>
              <a:buNone/>
            </a:pPr>
            <a:r>
              <a:t/>
            </a:r>
            <a:endParaRPr/>
          </a:p>
        </p:txBody>
      </p:sp>
      <p:sp>
        <p:nvSpPr>
          <p:cNvPr id="132" name="Shape 132"/>
          <p:cNvSpPr/>
          <p:nvPr/>
        </p:nvSpPr>
        <p:spPr>
          <a:xfrm>
            <a:off x="6815400" y="-18050"/>
            <a:ext cx="2040011" cy="1452492"/>
          </a:xfrm>
          <a:prstGeom prst="cloud">
            <a:avLst/>
          </a:prstGeom>
          <a:solidFill>
            <a:srgbClr val="351C75"/>
          </a:solidFill>
          <a:ln>
            <a:noFill/>
          </a:ln>
        </p:spPr>
        <p:txBody>
          <a:bodyPr anchorCtr="0" anchor="ctr" bIns="91425" lIns="91425" rIns="91425" tIns="91425">
            <a:noAutofit/>
          </a:bodyPr>
          <a:lstStyle/>
          <a:p>
            <a:pPr lvl="0" rtl="0">
              <a:lnSpc>
                <a:spcPct val="115000"/>
              </a:lnSpc>
              <a:spcBef>
                <a:spcPts val="0"/>
              </a:spcBef>
              <a:buClr>
                <a:schemeClr val="dk1"/>
              </a:buClr>
              <a:buFont typeface="Arial"/>
              <a:buNone/>
            </a:pPr>
            <a:r>
              <a:t/>
            </a:r>
            <a:endParaRPr b="1" sz="13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t/>
            </a:r>
            <a:endParaRPr b="1" sz="13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t/>
            </a:r>
            <a:endParaRPr b="1" sz="13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b="1" lang="en">
                <a:solidFill>
                  <a:srgbClr val="FFFF00"/>
                </a:solidFill>
                <a:latin typeface="Times New Roman"/>
                <a:ea typeface="Times New Roman"/>
                <a:cs typeface="Times New Roman"/>
                <a:sym typeface="Times New Roman"/>
              </a:rPr>
              <a:t>Share location by dropping a pin in google maps.</a:t>
            </a:r>
          </a:p>
          <a:p>
            <a:pPr lvl="0" rtl="0">
              <a:lnSpc>
                <a:spcPct val="115000"/>
              </a:lnSpc>
              <a:spcBef>
                <a:spcPts val="0"/>
              </a:spcBef>
              <a:buClr>
                <a:schemeClr val="dk1"/>
              </a:buClr>
              <a:buFont typeface="Arial"/>
              <a:buNone/>
            </a:pPr>
            <a:r>
              <a:t/>
            </a:r>
            <a:endParaRPr b="1" sz="1200">
              <a:solidFill>
                <a:schemeClr val="dk1"/>
              </a:solidFill>
              <a:latin typeface="Times New Roman"/>
              <a:ea typeface="Times New Roman"/>
              <a:cs typeface="Times New Roman"/>
              <a:sym typeface="Times New Roman"/>
            </a:endParaRPr>
          </a:p>
          <a:p>
            <a:pPr lvl="0">
              <a:spcBef>
                <a:spcPts val="0"/>
              </a:spcBef>
              <a:buClr>
                <a:schemeClr val="dk1"/>
              </a:buClr>
              <a:buFont typeface="Arial"/>
              <a:buNone/>
            </a:pPr>
            <a:r>
              <a:t/>
            </a:r>
            <a:endParaRPr b="1" sz="1200">
              <a:solidFill>
                <a:schemeClr val="dk1"/>
              </a:solidFill>
              <a:latin typeface="Times New Roman"/>
              <a:ea typeface="Times New Roman"/>
              <a:cs typeface="Times New Roman"/>
              <a:sym typeface="Times New Roman"/>
            </a:endParaRPr>
          </a:p>
          <a:p>
            <a:pPr lvl="0">
              <a:spcBef>
                <a:spcPts val="0"/>
              </a:spcBef>
              <a:buNone/>
            </a:pPr>
            <a:r>
              <a:t/>
            </a:r>
            <a:endParaRPr/>
          </a:p>
        </p:txBody>
      </p:sp>
      <p:sp>
        <p:nvSpPr>
          <p:cNvPr id="133" name="Shape 133"/>
          <p:cNvSpPr/>
          <p:nvPr/>
        </p:nvSpPr>
        <p:spPr>
          <a:xfrm>
            <a:off x="6593675" y="1545662"/>
            <a:ext cx="2344355" cy="2168315"/>
          </a:xfrm>
          <a:prstGeom prst="cloud">
            <a:avLst/>
          </a:prstGeom>
          <a:solidFill>
            <a:srgbClr val="351C75"/>
          </a:solidFill>
          <a:ln>
            <a:noFill/>
          </a:ln>
        </p:spPr>
        <p:txBody>
          <a:bodyPr anchorCtr="0" anchor="ctr" bIns="91425" lIns="91425" rIns="91425" tIns="91425">
            <a:noAutofit/>
          </a:bodyPr>
          <a:lstStyle/>
          <a:p>
            <a:pPr lvl="0" rtl="0">
              <a:lnSpc>
                <a:spcPct val="115000"/>
              </a:lnSpc>
              <a:spcBef>
                <a:spcPts val="0"/>
              </a:spcBef>
              <a:buClr>
                <a:schemeClr val="dk1"/>
              </a:buClr>
              <a:buFont typeface="Arial"/>
              <a:buNone/>
            </a:pPr>
            <a:r>
              <a:t/>
            </a:r>
            <a:endParaRPr b="1" sz="12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b="1" lang="en">
                <a:solidFill>
                  <a:srgbClr val="FFFF00"/>
                </a:solidFill>
                <a:latin typeface="Times New Roman"/>
                <a:ea typeface="Times New Roman"/>
                <a:cs typeface="Times New Roman"/>
                <a:sym typeface="Times New Roman"/>
              </a:rPr>
              <a:t>Document the specimen and identify the type of specimen using the UBP Sample Database.</a:t>
            </a:r>
          </a:p>
          <a:p>
            <a:pPr lvl="0">
              <a:spcBef>
                <a:spcPts val="0"/>
              </a:spcBef>
              <a:buClr>
                <a:schemeClr val="dk1"/>
              </a:buClr>
              <a:buFont typeface="Arial"/>
              <a:buNone/>
            </a:pPr>
            <a:r>
              <a:t/>
            </a:r>
            <a:endParaRPr b="1" sz="1200">
              <a:solidFill>
                <a:schemeClr val="dk1"/>
              </a:solidFill>
              <a:latin typeface="Times New Roman"/>
              <a:ea typeface="Times New Roman"/>
              <a:cs typeface="Times New Roman"/>
              <a:sym typeface="Times New Roman"/>
            </a:endParaRPr>
          </a:p>
        </p:txBody>
      </p:sp>
      <p:sp>
        <p:nvSpPr>
          <p:cNvPr id="134" name="Shape 134"/>
          <p:cNvSpPr/>
          <p:nvPr/>
        </p:nvSpPr>
        <p:spPr>
          <a:xfrm>
            <a:off x="3775725" y="1688087"/>
            <a:ext cx="2494260" cy="1452491"/>
          </a:xfrm>
          <a:prstGeom prst="cloud">
            <a:avLst/>
          </a:prstGeom>
          <a:solidFill>
            <a:srgbClr val="351C75"/>
          </a:solidFill>
          <a:ln>
            <a:noFill/>
          </a:ln>
        </p:spPr>
        <p:txBody>
          <a:bodyPr anchorCtr="0" anchor="ctr" bIns="91425" lIns="91425" rIns="91425" tIns="91425">
            <a:noAutofit/>
          </a:bodyPr>
          <a:lstStyle/>
          <a:p>
            <a:pPr lvl="0" rtl="0">
              <a:lnSpc>
                <a:spcPct val="115000"/>
              </a:lnSpc>
              <a:spcBef>
                <a:spcPts val="0"/>
              </a:spcBef>
              <a:buNone/>
            </a:pPr>
            <a:r>
              <a:t/>
            </a:r>
            <a:endParaRPr b="1" sz="13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b="1" lang="en">
                <a:solidFill>
                  <a:srgbClr val="FFFF00"/>
                </a:solidFill>
                <a:latin typeface="Times New Roman"/>
                <a:ea typeface="Times New Roman"/>
                <a:cs typeface="Times New Roman"/>
                <a:sym typeface="Times New Roman"/>
              </a:rPr>
              <a:t>Use tweezers, scissors, or a scalpel to collect small data tissue.</a:t>
            </a:r>
          </a:p>
          <a:p>
            <a:pPr lvl="0">
              <a:spcBef>
                <a:spcPts val="0"/>
              </a:spcBef>
              <a:buNone/>
            </a:pPr>
            <a:r>
              <a:t/>
            </a:r>
            <a:endParaRPr b="1" sz="1200">
              <a:solidFill>
                <a:srgbClr val="FFFF00"/>
              </a:solidFill>
              <a:latin typeface="Times New Roman"/>
              <a:ea typeface="Times New Roman"/>
              <a:cs typeface="Times New Roman"/>
              <a:sym typeface="Times New Roman"/>
            </a:endParaRPr>
          </a:p>
        </p:txBody>
      </p:sp>
      <p:sp>
        <p:nvSpPr>
          <p:cNvPr id="135" name="Shape 135"/>
          <p:cNvSpPr/>
          <p:nvPr/>
        </p:nvSpPr>
        <p:spPr>
          <a:xfrm rot="132">
            <a:off x="673708" y="1397088"/>
            <a:ext cx="2821284" cy="1607580"/>
          </a:xfrm>
          <a:prstGeom prst="cloud">
            <a:avLst/>
          </a:prstGeom>
          <a:solidFill>
            <a:srgbClr val="351C75"/>
          </a:solidFill>
          <a:ln>
            <a:noFill/>
          </a:ln>
        </p:spPr>
        <p:txBody>
          <a:bodyPr anchorCtr="0" anchor="ctr" bIns="91425" lIns="91425" rIns="91425" tIns="91425">
            <a:noAutofit/>
          </a:bodyPr>
          <a:lstStyle/>
          <a:p>
            <a:pPr lvl="0" rtl="0">
              <a:lnSpc>
                <a:spcPct val="115000"/>
              </a:lnSpc>
              <a:spcBef>
                <a:spcPts val="0"/>
              </a:spcBef>
              <a:buClr>
                <a:schemeClr val="dk1"/>
              </a:buClr>
              <a:buFont typeface="Arial"/>
              <a:buNone/>
            </a:pPr>
            <a:r>
              <a:t/>
            </a:r>
            <a:endParaRPr b="1" sz="13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b="1" lang="en">
                <a:solidFill>
                  <a:srgbClr val="FFFF00"/>
                </a:solidFill>
                <a:latin typeface="Times New Roman"/>
                <a:ea typeface="Times New Roman"/>
                <a:cs typeface="Times New Roman"/>
                <a:sym typeface="Times New Roman"/>
              </a:rPr>
              <a:t>Isolate DNA from plant, obtain plant tissue, be careful not to cross contaminate specimen.</a:t>
            </a:r>
          </a:p>
          <a:p>
            <a:pPr lvl="0" rtl="0" algn="ctr">
              <a:spcBef>
                <a:spcPts val="0"/>
              </a:spcBef>
              <a:buClr>
                <a:schemeClr val="dk1"/>
              </a:buClr>
              <a:buFont typeface="Arial"/>
              <a:buNone/>
            </a:pPr>
            <a:r>
              <a:t/>
            </a:r>
            <a:endParaRPr b="1" sz="1200">
              <a:solidFill>
                <a:schemeClr val="dk1"/>
              </a:solidFill>
              <a:latin typeface="Times New Roman"/>
              <a:ea typeface="Times New Roman"/>
              <a:cs typeface="Times New Roman"/>
              <a:sym typeface="Times New Roman"/>
            </a:endParaRPr>
          </a:p>
        </p:txBody>
      </p:sp>
      <p:sp>
        <p:nvSpPr>
          <p:cNvPr id="136" name="Shape 136"/>
          <p:cNvSpPr/>
          <p:nvPr/>
        </p:nvSpPr>
        <p:spPr>
          <a:xfrm flipH="1" rot="-146">
            <a:off x="278700" y="3129229"/>
            <a:ext cx="2546424" cy="1925639"/>
          </a:xfrm>
          <a:prstGeom prst="cloud">
            <a:avLst/>
          </a:prstGeom>
          <a:solidFill>
            <a:srgbClr val="351C75"/>
          </a:solidFill>
          <a:ln>
            <a:noFill/>
          </a:ln>
        </p:spPr>
        <p:txBody>
          <a:bodyPr anchorCtr="0" anchor="ctr" bIns="91425" lIns="91425" rIns="91425" tIns="91425">
            <a:noAutofit/>
          </a:bodyPr>
          <a:lstStyle/>
          <a:p>
            <a:pPr lvl="0" rtl="0">
              <a:spcBef>
                <a:spcPts val="0"/>
              </a:spcBef>
              <a:buClr>
                <a:schemeClr val="dk1"/>
              </a:buClr>
              <a:buFont typeface="Arial"/>
              <a:buNone/>
            </a:pPr>
            <a:r>
              <a:t/>
            </a:r>
            <a:endParaRPr b="1">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Put the sample in a 1.5mL tube marked with an ID number and added 300 μL of lysis  solution to every tube.</a:t>
            </a:r>
          </a:p>
          <a:p>
            <a:pPr indent="-69850" lvl="0" marL="0" rtl="0" algn="ctr">
              <a:spcBef>
                <a:spcPts val="0"/>
              </a:spcBef>
              <a:buClr>
                <a:schemeClr val="dk1"/>
              </a:buClr>
              <a:buFont typeface="Arial"/>
              <a:buNone/>
            </a:pPr>
            <a:r>
              <a:t/>
            </a:r>
            <a:endParaRPr b="1" sz="1200">
              <a:solidFill>
                <a:schemeClr val="dk1"/>
              </a:solidFill>
              <a:latin typeface="Times New Roman"/>
              <a:ea typeface="Times New Roman"/>
              <a:cs typeface="Times New Roman"/>
              <a:sym typeface="Times New Roman"/>
            </a:endParaRPr>
          </a:p>
        </p:txBody>
      </p:sp>
      <p:sp>
        <p:nvSpPr>
          <p:cNvPr id="137" name="Shape 137"/>
          <p:cNvSpPr/>
          <p:nvPr/>
        </p:nvSpPr>
        <p:spPr>
          <a:xfrm flipH="1" rot="154">
            <a:off x="6108145" y="3714029"/>
            <a:ext cx="2407104" cy="1334555"/>
          </a:xfrm>
          <a:prstGeom prst="cloud">
            <a:avLst/>
          </a:prstGeom>
          <a:solidFill>
            <a:srgbClr val="351C75"/>
          </a:solidFill>
          <a:ln>
            <a:noFill/>
          </a:ln>
        </p:spPr>
        <p:txBody>
          <a:bodyPr anchorCtr="0" anchor="ctr" bIns="91425" lIns="91425" rIns="91425" tIns="91425">
            <a:noAutofit/>
          </a:bodyPr>
          <a:lstStyle/>
          <a:p>
            <a:pPr lvl="0" rt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Transfer supernatant to a fresh tube add silica resin and mix.</a:t>
            </a:r>
          </a:p>
          <a:p>
            <a:pPr indent="-69850" lvl="0" marL="0" rtl="0">
              <a:spcBef>
                <a:spcPts val="0"/>
              </a:spcBef>
              <a:buClr>
                <a:schemeClr val="dk1"/>
              </a:buClr>
              <a:buFont typeface="Arial"/>
              <a:buNone/>
            </a:pPr>
            <a:r>
              <a:t/>
            </a:r>
            <a:endParaRPr b="1" sz="1200">
              <a:solidFill>
                <a:schemeClr val="dk1"/>
              </a:solidFill>
              <a:latin typeface="Times New Roman"/>
              <a:ea typeface="Times New Roman"/>
              <a:cs typeface="Times New Roman"/>
              <a:sym typeface="Times New Roman"/>
            </a:endParaRPr>
          </a:p>
        </p:txBody>
      </p:sp>
      <p:sp>
        <p:nvSpPr>
          <p:cNvPr id="138" name="Shape 138"/>
          <p:cNvSpPr/>
          <p:nvPr/>
        </p:nvSpPr>
        <p:spPr>
          <a:xfrm>
            <a:off x="3287325" y="3293875"/>
            <a:ext cx="2271024" cy="1820016"/>
          </a:xfrm>
          <a:prstGeom prst="cloud">
            <a:avLst/>
          </a:prstGeom>
          <a:solidFill>
            <a:srgbClr val="351C75"/>
          </a:solidFill>
          <a:ln>
            <a:noFill/>
          </a:ln>
        </p:spPr>
        <p:txBody>
          <a:bodyPr anchorCtr="0" anchor="ctr" bIns="91425" lIns="91425" rIns="91425" tIns="91425">
            <a:noAutofit/>
          </a:bodyPr>
          <a:lstStyle/>
          <a:p>
            <a:pPr lvl="0" rtl="0" algn="ctr">
              <a:spcBef>
                <a:spcPts val="0"/>
              </a:spcBef>
              <a:buNone/>
            </a:pPr>
            <a:r>
              <a:t/>
            </a:r>
            <a:endParaRPr b="1" sz="1200">
              <a:solidFill>
                <a:schemeClr val="dk1"/>
              </a:solidFill>
              <a:latin typeface="Times New Roman"/>
              <a:ea typeface="Times New Roman"/>
              <a:cs typeface="Times New Roman"/>
              <a:sym typeface="Times New Roman"/>
            </a:endParaRPr>
          </a:p>
          <a:p>
            <a:pPr lvl="0" rtl="0" algn="ctr">
              <a:spcBef>
                <a:spcPts val="0"/>
              </a:spcBef>
              <a:buNone/>
            </a:pPr>
            <a:r>
              <a:t/>
            </a:r>
            <a:endParaRPr b="1" sz="1200">
              <a:solidFill>
                <a:schemeClr val="dk1"/>
              </a:solidFill>
              <a:latin typeface="Times New Roman"/>
              <a:ea typeface="Times New Roman"/>
              <a:cs typeface="Times New Roman"/>
              <a:sym typeface="Times New Roman"/>
            </a:endParaRPr>
          </a:p>
          <a:p>
            <a:pPr lvl="0" rtl="0">
              <a:spcBef>
                <a:spcPts val="0"/>
              </a:spcBef>
              <a:buNone/>
            </a:pPr>
            <a:r>
              <a:rPr b="1" lang="en">
                <a:solidFill>
                  <a:srgbClr val="FFFF00"/>
                </a:solidFill>
                <a:latin typeface="Times New Roman"/>
                <a:ea typeface="Times New Roman"/>
                <a:cs typeface="Times New Roman"/>
                <a:sym typeface="Times New Roman"/>
              </a:rPr>
              <a:t>Incubate the solution for 10min at 65 </a:t>
            </a:r>
            <a:r>
              <a:rPr b="1" baseline="30000" lang="en">
                <a:solidFill>
                  <a:srgbClr val="FFFF00"/>
                </a:solidFill>
                <a:latin typeface="Times New Roman"/>
                <a:ea typeface="Times New Roman"/>
                <a:cs typeface="Times New Roman"/>
                <a:sym typeface="Times New Roman"/>
              </a:rPr>
              <a:t>o</a:t>
            </a:r>
            <a:r>
              <a:rPr b="1" lang="en">
                <a:solidFill>
                  <a:srgbClr val="FFFF00"/>
                </a:solidFill>
                <a:latin typeface="Times New Roman"/>
                <a:ea typeface="Times New Roman"/>
                <a:cs typeface="Times New Roman"/>
                <a:sym typeface="Times New Roman"/>
              </a:rPr>
              <a:t>C then place in centrifuge for 1min.</a:t>
            </a:r>
          </a:p>
          <a:p>
            <a:pPr lvl="0" rtl="0" algn="ctr">
              <a:spcBef>
                <a:spcPts val="0"/>
              </a:spcBef>
              <a:buNone/>
            </a:pPr>
            <a:r>
              <a:t/>
            </a:r>
            <a:endParaRPr b="1" sz="1200">
              <a:solidFill>
                <a:srgbClr val="FFFF00"/>
              </a:solidFill>
              <a:latin typeface="Times New Roman"/>
              <a:ea typeface="Times New Roman"/>
              <a:cs typeface="Times New Roman"/>
              <a:sym typeface="Times New Roman"/>
            </a:endParaRPr>
          </a:p>
        </p:txBody>
      </p:sp>
      <p:sp>
        <p:nvSpPr>
          <p:cNvPr id="139" name="Shape 139"/>
          <p:cNvSpPr txBox="1"/>
          <p:nvPr/>
        </p:nvSpPr>
        <p:spPr>
          <a:xfrm>
            <a:off x="235750" y="433100"/>
            <a:ext cx="1968600" cy="851400"/>
          </a:xfrm>
          <a:prstGeom prst="rect">
            <a:avLst/>
          </a:prstGeom>
          <a:noFill/>
          <a:ln>
            <a:noFill/>
          </a:ln>
        </p:spPr>
        <p:txBody>
          <a:bodyPr anchorCtr="0" anchor="t" bIns="91425" lIns="91425" rIns="91425" tIns="91425">
            <a:noAutofit/>
          </a:bodyPr>
          <a:lstStyle/>
          <a:p>
            <a:pPr lvl="0">
              <a:spcBef>
                <a:spcPts val="0"/>
              </a:spcBef>
              <a:buNone/>
            </a:pPr>
            <a:r>
              <a:rPr b="1" lang="en" sz="3600" u="sng">
                <a:solidFill>
                  <a:srgbClr val="FFFF00"/>
                </a:solidFill>
                <a:latin typeface="Times New Roman"/>
                <a:ea typeface="Times New Roman"/>
                <a:cs typeface="Times New Roman"/>
                <a:sym typeface="Times New Roman"/>
              </a:rPr>
              <a:t>Methods</a:t>
            </a:r>
          </a:p>
        </p:txBody>
      </p:sp>
      <p:sp>
        <p:nvSpPr>
          <p:cNvPr id="140" name="Shape 140"/>
          <p:cNvSpPr/>
          <p:nvPr/>
        </p:nvSpPr>
        <p:spPr>
          <a:xfrm>
            <a:off x="4315746" y="701900"/>
            <a:ext cx="290700" cy="213300"/>
          </a:xfrm>
          <a:prstGeom prst="rightArrow">
            <a:avLst>
              <a:gd fmla="val 21659"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41" name="Shape 141"/>
          <p:cNvSpPr/>
          <p:nvPr/>
        </p:nvSpPr>
        <p:spPr>
          <a:xfrm>
            <a:off x="6499050" y="618775"/>
            <a:ext cx="323700" cy="213300"/>
          </a:xfrm>
          <a:prstGeom prst="rightArrow">
            <a:avLst>
              <a:gd fmla="val 14978"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42" name="Shape 142"/>
          <p:cNvSpPr/>
          <p:nvPr/>
        </p:nvSpPr>
        <p:spPr>
          <a:xfrm>
            <a:off x="8515250" y="975500"/>
            <a:ext cx="188100" cy="712500"/>
          </a:xfrm>
          <a:prstGeom prst="downArrow">
            <a:avLst>
              <a:gd fmla="val 22906"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43" name="Shape 143"/>
          <p:cNvSpPr/>
          <p:nvPr/>
        </p:nvSpPr>
        <p:spPr>
          <a:xfrm>
            <a:off x="6269975" y="2307700"/>
            <a:ext cx="323700" cy="213300"/>
          </a:xfrm>
          <a:prstGeom prst="leftArrow">
            <a:avLst>
              <a:gd fmla="val 18705"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44" name="Shape 144"/>
          <p:cNvSpPr/>
          <p:nvPr/>
        </p:nvSpPr>
        <p:spPr>
          <a:xfrm>
            <a:off x="3495000" y="2043550"/>
            <a:ext cx="477000" cy="213300"/>
          </a:xfrm>
          <a:prstGeom prst="leftArrow">
            <a:avLst>
              <a:gd fmla="val 20487"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45" name="Shape 145"/>
          <p:cNvSpPr/>
          <p:nvPr/>
        </p:nvSpPr>
        <p:spPr>
          <a:xfrm>
            <a:off x="570100" y="2256850"/>
            <a:ext cx="188100" cy="948300"/>
          </a:xfrm>
          <a:prstGeom prst="downArrow">
            <a:avLst>
              <a:gd fmla="val 32642"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46" name="Shape 146"/>
          <p:cNvSpPr/>
          <p:nvPr/>
        </p:nvSpPr>
        <p:spPr>
          <a:xfrm>
            <a:off x="2825125" y="4097237"/>
            <a:ext cx="477000" cy="213300"/>
          </a:xfrm>
          <a:prstGeom prst="rightArrow">
            <a:avLst>
              <a:gd fmla="val 28715"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47" name="Shape 147"/>
          <p:cNvSpPr/>
          <p:nvPr/>
        </p:nvSpPr>
        <p:spPr>
          <a:xfrm>
            <a:off x="5594750" y="4097250"/>
            <a:ext cx="477000" cy="213300"/>
          </a:xfrm>
          <a:prstGeom prst="rightArrow">
            <a:avLst>
              <a:gd fmla="val 16853"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48" name="Shape 148"/>
          <p:cNvSpPr/>
          <p:nvPr/>
        </p:nvSpPr>
        <p:spPr>
          <a:xfrm rot="5400000">
            <a:off x="7938250" y="4941750"/>
            <a:ext cx="269400" cy="234300"/>
          </a:xfrm>
          <a:prstGeom prst="mathMinus">
            <a:avLst>
              <a:gd fmla="val 23520" name="adj1"/>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74EA7"/>
        </a:solidFill>
      </p:bgPr>
    </p:bg>
    <p:spTree>
      <p:nvGrpSpPr>
        <p:cNvPr id="152" name="Shape 152"/>
        <p:cNvGrpSpPr/>
        <p:nvPr/>
      </p:nvGrpSpPr>
      <p:grpSpPr>
        <a:xfrm>
          <a:off x="0" y="0"/>
          <a:ext cx="0" cy="0"/>
          <a:chOff x="0" y="0"/>
          <a:chExt cx="0" cy="0"/>
        </a:xfrm>
      </p:grpSpPr>
      <p:sp>
        <p:nvSpPr>
          <p:cNvPr id="153" name="Shape 153"/>
          <p:cNvSpPr/>
          <p:nvPr/>
        </p:nvSpPr>
        <p:spPr>
          <a:xfrm>
            <a:off x="3851812" y="161575"/>
            <a:ext cx="2784671" cy="2014308"/>
          </a:xfrm>
          <a:prstGeom prst="cloud">
            <a:avLst/>
          </a:prstGeom>
          <a:solidFill>
            <a:srgbClr val="351C75"/>
          </a:solidFill>
          <a:ln>
            <a:noFill/>
          </a:ln>
        </p:spPr>
        <p:txBody>
          <a:bodyPr anchorCtr="0" anchor="ctr" bIns="91425" lIns="91425" rIns="91425" tIns="91425">
            <a:noAutofit/>
          </a:bodyPr>
          <a:lstStyle/>
          <a:p>
            <a:pPr lvl="0" rtl="0">
              <a:spcBef>
                <a:spcPts val="0"/>
              </a:spcBef>
              <a:buNone/>
            </a:pPr>
            <a:r>
              <a:rPr b="1" lang="en" sz="1300">
                <a:solidFill>
                  <a:schemeClr val="dk1"/>
                </a:solidFill>
                <a:latin typeface="Times New Roman"/>
                <a:ea typeface="Times New Roman"/>
                <a:cs typeface="Times New Roman"/>
                <a:sym typeface="Times New Roman"/>
              </a:rPr>
              <a:t> </a:t>
            </a:r>
          </a:p>
          <a:p>
            <a:pPr lvl="0" rtl="0">
              <a:spcBef>
                <a:spcPts val="0"/>
              </a:spcBef>
              <a:buNone/>
            </a:pPr>
            <a:r>
              <a:t/>
            </a:r>
            <a:endParaRPr b="1" sz="130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Remove the supernatant. Add to wash buffer and put on the vortex, after place it on the centrifuge for 30 seconds. </a:t>
            </a:r>
          </a:p>
          <a:p>
            <a:pPr lvl="0">
              <a:spcBef>
                <a:spcPts val="0"/>
              </a:spcBef>
              <a:buNone/>
            </a:pPr>
            <a:r>
              <a:t/>
            </a:r>
            <a:endParaRPr/>
          </a:p>
        </p:txBody>
      </p:sp>
      <p:sp>
        <p:nvSpPr>
          <p:cNvPr id="154" name="Shape 154"/>
          <p:cNvSpPr/>
          <p:nvPr/>
        </p:nvSpPr>
        <p:spPr>
          <a:xfrm>
            <a:off x="266075" y="161575"/>
            <a:ext cx="3228012" cy="1783080"/>
          </a:xfrm>
          <a:prstGeom prst="cloud">
            <a:avLst/>
          </a:prstGeom>
          <a:solidFill>
            <a:srgbClr val="351C75"/>
          </a:solidFill>
          <a:ln>
            <a:noFill/>
          </a:ln>
        </p:spPr>
        <p:txBody>
          <a:bodyPr anchorCtr="0" anchor="ctr" bIns="91425" lIns="91425" rIns="91425" tIns="91425">
            <a:noAutofit/>
          </a:bodyPr>
          <a:lstStyle/>
          <a:p>
            <a:pPr lvl="0" rtl="0">
              <a:spcBef>
                <a:spcPts val="0"/>
              </a:spcBef>
              <a:buNone/>
            </a:pPr>
            <a:r>
              <a:t/>
            </a:r>
            <a:endParaRPr b="1">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Remove supernatant once again. Add wash buffer and place on the vortex, after placing on centrifuge for 30sec.</a:t>
            </a:r>
          </a:p>
          <a:p>
            <a:pPr lvl="0">
              <a:spcBef>
                <a:spcPts val="0"/>
              </a:spcBef>
              <a:buNone/>
            </a:pPr>
            <a:r>
              <a:t/>
            </a:r>
            <a:endParaRPr/>
          </a:p>
        </p:txBody>
      </p:sp>
      <p:sp>
        <p:nvSpPr>
          <p:cNvPr id="155" name="Shape 155"/>
          <p:cNvSpPr/>
          <p:nvPr/>
        </p:nvSpPr>
        <p:spPr>
          <a:xfrm>
            <a:off x="88675" y="1881350"/>
            <a:ext cx="1782324" cy="2831436"/>
          </a:xfrm>
          <a:prstGeom prst="cloud">
            <a:avLst/>
          </a:prstGeom>
          <a:solidFill>
            <a:srgbClr val="351C75"/>
          </a:solidFill>
          <a:ln>
            <a:noFill/>
          </a:ln>
        </p:spPr>
        <p:txBody>
          <a:bodyPr anchorCtr="0" anchor="ctr" bIns="91425" lIns="91425" rIns="91425" tIns="91425">
            <a:noAutofit/>
          </a:bodyPr>
          <a:lstStyle/>
          <a:p>
            <a:pPr lvl="0" rtl="0">
              <a:spcBef>
                <a:spcPts val="0"/>
              </a:spcBef>
              <a:buNone/>
            </a:pPr>
            <a:r>
              <a:t/>
            </a:r>
            <a:endParaRPr b="1" sz="130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Remove remaining supernatant add dH</a:t>
            </a:r>
            <a:r>
              <a:rPr b="1" baseline="-25000" lang="en">
                <a:solidFill>
                  <a:srgbClr val="FFFF00"/>
                </a:solidFill>
                <a:latin typeface="Times New Roman"/>
                <a:ea typeface="Times New Roman"/>
                <a:cs typeface="Times New Roman"/>
                <a:sym typeface="Times New Roman"/>
              </a:rPr>
              <a:t>2</a:t>
            </a:r>
            <a:r>
              <a:rPr b="1" lang="en">
                <a:solidFill>
                  <a:srgbClr val="FFFF00"/>
                </a:solidFill>
                <a:latin typeface="Times New Roman"/>
                <a:ea typeface="Times New Roman"/>
                <a:cs typeface="Times New Roman"/>
                <a:sym typeface="Times New Roman"/>
              </a:rPr>
              <a:t>O. Mix by pipetting the mixture in and out.</a:t>
            </a:r>
          </a:p>
          <a:p>
            <a:pPr lvl="0">
              <a:spcBef>
                <a:spcPts val="0"/>
              </a:spcBef>
              <a:buNone/>
            </a:pPr>
            <a:r>
              <a:t/>
            </a:r>
            <a:endParaRPr/>
          </a:p>
        </p:txBody>
      </p:sp>
      <p:sp>
        <p:nvSpPr>
          <p:cNvPr id="156" name="Shape 156"/>
          <p:cNvSpPr/>
          <p:nvPr/>
        </p:nvSpPr>
        <p:spPr>
          <a:xfrm>
            <a:off x="6792425" y="2204325"/>
            <a:ext cx="2072736" cy="2343708"/>
          </a:xfrm>
          <a:prstGeom prst="cloud">
            <a:avLst/>
          </a:prstGeom>
          <a:solidFill>
            <a:srgbClr val="351C75"/>
          </a:solidFill>
          <a:ln>
            <a:noFill/>
          </a:ln>
        </p:spPr>
        <p:txBody>
          <a:bodyPr anchorCtr="0" anchor="ctr" bIns="91425" lIns="91425" rIns="91425" tIns="91425">
            <a:noAutofit/>
          </a:bodyPr>
          <a:lstStyle/>
          <a:p>
            <a:pPr lvl="0">
              <a:spcBef>
                <a:spcPts val="0"/>
              </a:spcBef>
              <a:buNone/>
            </a:pPr>
            <a:r>
              <a:t/>
            </a:r>
            <a:endParaRPr b="1" sz="1300">
              <a:solidFill>
                <a:schemeClr val="dk1"/>
              </a:solidFill>
              <a:latin typeface="Times New Roman"/>
              <a:ea typeface="Times New Roman"/>
              <a:cs typeface="Times New Roman"/>
              <a:sym typeface="Times New Roman"/>
            </a:endParaRPr>
          </a:p>
          <a:p>
            <a:pPr lv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To amplify with PCR first add primer mix then add DNA and add mineral oil if necessary. </a:t>
            </a:r>
          </a:p>
          <a:p>
            <a:pPr lvl="0">
              <a:spcBef>
                <a:spcPts val="0"/>
              </a:spcBef>
              <a:buNone/>
            </a:pPr>
            <a:r>
              <a:t/>
            </a:r>
            <a:endParaRPr>
              <a:solidFill>
                <a:srgbClr val="FFFF00"/>
              </a:solidFill>
            </a:endParaRPr>
          </a:p>
        </p:txBody>
      </p:sp>
      <p:sp>
        <p:nvSpPr>
          <p:cNvPr id="157" name="Shape 157"/>
          <p:cNvSpPr/>
          <p:nvPr/>
        </p:nvSpPr>
        <p:spPr>
          <a:xfrm>
            <a:off x="1982525" y="2112600"/>
            <a:ext cx="2303640" cy="1849716"/>
          </a:xfrm>
          <a:prstGeom prst="cloud">
            <a:avLst/>
          </a:prstGeom>
          <a:solidFill>
            <a:srgbClr val="351C75"/>
          </a:solidFill>
          <a:ln>
            <a:noFill/>
          </a:ln>
        </p:spPr>
        <p:txBody>
          <a:bodyPr anchorCtr="0" anchor="ctr" bIns="91425" lIns="91425" rIns="91425" tIns="91425">
            <a:noAutofit/>
          </a:bodyPr>
          <a:lstStyle/>
          <a:p>
            <a:pPr lvl="0" rtl="0">
              <a:spcBef>
                <a:spcPts val="0"/>
              </a:spcBef>
              <a:buNone/>
            </a:pPr>
            <a:r>
              <a:t/>
            </a:r>
            <a:endParaRPr b="1" sz="130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Incubate it for 5 minutes at 57</a:t>
            </a:r>
            <a:r>
              <a:rPr b="1" baseline="30000" lang="en">
                <a:solidFill>
                  <a:srgbClr val="FFFF00"/>
                </a:solidFill>
                <a:latin typeface="Times New Roman"/>
                <a:ea typeface="Times New Roman"/>
                <a:cs typeface="Times New Roman"/>
                <a:sym typeface="Times New Roman"/>
              </a:rPr>
              <a:t>0</a:t>
            </a:r>
            <a:r>
              <a:rPr b="1" lang="en">
                <a:solidFill>
                  <a:srgbClr val="FFFF00"/>
                </a:solidFill>
                <a:latin typeface="Times New Roman"/>
                <a:ea typeface="Times New Roman"/>
                <a:cs typeface="Times New Roman"/>
                <a:sym typeface="Times New Roman"/>
              </a:rPr>
              <a:t>C then place in the centrifuge for 30 seconds. </a:t>
            </a:r>
          </a:p>
          <a:p>
            <a:pPr lvl="0">
              <a:spcBef>
                <a:spcPts val="0"/>
              </a:spcBef>
              <a:buNone/>
            </a:pPr>
            <a:r>
              <a:t/>
            </a:r>
            <a:endParaRPr/>
          </a:p>
        </p:txBody>
      </p:sp>
      <p:sp>
        <p:nvSpPr>
          <p:cNvPr id="158" name="Shape 158"/>
          <p:cNvSpPr/>
          <p:nvPr/>
        </p:nvSpPr>
        <p:spPr>
          <a:xfrm>
            <a:off x="4503325" y="2432400"/>
            <a:ext cx="1970352" cy="1225691"/>
          </a:xfrm>
          <a:prstGeom prst="cloud">
            <a:avLst/>
          </a:prstGeom>
          <a:solidFill>
            <a:srgbClr val="351C75"/>
          </a:solidFill>
          <a:ln>
            <a:noFill/>
          </a:ln>
        </p:spPr>
        <p:txBody>
          <a:bodyPr anchorCtr="0" anchor="ctr" bIns="91425" lIns="91425" rIns="91425" tIns="91425">
            <a:noAutofit/>
          </a:bodyPr>
          <a:lstStyle/>
          <a:p>
            <a:pPr lvl="0" rt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Transfer supernatant to fresh tube.</a:t>
            </a:r>
          </a:p>
          <a:p>
            <a:pPr lvl="0">
              <a:spcBef>
                <a:spcPts val="0"/>
              </a:spcBef>
              <a:buNone/>
            </a:pPr>
            <a:r>
              <a:t/>
            </a:r>
            <a:endParaRPr>
              <a:solidFill>
                <a:srgbClr val="FFFF00"/>
              </a:solidFill>
            </a:endParaRPr>
          </a:p>
        </p:txBody>
      </p:sp>
      <p:sp>
        <p:nvSpPr>
          <p:cNvPr id="159" name="Shape 159"/>
          <p:cNvSpPr/>
          <p:nvPr/>
        </p:nvSpPr>
        <p:spPr>
          <a:xfrm>
            <a:off x="3419525" y="3914625"/>
            <a:ext cx="2723760" cy="1165536"/>
          </a:xfrm>
          <a:prstGeom prst="cloud">
            <a:avLst/>
          </a:prstGeom>
          <a:solidFill>
            <a:srgbClr val="351C75"/>
          </a:solidFill>
          <a:ln>
            <a:noFill/>
          </a:ln>
        </p:spPr>
        <p:txBody>
          <a:bodyPr anchorCtr="0" anchor="ctr" bIns="91425" lIns="91425" rIns="91425" tIns="91425">
            <a:noAutofit/>
          </a:bodyPr>
          <a:lstStyle/>
          <a:p>
            <a:pPr lvl="0">
              <a:spcBef>
                <a:spcPts val="0"/>
              </a:spcBef>
              <a:buNone/>
            </a:pPr>
            <a:r>
              <a:t/>
            </a:r>
            <a:endParaRPr b="1" sz="1300">
              <a:solidFill>
                <a:schemeClr val="dk1"/>
              </a:solidFill>
              <a:latin typeface="Times New Roman"/>
              <a:ea typeface="Times New Roman"/>
              <a:cs typeface="Times New Roman"/>
              <a:sym typeface="Times New Roman"/>
            </a:endParaRPr>
          </a:p>
          <a:p>
            <a:pPr lv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Amplify in thermal cycler and store at 20</a:t>
            </a:r>
            <a:r>
              <a:rPr b="1" baseline="30000" lang="en">
                <a:solidFill>
                  <a:srgbClr val="FFFF00"/>
                </a:solidFill>
                <a:latin typeface="Times New Roman"/>
                <a:ea typeface="Times New Roman"/>
                <a:cs typeface="Times New Roman"/>
                <a:sym typeface="Times New Roman"/>
              </a:rPr>
              <a:t>0</a:t>
            </a:r>
            <a:r>
              <a:rPr b="1" lang="en">
                <a:solidFill>
                  <a:srgbClr val="FFFF00"/>
                </a:solidFill>
                <a:latin typeface="Times New Roman"/>
                <a:ea typeface="Times New Roman"/>
                <a:cs typeface="Times New Roman"/>
                <a:sym typeface="Times New Roman"/>
              </a:rPr>
              <a:t>C.</a:t>
            </a:r>
          </a:p>
          <a:p>
            <a:pPr lvl="0">
              <a:spcBef>
                <a:spcPts val="0"/>
              </a:spcBef>
              <a:buNone/>
            </a:pPr>
            <a:r>
              <a:t/>
            </a:r>
            <a:endParaRPr>
              <a:solidFill>
                <a:srgbClr val="FFFF00"/>
              </a:solidFill>
            </a:endParaRPr>
          </a:p>
        </p:txBody>
      </p:sp>
      <p:sp>
        <p:nvSpPr>
          <p:cNvPr id="160" name="Shape 160"/>
          <p:cNvSpPr/>
          <p:nvPr/>
        </p:nvSpPr>
        <p:spPr>
          <a:xfrm>
            <a:off x="6753524" y="161575"/>
            <a:ext cx="2201903" cy="1951020"/>
          </a:xfrm>
          <a:prstGeom prst="cloud">
            <a:avLst/>
          </a:prstGeom>
          <a:solidFill>
            <a:srgbClr val="351C75"/>
          </a:solidFill>
          <a:ln>
            <a:noFill/>
          </a:ln>
        </p:spPr>
        <p:txBody>
          <a:bodyPr anchorCtr="0" anchor="ctr" bIns="91425" lIns="91425" rIns="91425" tIns="91425">
            <a:noAutofit/>
          </a:bodyPr>
          <a:lstStyle/>
          <a:p>
            <a:pPr lvl="0" rtl="0">
              <a:spcBef>
                <a:spcPts val="0"/>
              </a:spcBef>
              <a:buNone/>
            </a:pPr>
            <a:r>
              <a:t/>
            </a:r>
            <a:endParaRPr b="1">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Incubate solution for 5 minutes at 57</a:t>
            </a:r>
            <a:r>
              <a:rPr b="1" baseline="30000" lang="en">
                <a:solidFill>
                  <a:srgbClr val="FFFF00"/>
                </a:solidFill>
                <a:latin typeface="Times New Roman"/>
                <a:ea typeface="Times New Roman"/>
                <a:cs typeface="Times New Roman"/>
                <a:sym typeface="Times New Roman"/>
              </a:rPr>
              <a:t>0</a:t>
            </a:r>
            <a:r>
              <a:rPr b="1" lang="en">
                <a:solidFill>
                  <a:srgbClr val="FFFF00"/>
                </a:solidFill>
                <a:latin typeface="Times New Roman"/>
                <a:ea typeface="Times New Roman"/>
                <a:cs typeface="Times New Roman"/>
                <a:sym typeface="Times New Roman"/>
              </a:rPr>
              <a:t>C then place in the centrifuge for 30 seconds.</a:t>
            </a:r>
          </a:p>
          <a:p>
            <a:pPr lvl="0">
              <a:spcBef>
                <a:spcPts val="0"/>
              </a:spcBef>
              <a:buNone/>
            </a:pPr>
            <a:r>
              <a:t/>
            </a:r>
            <a:endParaRPr/>
          </a:p>
        </p:txBody>
      </p:sp>
      <p:sp>
        <p:nvSpPr>
          <p:cNvPr id="161" name="Shape 161"/>
          <p:cNvSpPr/>
          <p:nvPr/>
        </p:nvSpPr>
        <p:spPr>
          <a:xfrm>
            <a:off x="456100" y="1634250"/>
            <a:ext cx="202800" cy="478500"/>
          </a:xfrm>
          <a:prstGeom prst="downArrow">
            <a:avLst>
              <a:gd fmla="val 50000"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62" name="Shape 162"/>
          <p:cNvSpPr/>
          <p:nvPr/>
        </p:nvSpPr>
        <p:spPr>
          <a:xfrm>
            <a:off x="3494074" y="1042150"/>
            <a:ext cx="357900" cy="189900"/>
          </a:xfrm>
          <a:prstGeom prst="leftArrow">
            <a:avLst>
              <a:gd fmla="val 50000"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63" name="Shape 163"/>
          <p:cNvSpPr/>
          <p:nvPr/>
        </p:nvSpPr>
        <p:spPr>
          <a:xfrm>
            <a:off x="6562625" y="1292200"/>
            <a:ext cx="229800" cy="189900"/>
          </a:xfrm>
          <a:prstGeom prst="leftArrow">
            <a:avLst>
              <a:gd fmla="val 50000"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64" name="Shape 164"/>
          <p:cNvSpPr/>
          <p:nvPr/>
        </p:nvSpPr>
        <p:spPr>
          <a:xfrm>
            <a:off x="1806925" y="2837775"/>
            <a:ext cx="202800" cy="189900"/>
          </a:xfrm>
          <a:prstGeom prst="rightArrow">
            <a:avLst>
              <a:gd fmla="val 50000"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65" name="Shape 165"/>
          <p:cNvSpPr/>
          <p:nvPr/>
        </p:nvSpPr>
        <p:spPr>
          <a:xfrm>
            <a:off x="4286175" y="2903100"/>
            <a:ext cx="229800" cy="189900"/>
          </a:xfrm>
          <a:prstGeom prst="rightArrow">
            <a:avLst>
              <a:gd fmla="val 50000"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66" name="Shape 166"/>
          <p:cNvSpPr/>
          <p:nvPr/>
        </p:nvSpPr>
        <p:spPr>
          <a:xfrm>
            <a:off x="6473675" y="2713200"/>
            <a:ext cx="532200" cy="189900"/>
          </a:xfrm>
          <a:prstGeom prst="rightArrow">
            <a:avLst>
              <a:gd fmla="val 50000"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67" name="Shape 167"/>
          <p:cNvSpPr/>
          <p:nvPr/>
        </p:nvSpPr>
        <p:spPr>
          <a:xfrm rot="-643824">
            <a:off x="6152897" y="4218624"/>
            <a:ext cx="924872" cy="189928"/>
          </a:xfrm>
          <a:prstGeom prst="leftArrow">
            <a:avLst>
              <a:gd fmla="val 50000"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68" name="Shape 168"/>
          <p:cNvSpPr/>
          <p:nvPr/>
        </p:nvSpPr>
        <p:spPr>
          <a:xfrm>
            <a:off x="7993950" y="-250925"/>
            <a:ext cx="229800" cy="412500"/>
          </a:xfrm>
          <a:prstGeom prst="downArrow">
            <a:avLst>
              <a:gd fmla="val 0" name="adj1"/>
              <a:gd fmla="val 64795"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69" name="Shape 169"/>
          <p:cNvSpPr/>
          <p:nvPr/>
        </p:nvSpPr>
        <p:spPr>
          <a:xfrm rot="5400000">
            <a:off x="3451325" y="4832925"/>
            <a:ext cx="443400" cy="336600"/>
          </a:xfrm>
          <a:prstGeom prst="mathMinus">
            <a:avLst>
              <a:gd fmla="val 23520" name="adj1"/>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74EA7"/>
        </a:solidFill>
      </p:bgPr>
    </p:bg>
    <p:spTree>
      <p:nvGrpSpPr>
        <p:cNvPr id="173" name="Shape 173"/>
        <p:cNvGrpSpPr/>
        <p:nvPr/>
      </p:nvGrpSpPr>
      <p:grpSpPr>
        <a:xfrm>
          <a:off x="0" y="0"/>
          <a:ext cx="0" cy="0"/>
          <a:chOff x="0" y="0"/>
          <a:chExt cx="0" cy="0"/>
        </a:xfrm>
      </p:grpSpPr>
      <p:sp>
        <p:nvSpPr>
          <p:cNvPr id="174" name="Shape 174"/>
          <p:cNvSpPr/>
          <p:nvPr/>
        </p:nvSpPr>
        <p:spPr>
          <a:xfrm>
            <a:off x="5445325" y="2267699"/>
            <a:ext cx="3047868" cy="2217024"/>
          </a:xfrm>
          <a:prstGeom prst="cloud">
            <a:avLst/>
          </a:prstGeom>
          <a:solidFill>
            <a:srgbClr val="351C75"/>
          </a:solidFill>
          <a:ln>
            <a:noFill/>
          </a:ln>
        </p:spPr>
        <p:txBody>
          <a:bodyPr anchorCtr="0" anchor="ctr" bIns="91425" lIns="91425" rIns="91425" tIns="91425">
            <a:noAutofit/>
          </a:bodyPr>
          <a:lstStyle/>
          <a:p>
            <a:pPr lvl="0">
              <a:spcBef>
                <a:spcPts val="0"/>
              </a:spcBef>
              <a:buNone/>
            </a:pPr>
            <a:r>
              <a:t/>
            </a:r>
            <a:endParaRPr b="1">
              <a:solidFill>
                <a:schemeClr val="dk1"/>
              </a:solidFill>
              <a:latin typeface="Times New Roman"/>
              <a:ea typeface="Times New Roman"/>
              <a:cs typeface="Times New Roman"/>
              <a:sym typeface="Times New Roman"/>
            </a:endParaRPr>
          </a:p>
          <a:p>
            <a:pPr lv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Then do the steps necessary for the bioinformatics, using the DNA Subway website, which will generate the phylogeny.</a:t>
            </a:r>
          </a:p>
          <a:p>
            <a:pPr lvl="0">
              <a:spcBef>
                <a:spcPts val="0"/>
              </a:spcBef>
              <a:buNone/>
            </a:pPr>
            <a:r>
              <a:t/>
            </a:r>
            <a:endParaRPr/>
          </a:p>
        </p:txBody>
      </p:sp>
      <p:sp>
        <p:nvSpPr>
          <p:cNvPr id="175" name="Shape 175"/>
          <p:cNvSpPr/>
          <p:nvPr/>
        </p:nvSpPr>
        <p:spPr>
          <a:xfrm>
            <a:off x="5637600" y="316726"/>
            <a:ext cx="2711124" cy="1368143"/>
          </a:xfrm>
          <a:prstGeom prst="cloud">
            <a:avLst/>
          </a:prstGeom>
          <a:solidFill>
            <a:srgbClr val="351C75"/>
          </a:solidFill>
          <a:ln>
            <a:noFill/>
          </a:ln>
        </p:spPr>
        <p:txBody>
          <a:bodyPr anchorCtr="0" anchor="ctr" bIns="91425" lIns="91425" rIns="91425" tIns="91425">
            <a:noAutofit/>
          </a:bodyPr>
          <a:lstStyle/>
          <a:p>
            <a:pPr lvl="0">
              <a:spcBef>
                <a:spcPts val="0"/>
              </a:spcBef>
              <a:buNone/>
            </a:pPr>
            <a:r>
              <a:t/>
            </a:r>
            <a:endParaRPr b="1">
              <a:solidFill>
                <a:schemeClr val="dk1"/>
              </a:solidFill>
              <a:latin typeface="Times New Roman"/>
              <a:ea typeface="Times New Roman"/>
              <a:cs typeface="Times New Roman"/>
              <a:sym typeface="Times New Roman"/>
            </a:endParaRPr>
          </a:p>
          <a:p>
            <a:pPr lv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After check for DNA result and finally send it for sequencing.</a:t>
            </a:r>
          </a:p>
          <a:p>
            <a:pPr lvl="0">
              <a:spcBef>
                <a:spcPts val="0"/>
              </a:spcBef>
              <a:buNone/>
            </a:pPr>
            <a:r>
              <a:t/>
            </a:r>
            <a:endParaRPr/>
          </a:p>
        </p:txBody>
      </p:sp>
      <p:sp>
        <p:nvSpPr>
          <p:cNvPr id="176" name="Shape 176"/>
          <p:cNvSpPr/>
          <p:nvPr/>
        </p:nvSpPr>
        <p:spPr>
          <a:xfrm>
            <a:off x="2445062" y="170987"/>
            <a:ext cx="2543940" cy="1659636"/>
          </a:xfrm>
          <a:prstGeom prst="cloud">
            <a:avLst/>
          </a:prstGeom>
          <a:solidFill>
            <a:srgbClr val="351C75"/>
          </a:solidFill>
          <a:ln>
            <a:noFill/>
          </a:ln>
        </p:spPr>
        <p:txBody>
          <a:bodyPr anchorCtr="0" anchor="ctr" bIns="91425" lIns="91425" rIns="91425" tIns="91425">
            <a:noAutofit/>
          </a:bodyPr>
          <a:lstStyle/>
          <a:p>
            <a:pPr lvl="0">
              <a:spcBef>
                <a:spcPts val="0"/>
              </a:spcBef>
              <a:buNone/>
            </a:pPr>
            <a:r>
              <a:t/>
            </a:r>
            <a:endParaRPr b="1">
              <a:solidFill>
                <a:schemeClr val="dk1"/>
              </a:solidFill>
              <a:latin typeface="Times New Roman"/>
              <a:ea typeface="Times New Roman"/>
              <a:cs typeface="Times New Roman"/>
              <a:sym typeface="Times New Roman"/>
            </a:endParaRPr>
          </a:p>
          <a:p>
            <a:pPr lvl="0">
              <a:spcBef>
                <a:spcPts val="0"/>
              </a:spcBef>
              <a:buClr>
                <a:schemeClr val="dk1"/>
              </a:buClr>
              <a:buFont typeface="Arial"/>
              <a:buNone/>
            </a:pPr>
            <a:r>
              <a:rPr b="1" lang="en">
                <a:solidFill>
                  <a:srgbClr val="FFFF00"/>
                </a:solidFill>
                <a:latin typeface="Times New Roman"/>
                <a:ea typeface="Times New Roman"/>
                <a:cs typeface="Times New Roman"/>
                <a:sym typeface="Times New Roman"/>
              </a:rPr>
              <a:t>Then load the get and connect to electrophorese at 130 volts for 30min. </a:t>
            </a:r>
          </a:p>
          <a:p>
            <a:pPr lvl="0">
              <a:spcBef>
                <a:spcPts val="0"/>
              </a:spcBef>
              <a:buNone/>
            </a:pPr>
            <a:r>
              <a:t/>
            </a:r>
            <a:endParaRPr/>
          </a:p>
        </p:txBody>
      </p:sp>
      <p:sp>
        <p:nvSpPr>
          <p:cNvPr id="177" name="Shape 177"/>
          <p:cNvSpPr/>
          <p:nvPr/>
        </p:nvSpPr>
        <p:spPr>
          <a:xfrm>
            <a:off x="35212" y="2139700"/>
            <a:ext cx="2045304" cy="1831140"/>
          </a:xfrm>
          <a:prstGeom prst="cloud">
            <a:avLst/>
          </a:prstGeom>
          <a:solidFill>
            <a:srgbClr val="351C75"/>
          </a:solidFill>
          <a:ln>
            <a:noFill/>
          </a:ln>
        </p:spPr>
        <p:txBody>
          <a:bodyPr anchorCtr="0" anchor="ctr" bIns="91425" lIns="91425" rIns="91425" tIns="91425">
            <a:noAutofit/>
          </a:bodyPr>
          <a:lstStyle/>
          <a:p>
            <a:pPr lvl="0">
              <a:spcBef>
                <a:spcPts val="0"/>
              </a:spcBef>
              <a:buClr>
                <a:schemeClr val="dk1"/>
              </a:buClr>
              <a:buFont typeface="Arial"/>
              <a:buNone/>
            </a:pPr>
            <a:r>
              <a:t/>
            </a:r>
            <a:endParaRPr b="1" sz="1200">
              <a:solidFill>
                <a:schemeClr val="dk1"/>
              </a:solidFill>
              <a:latin typeface="Times New Roman"/>
              <a:ea typeface="Times New Roman"/>
              <a:cs typeface="Times New Roman"/>
              <a:sym typeface="Times New Roman"/>
            </a:endParaRPr>
          </a:p>
          <a:p>
            <a:pPr lvl="0">
              <a:spcBef>
                <a:spcPts val="0"/>
              </a:spcBef>
              <a:buClr>
                <a:schemeClr val="dk1"/>
              </a:buClr>
              <a:buSzPct val="91666"/>
              <a:buFont typeface="Arial"/>
              <a:buNone/>
            </a:pPr>
            <a:r>
              <a:rPr b="1" lang="en" sz="1200">
                <a:solidFill>
                  <a:srgbClr val="FFFF00"/>
                </a:solidFill>
                <a:latin typeface="Times New Roman"/>
                <a:ea typeface="Times New Roman"/>
                <a:cs typeface="Times New Roman"/>
                <a:sym typeface="Times New Roman"/>
              </a:rPr>
              <a:t>We then studied and analyzed the phylogenetic tree and uploaded our new findings to GenBank.</a:t>
            </a:r>
          </a:p>
          <a:p>
            <a:pPr lvl="0">
              <a:spcBef>
                <a:spcPts val="0"/>
              </a:spcBef>
              <a:buNone/>
            </a:pPr>
            <a:r>
              <a:t/>
            </a:r>
            <a:endParaRPr/>
          </a:p>
        </p:txBody>
      </p:sp>
      <p:sp>
        <p:nvSpPr>
          <p:cNvPr id="178" name="Shape 178"/>
          <p:cNvSpPr/>
          <p:nvPr/>
        </p:nvSpPr>
        <p:spPr>
          <a:xfrm>
            <a:off x="228050" y="316728"/>
            <a:ext cx="1659636" cy="1558224"/>
          </a:xfrm>
          <a:prstGeom prst="cloud">
            <a:avLst/>
          </a:prstGeom>
          <a:solidFill>
            <a:srgbClr val="351C75"/>
          </a:solidFill>
          <a:ln>
            <a:noFill/>
          </a:ln>
        </p:spPr>
        <p:txBody>
          <a:bodyPr anchorCtr="0" anchor="ctr" bIns="91425" lIns="91425" rIns="91425" tIns="91425">
            <a:noAutofit/>
          </a:bodyPr>
          <a:lstStyle/>
          <a:p>
            <a:pPr lvl="0">
              <a:spcBef>
                <a:spcPts val="0"/>
              </a:spcBef>
              <a:buNone/>
            </a:pPr>
            <a:r>
              <a:t/>
            </a:r>
            <a:endParaRPr b="1">
              <a:solidFill>
                <a:schemeClr val="dk1"/>
              </a:solidFill>
              <a:latin typeface="Times New Roman"/>
              <a:ea typeface="Times New Roman"/>
              <a:cs typeface="Times New Roman"/>
              <a:sym typeface="Times New Roman"/>
            </a:endParaRPr>
          </a:p>
          <a:p>
            <a:pPr lvl="0">
              <a:spcBef>
                <a:spcPts val="0"/>
              </a:spcBef>
              <a:buNone/>
            </a:pPr>
            <a:r>
              <a:rPr b="1" lang="en">
                <a:solidFill>
                  <a:srgbClr val="FFFF00"/>
                </a:solidFill>
                <a:latin typeface="Times New Roman"/>
                <a:ea typeface="Times New Roman"/>
                <a:cs typeface="Times New Roman"/>
                <a:sym typeface="Times New Roman"/>
              </a:rPr>
              <a:t>Pour the gel and let it set for 20min. </a:t>
            </a:r>
          </a:p>
          <a:p>
            <a:pPr lvl="0">
              <a:spcBef>
                <a:spcPts val="0"/>
              </a:spcBef>
              <a:buClr>
                <a:schemeClr val="dk1"/>
              </a:buClr>
              <a:buFont typeface="Arial"/>
              <a:buNone/>
            </a:pPr>
            <a:r>
              <a:t/>
            </a:r>
            <a:endParaRPr b="1">
              <a:solidFill>
                <a:schemeClr val="dk1"/>
              </a:solidFill>
              <a:latin typeface="Times New Roman"/>
              <a:ea typeface="Times New Roman"/>
              <a:cs typeface="Times New Roman"/>
              <a:sym typeface="Times New Roman"/>
            </a:endParaRPr>
          </a:p>
          <a:p>
            <a:pPr lvl="0">
              <a:spcBef>
                <a:spcPts val="0"/>
              </a:spcBef>
              <a:buNone/>
            </a:pPr>
            <a:r>
              <a:t/>
            </a:r>
            <a:endParaRPr/>
          </a:p>
        </p:txBody>
      </p:sp>
      <p:sp>
        <p:nvSpPr>
          <p:cNvPr id="179" name="Shape 179"/>
          <p:cNvSpPr/>
          <p:nvPr/>
        </p:nvSpPr>
        <p:spPr>
          <a:xfrm>
            <a:off x="848800" y="-772875"/>
            <a:ext cx="291300" cy="1089600"/>
          </a:xfrm>
          <a:prstGeom prst="downArrow">
            <a:avLst>
              <a:gd fmla="val 0" name="adj1"/>
              <a:gd fmla="val 104376"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80" name="Shape 180"/>
          <p:cNvSpPr/>
          <p:nvPr/>
        </p:nvSpPr>
        <p:spPr>
          <a:xfrm>
            <a:off x="1887675" y="880500"/>
            <a:ext cx="557400" cy="240600"/>
          </a:xfrm>
          <a:prstGeom prst="rightArrow">
            <a:avLst>
              <a:gd fmla="val 26288"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81" name="Shape 181"/>
          <p:cNvSpPr/>
          <p:nvPr/>
        </p:nvSpPr>
        <p:spPr>
          <a:xfrm>
            <a:off x="4983912" y="880500"/>
            <a:ext cx="608100" cy="240600"/>
          </a:xfrm>
          <a:prstGeom prst="rightArrow">
            <a:avLst>
              <a:gd fmla="val 16666"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82" name="Shape 182"/>
          <p:cNvSpPr/>
          <p:nvPr/>
        </p:nvSpPr>
        <p:spPr>
          <a:xfrm>
            <a:off x="7449225" y="1583600"/>
            <a:ext cx="367500" cy="722100"/>
          </a:xfrm>
          <a:prstGeom prst="downArrow">
            <a:avLst>
              <a:gd fmla="val 16666" name="adj1"/>
              <a:gd fmla="val 44816"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83" name="Shape 183"/>
          <p:cNvSpPr/>
          <p:nvPr/>
        </p:nvSpPr>
        <p:spPr>
          <a:xfrm>
            <a:off x="4983925" y="3163650"/>
            <a:ext cx="461400" cy="152100"/>
          </a:xfrm>
          <a:prstGeom prst="leftArrow">
            <a:avLst>
              <a:gd fmla="val 38494"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
        <p:nvSpPr>
          <p:cNvPr id="184" name="Shape 184"/>
          <p:cNvSpPr/>
          <p:nvPr/>
        </p:nvSpPr>
        <p:spPr>
          <a:xfrm>
            <a:off x="2365949" y="1823799"/>
            <a:ext cx="2615220" cy="3135240"/>
          </a:xfrm>
          <a:prstGeom prst="cloud">
            <a:avLst/>
          </a:prstGeom>
          <a:solidFill>
            <a:srgbClr val="351C75"/>
          </a:solidFill>
          <a:ln>
            <a:noFill/>
          </a:ln>
        </p:spPr>
        <p:txBody>
          <a:bodyPr anchorCtr="0" anchor="ctr" bIns="91425" lIns="91425" rIns="91425" tIns="91425">
            <a:noAutofit/>
          </a:bodyPr>
          <a:lstStyle/>
          <a:p>
            <a:pPr lvl="0">
              <a:spcBef>
                <a:spcPts val="0"/>
              </a:spcBef>
              <a:buNone/>
            </a:pPr>
            <a:r>
              <a:rPr b="1" lang="en" sz="1200">
                <a:solidFill>
                  <a:srgbClr val="FFFF00"/>
                </a:solidFill>
                <a:latin typeface="Times New Roman"/>
                <a:ea typeface="Times New Roman"/>
                <a:cs typeface="Times New Roman"/>
                <a:sym typeface="Times New Roman"/>
              </a:rPr>
              <a:t>On DNA Subway we trimmed our DNA </a:t>
            </a:r>
            <a:r>
              <a:rPr b="1" lang="en" sz="1200">
                <a:solidFill>
                  <a:srgbClr val="FFFF00"/>
                </a:solidFill>
                <a:latin typeface="Times New Roman"/>
                <a:ea typeface="Times New Roman"/>
                <a:cs typeface="Times New Roman"/>
                <a:sym typeface="Times New Roman"/>
              </a:rPr>
              <a:t>sequence.</a:t>
            </a:r>
            <a:r>
              <a:rPr b="1" baseline="30000" lang="en" sz="1200">
                <a:solidFill>
                  <a:srgbClr val="FFFF00"/>
                </a:solidFill>
                <a:latin typeface="Times New Roman"/>
                <a:ea typeface="Times New Roman"/>
                <a:cs typeface="Times New Roman"/>
                <a:sym typeface="Times New Roman"/>
              </a:rPr>
              <a:t>(3) </a:t>
            </a:r>
            <a:r>
              <a:rPr b="1" lang="en" sz="1200">
                <a:solidFill>
                  <a:srgbClr val="FFFF00"/>
                </a:solidFill>
                <a:latin typeface="Times New Roman"/>
                <a:ea typeface="Times New Roman"/>
                <a:cs typeface="Times New Roman"/>
                <a:sym typeface="Times New Roman"/>
              </a:rPr>
              <a:t>With the new trimmed sequence we paired the base pairs of DNA in the sequence. Then we blasted the sequence, which generated a phylogenetic tree.</a:t>
            </a:r>
          </a:p>
        </p:txBody>
      </p:sp>
      <p:sp>
        <p:nvSpPr>
          <p:cNvPr id="185" name="Shape 185"/>
          <p:cNvSpPr/>
          <p:nvPr/>
        </p:nvSpPr>
        <p:spPr>
          <a:xfrm>
            <a:off x="2026900" y="2979225"/>
            <a:ext cx="367500" cy="152100"/>
          </a:xfrm>
          <a:prstGeom prst="leftArrow">
            <a:avLst>
              <a:gd fmla="val 23071" name="adj1"/>
              <a:gd fmla="val 50000" name="adj2"/>
            </a:avLst>
          </a:prstGeom>
          <a:solidFill>
            <a:srgbClr val="FF00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4A7D6"/>
        </a:solidFill>
      </p:bgPr>
    </p:bg>
    <p:spTree>
      <p:nvGrpSpPr>
        <p:cNvPr id="189" name="Shape 189"/>
        <p:cNvGrpSpPr/>
        <p:nvPr/>
      </p:nvGrpSpPr>
      <p:grpSpPr>
        <a:xfrm>
          <a:off x="0" y="0"/>
          <a:ext cx="0" cy="0"/>
          <a:chOff x="0" y="0"/>
          <a:chExt cx="0" cy="0"/>
        </a:xfrm>
      </p:grpSpPr>
      <p:sp>
        <p:nvSpPr>
          <p:cNvPr id="190" name="Shape 190"/>
          <p:cNvSpPr txBox="1"/>
          <p:nvPr>
            <p:ph type="title"/>
          </p:nvPr>
        </p:nvSpPr>
        <p:spPr>
          <a:xfrm>
            <a:off x="0" y="0"/>
            <a:ext cx="8520600" cy="572700"/>
          </a:xfrm>
          <a:prstGeom prst="rect">
            <a:avLst/>
          </a:prstGeom>
        </p:spPr>
        <p:txBody>
          <a:bodyPr anchorCtr="0" anchor="t" bIns="91425" lIns="91425" rIns="91425" tIns="91425">
            <a:noAutofit/>
          </a:bodyPr>
          <a:lstStyle/>
          <a:p>
            <a:pPr lvl="0" rtl="0">
              <a:spcBef>
                <a:spcPts val="0"/>
              </a:spcBef>
              <a:buNone/>
            </a:pPr>
            <a:r>
              <a:rPr b="1" lang="en" sz="3600" u="sng">
                <a:solidFill>
                  <a:srgbClr val="BF9000"/>
                </a:solidFill>
                <a:latin typeface="Times New Roman"/>
                <a:ea typeface="Times New Roman"/>
                <a:cs typeface="Times New Roman"/>
                <a:sym typeface="Times New Roman"/>
              </a:rPr>
              <a:t>Results</a:t>
            </a:r>
            <a:r>
              <a:rPr b="1" lang="en" sz="3600" u="sng">
                <a:solidFill>
                  <a:srgbClr val="BF9000"/>
                </a:solidFill>
                <a:latin typeface="Times New Roman"/>
                <a:ea typeface="Times New Roman"/>
                <a:cs typeface="Times New Roman"/>
                <a:sym typeface="Times New Roman"/>
              </a:rPr>
              <a:t>:</a:t>
            </a:r>
            <a:r>
              <a:rPr b="1" lang="en" sz="1200" u="sng">
                <a:solidFill>
                  <a:srgbClr val="BF9000"/>
                </a:solidFill>
                <a:latin typeface="Times New Roman"/>
                <a:ea typeface="Times New Roman"/>
                <a:cs typeface="Times New Roman"/>
                <a:sym typeface="Times New Roman"/>
              </a:rPr>
              <a:t> We plan to insert a print out of our</a:t>
            </a:r>
            <a:r>
              <a:rPr b="1" lang="en" sz="1200" u="sng">
                <a:solidFill>
                  <a:srgbClr val="BF9000"/>
                </a:solidFill>
                <a:latin typeface="Times New Roman"/>
                <a:ea typeface="Times New Roman"/>
                <a:cs typeface="Times New Roman"/>
                <a:sym typeface="Times New Roman"/>
              </a:rPr>
              <a:t> phylogenetic</a:t>
            </a:r>
            <a:r>
              <a:rPr b="1" lang="en" sz="1200" u="sng">
                <a:solidFill>
                  <a:srgbClr val="BF9000"/>
                </a:solidFill>
                <a:latin typeface="Times New Roman"/>
                <a:ea typeface="Times New Roman"/>
                <a:cs typeface="Times New Roman"/>
                <a:sym typeface="Times New Roman"/>
              </a:rPr>
              <a:t> tree here.</a:t>
            </a:r>
          </a:p>
        </p:txBody>
      </p:sp>
      <p:pic>
        <p:nvPicPr>
          <p:cNvPr descr="IMG_9049.JPG" id="191" name="Shape 191"/>
          <p:cNvPicPr preferRelativeResize="0"/>
          <p:nvPr/>
        </p:nvPicPr>
        <p:blipFill rotWithShape="1">
          <a:blip r:embed="rId3">
            <a:alphaModFix/>
          </a:blip>
          <a:srcRect b="18480" l="27771" r="32858" t="29061"/>
          <a:stretch/>
        </p:blipFill>
        <p:spPr>
          <a:xfrm>
            <a:off x="176950" y="1137375"/>
            <a:ext cx="5168747" cy="3827650"/>
          </a:xfrm>
          <a:prstGeom prst="rect">
            <a:avLst/>
          </a:prstGeom>
          <a:noFill/>
          <a:ln>
            <a:noFill/>
          </a:ln>
        </p:spPr>
      </p:pic>
      <p:sp>
        <p:nvSpPr>
          <p:cNvPr id="192" name="Shape 192"/>
          <p:cNvSpPr/>
          <p:nvPr/>
        </p:nvSpPr>
        <p:spPr>
          <a:xfrm>
            <a:off x="5451300" y="102325"/>
            <a:ext cx="3692700" cy="4862700"/>
          </a:xfrm>
          <a:prstGeom prst="wedgeEllipseCallout">
            <a:avLst>
              <a:gd fmla="val -51182" name="adj1"/>
              <a:gd fmla="val 35067" name="adj2"/>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rtl="0" algn="ctr">
              <a:lnSpc>
                <a:spcPct val="115000"/>
              </a:lnSpc>
              <a:spcBef>
                <a:spcPts val="0"/>
              </a:spcBef>
              <a:spcAft>
                <a:spcPts val="1600"/>
              </a:spcAft>
              <a:buClr>
                <a:schemeClr val="dk1"/>
              </a:buClr>
              <a:buSzPct val="61111"/>
              <a:buFont typeface="Arial"/>
              <a:buNone/>
            </a:pPr>
            <a:r>
              <a:rPr b="1" lang="en" sz="1800">
                <a:solidFill>
                  <a:srgbClr val="BF9000"/>
                </a:solidFill>
                <a:latin typeface="Times New Roman"/>
                <a:ea typeface="Times New Roman"/>
                <a:cs typeface="Times New Roman"/>
                <a:sym typeface="Times New Roman"/>
              </a:rPr>
              <a:t>After conducting the experiment, all of the lanes in the agarose gel showed the presence of DNA. Having sequenced the DNA, we got reliable and accurate data about our plant’s phylogeny. </a:t>
            </a:r>
          </a:p>
        </p:txBody>
      </p:sp>
      <p:sp>
        <p:nvSpPr>
          <p:cNvPr id="193" name="Shape 193"/>
          <p:cNvSpPr txBox="1"/>
          <p:nvPr/>
        </p:nvSpPr>
        <p:spPr>
          <a:xfrm>
            <a:off x="176950" y="4852800"/>
            <a:ext cx="863100" cy="290700"/>
          </a:xfrm>
          <a:prstGeom prst="rect">
            <a:avLst/>
          </a:prstGeom>
          <a:noFill/>
          <a:ln>
            <a:noFill/>
          </a:ln>
        </p:spPr>
        <p:txBody>
          <a:bodyPr anchorCtr="0" anchor="t" bIns="91425" lIns="91425" rIns="91425" tIns="91425">
            <a:noAutofit/>
          </a:bodyPr>
          <a:lstStyle/>
          <a:p>
            <a:pPr lvl="0" rtl="0">
              <a:spcBef>
                <a:spcPts val="0"/>
              </a:spcBef>
              <a:buNone/>
            </a:pPr>
            <a:r>
              <a:rPr b="1" lang="en">
                <a:solidFill>
                  <a:schemeClr val="lt1"/>
                </a:solidFill>
                <a:latin typeface="Times New Roman"/>
                <a:ea typeface="Times New Roman"/>
                <a:cs typeface="Times New Roman"/>
                <a:sym typeface="Times New Roman"/>
              </a:rPr>
              <a:t>(our gel)</a:t>
            </a:r>
          </a:p>
        </p:txBody>
      </p:sp>
      <p:sp>
        <p:nvSpPr>
          <p:cNvPr id="194" name="Shape 194"/>
          <p:cNvSpPr txBox="1"/>
          <p:nvPr/>
        </p:nvSpPr>
        <p:spPr>
          <a:xfrm>
            <a:off x="176950" y="661875"/>
            <a:ext cx="4938300" cy="4755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SzPct val="100000"/>
              <a:buFont typeface="Arial"/>
              <a:buNone/>
            </a:pPr>
            <a:r>
              <a:rPr b="1" lang="en" sz="1100">
                <a:solidFill>
                  <a:srgbClr val="FFFFFF"/>
                </a:solidFill>
                <a:latin typeface="Times New Roman"/>
                <a:ea typeface="Times New Roman"/>
                <a:cs typeface="Times New Roman"/>
                <a:sym typeface="Times New Roman"/>
              </a:rPr>
              <a:t>(Going from right to left of the gel we have the positive control, the marker, sample 1, sample 2, sample 3, sample 4, sample 5, sample 6, and sample 7)</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E599"/>
        </a:solidFill>
      </p:bgPr>
    </p:bg>
    <p:spTree>
      <p:nvGrpSpPr>
        <p:cNvPr id="198" name="Shape 198"/>
        <p:cNvGrpSpPr/>
        <p:nvPr/>
      </p:nvGrpSpPr>
      <p:grpSpPr>
        <a:xfrm>
          <a:off x="0" y="0"/>
          <a:ext cx="0" cy="0"/>
          <a:chOff x="0" y="0"/>
          <a:chExt cx="0" cy="0"/>
        </a:xfrm>
      </p:grpSpPr>
      <p:sp>
        <p:nvSpPr>
          <p:cNvPr id="199" name="Shape 199"/>
          <p:cNvSpPr txBox="1"/>
          <p:nvPr>
            <p:ph type="title"/>
          </p:nvPr>
        </p:nvSpPr>
        <p:spPr>
          <a:xfrm>
            <a:off x="113950" y="66650"/>
            <a:ext cx="8520600" cy="572700"/>
          </a:xfrm>
          <a:prstGeom prst="rect">
            <a:avLst/>
          </a:prstGeom>
          <a:noFill/>
          <a:ln>
            <a:noFill/>
          </a:ln>
        </p:spPr>
        <p:txBody>
          <a:bodyPr anchorCtr="0" anchor="t" bIns="91425" lIns="91425" rIns="91425" tIns="91425">
            <a:noAutofit/>
          </a:bodyPr>
          <a:lstStyle/>
          <a:p>
            <a:pPr lvl="0" algn="ctr">
              <a:spcBef>
                <a:spcPts val="0"/>
              </a:spcBef>
              <a:buNone/>
            </a:pPr>
            <a:r>
              <a:rPr b="1" lang="en" u="sng">
                <a:solidFill>
                  <a:srgbClr val="20124D"/>
                </a:solidFill>
                <a:latin typeface="Times New Roman"/>
                <a:ea typeface="Times New Roman"/>
                <a:cs typeface="Times New Roman"/>
                <a:sym typeface="Times New Roman"/>
              </a:rPr>
              <a:t>Conclusion:</a:t>
            </a:r>
          </a:p>
        </p:txBody>
      </p:sp>
      <p:sp>
        <p:nvSpPr>
          <p:cNvPr id="200" name="Shape 200"/>
          <p:cNvSpPr txBox="1"/>
          <p:nvPr/>
        </p:nvSpPr>
        <p:spPr>
          <a:xfrm>
            <a:off x="0" y="502600"/>
            <a:ext cx="9144000" cy="845100"/>
          </a:xfrm>
          <a:prstGeom prst="rect">
            <a:avLst/>
          </a:prstGeom>
          <a:noFill/>
          <a:ln>
            <a:noFill/>
          </a:ln>
        </p:spPr>
        <p:txBody>
          <a:bodyPr anchorCtr="0" anchor="t" bIns="91425" lIns="91425" rIns="91425" tIns="91425">
            <a:noAutofit/>
          </a:bodyPr>
          <a:lstStyle/>
          <a:p>
            <a:pPr lvl="0" algn="ctr">
              <a:spcBef>
                <a:spcPts val="0"/>
              </a:spcBef>
              <a:buNone/>
            </a:pPr>
            <a:r>
              <a:rPr b="1" lang="en" sz="1800" u="sng">
                <a:solidFill>
                  <a:srgbClr val="20124D"/>
                </a:solidFill>
                <a:latin typeface="Times New Roman"/>
                <a:ea typeface="Times New Roman"/>
                <a:cs typeface="Times New Roman"/>
                <a:sym typeface="Times New Roman"/>
              </a:rPr>
              <a:t>All these plants that are related to Aloe have medicinal properties! </a:t>
            </a:r>
          </a:p>
        </p:txBody>
      </p:sp>
      <p:sp>
        <p:nvSpPr>
          <p:cNvPr id="201" name="Shape 201"/>
          <p:cNvSpPr/>
          <p:nvPr/>
        </p:nvSpPr>
        <p:spPr>
          <a:xfrm>
            <a:off x="203550" y="1564012"/>
            <a:ext cx="2647800" cy="2687400"/>
          </a:xfrm>
          <a:prstGeom prst="ellipse">
            <a:avLst/>
          </a:prstGeom>
          <a:solidFill>
            <a:srgbClr val="B4A7D6"/>
          </a:solidFill>
          <a:ln>
            <a:noFill/>
          </a:ln>
        </p:spPr>
        <p:txBody>
          <a:bodyPr anchorCtr="0" anchor="ctr" bIns="91425" lIns="91425" rIns="91425" tIns="91425">
            <a:noAutofit/>
          </a:bodyPr>
          <a:lstStyle/>
          <a:p>
            <a:pPr lvl="0" rtl="0" algn="ctr">
              <a:spcBef>
                <a:spcPts val="0"/>
              </a:spcBef>
              <a:buClr>
                <a:schemeClr val="dk1"/>
              </a:buClr>
              <a:buSzPct val="68750"/>
              <a:buFont typeface="Arial"/>
              <a:buNone/>
            </a:pPr>
            <a:r>
              <a:rPr b="1" lang="en" sz="1600" u="sng">
                <a:solidFill>
                  <a:srgbClr val="FFFFFF"/>
                </a:solidFill>
                <a:latin typeface="Times New Roman"/>
                <a:ea typeface="Times New Roman"/>
                <a:cs typeface="Times New Roman"/>
                <a:sym typeface="Times New Roman"/>
              </a:rPr>
              <a:t>Agave ghiesbreghtii: </a:t>
            </a:r>
          </a:p>
          <a:p>
            <a:pPr lvl="0" rtl="0" algn="ctr">
              <a:spcBef>
                <a:spcPts val="0"/>
              </a:spcBef>
              <a:buClr>
                <a:schemeClr val="dk1"/>
              </a:buClr>
              <a:buFont typeface="Arial"/>
              <a:buNone/>
            </a:pPr>
            <a:r>
              <a:rPr b="1" lang="en">
                <a:solidFill>
                  <a:srgbClr val="FFFFFF"/>
                </a:solidFill>
                <a:latin typeface="Times New Roman"/>
                <a:ea typeface="Times New Roman"/>
                <a:cs typeface="Times New Roman"/>
                <a:sym typeface="Times New Roman"/>
              </a:rPr>
              <a:t>weight loss,</a:t>
            </a:r>
          </a:p>
          <a:p>
            <a:pPr lvl="0" rtl="0" algn="ctr">
              <a:spcBef>
                <a:spcPts val="0"/>
              </a:spcBef>
              <a:buClr>
                <a:schemeClr val="dk1"/>
              </a:buClr>
              <a:buFont typeface="Arial"/>
              <a:buNone/>
            </a:pPr>
            <a:r>
              <a:rPr b="1" lang="en">
                <a:solidFill>
                  <a:srgbClr val="FFFFFF"/>
                </a:solidFill>
                <a:latin typeface="Times New Roman"/>
                <a:ea typeface="Times New Roman"/>
                <a:cs typeface="Times New Roman"/>
                <a:sym typeface="Times New Roman"/>
              </a:rPr>
              <a:t>heals wounds, immune</a:t>
            </a:r>
          </a:p>
          <a:p>
            <a:pPr lvl="0" rtl="0" algn="ctr">
              <a:spcBef>
                <a:spcPts val="0"/>
              </a:spcBef>
              <a:buClr>
                <a:schemeClr val="dk1"/>
              </a:buClr>
              <a:buFont typeface="Arial"/>
              <a:buNone/>
            </a:pPr>
            <a:r>
              <a:rPr b="1" lang="en">
                <a:solidFill>
                  <a:srgbClr val="FFFFFF"/>
                </a:solidFill>
                <a:latin typeface="Times New Roman"/>
                <a:ea typeface="Times New Roman"/>
                <a:cs typeface="Times New Roman"/>
                <a:sym typeface="Times New Roman"/>
              </a:rPr>
              <a:t>System -boosting properties, etc...</a:t>
            </a:r>
          </a:p>
          <a:p>
            <a:pPr lvl="0">
              <a:spcBef>
                <a:spcPts val="0"/>
              </a:spcBef>
              <a:buClr>
                <a:schemeClr val="dk1"/>
              </a:buClr>
              <a:buFont typeface="Arial"/>
              <a:buNone/>
            </a:pPr>
            <a:r>
              <a:t/>
            </a:r>
            <a:endParaRPr>
              <a:solidFill>
                <a:srgbClr val="FFFFFF"/>
              </a:solidFill>
            </a:endParaRPr>
          </a:p>
          <a:p>
            <a:pPr lvl="0">
              <a:spcBef>
                <a:spcPts val="0"/>
              </a:spcBef>
              <a:buNone/>
            </a:pPr>
            <a:r>
              <a:t/>
            </a:r>
            <a:endParaRPr>
              <a:solidFill>
                <a:srgbClr val="FFFFFF"/>
              </a:solidFill>
            </a:endParaRPr>
          </a:p>
        </p:txBody>
      </p:sp>
      <p:sp>
        <p:nvSpPr>
          <p:cNvPr id="202" name="Shape 202"/>
          <p:cNvSpPr/>
          <p:nvPr/>
        </p:nvSpPr>
        <p:spPr>
          <a:xfrm>
            <a:off x="6252750" y="1564025"/>
            <a:ext cx="2647800" cy="2687400"/>
          </a:xfrm>
          <a:prstGeom prst="ellipse">
            <a:avLst/>
          </a:prstGeom>
          <a:solidFill>
            <a:srgbClr val="B4A7D6"/>
          </a:solidFill>
          <a:ln>
            <a:noFill/>
          </a:ln>
        </p:spPr>
        <p:txBody>
          <a:bodyPr anchorCtr="0" anchor="ctr" bIns="91425" lIns="91425" rIns="91425" tIns="91425">
            <a:noAutofit/>
          </a:bodyPr>
          <a:lstStyle/>
          <a:p>
            <a:pPr lvl="0" rtl="0" algn="ctr">
              <a:spcBef>
                <a:spcPts val="0"/>
              </a:spcBef>
              <a:buClr>
                <a:schemeClr val="dk1"/>
              </a:buClr>
              <a:buSzPct val="68750"/>
              <a:buFont typeface="Arial"/>
              <a:buNone/>
            </a:pPr>
            <a:r>
              <a:rPr b="1" lang="en" sz="1600" u="sng">
                <a:solidFill>
                  <a:srgbClr val="FFFFFF"/>
                </a:solidFill>
                <a:latin typeface="Times New Roman"/>
                <a:ea typeface="Times New Roman"/>
                <a:cs typeface="Times New Roman"/>
                <a:sym typeface="Times New Roman"/>
              </a:rPr>
              <a:t>Coffee:</a:t>
            </a:r>
            <a:r>
              <a:rPr b="1" lang="en" sz="1600">
                <a:solidFill>
                  <a:srgbClr val="FFFFFF"/>
                </a:solidFill>
                <a:latin typeface="Times New Roman"/>
                <a:ea typeface="Times New Roman"/>
                <a:cs typeface="Times New Roman"/>
                <a:sym typeface="Times New Roman"/>
              </a:rPr>
              <a:t> </a:t>
            </a:r>
          </a:p>
          <a:p>
            <a:pPr lvl="0" rtl="0" algn="ctr">
              <a:spcBef>
                <a:spcPts val="0"/>
              </a:spcBef>
              <a:buClr>
                <a:schemeClr val="dk1"/>
              </a:buClr>
              <a:buFont typeface="Arial"/>
              <a:buNone/>
            </a:pPr>
            <a:r>
              <a:rPr b="1" lang="en">
                <a:solidFill>
                  <a:srgbClr val="FFFFFF"/>
                </a:solidFill>
                <a:latin typeface="Times New Roman"/>
                <a:ea typeface="Times New Roman"/>
                <a:cs typeface="Times New Roman"/>
                <a:sym typeface="Times New Roman"/>
              </a:rPr>
              <a:t>cuts pain, lowers</a:t>
            </a:r>
          </a:p>
          <a:p>
            <a:pPr lvl="0" rtl="0" algn="ctr">
              <a:spcBef>
                <a:spcPts val="0"/>
              </a:spcBef>
              <a:buClr>
                <a:schemeClr val="dk1"/>
              </a:buClr>
              <a:buFont typeface="Arial"/>
              <a:buNone/>
            </a:pPr>
            <a:r>
              <a:rPr b="1" lang="en">
                <a:solidFill>
                  <a:srgbClr val="FFFFFF"/>
                </a:solidFill>
                <a:latin typeface="Times New Roman"/>
                <a:ea typeface="Times New Roman"/>
                <a:cs typeface="Times New Roman"/>
                <a:sym typeface="Times New Roman"/>
              </a:rPr>
              <a:t> risk of heart disease, reduces risks of suicide, etc...</a:t>
            </a:r>
          </a:p>
          <a:p>
            <a:pPr lvl="0" rtl="0" algn="ctr">
              <a:spcBef>
                <a:spcPts val="0"/>
              </a:spcBef>
              <a:buClr>
                <a:schemeClr val="dk1"/>
              </a:buClr>
              <a:buFont typeface="Arial"/>
              <a:buNone/>
            </a:pPr>
            <a:r>
              <a:t/>
            </a:r>
            <a:endParaRPr>
              <a:solidFill>
                <a:srgbClr val="FFFFFF"/>
              </a:solidFill>
            </a:endParaRPr>
          </a:p>
        </p:txBody>
      </p:sp>
      <p:sp>
        <p:nvSpPr>
          <p:cNvPr id="203" name="Shape 203"/>
          <p:cNvSpPr/>
          <p:nvPr/>
        </p:nvSpPr>
        <p:spPr>
          <a:xfrm>
            <a:off x="3228137" y="1564012"/>
            <a:ext cx="2647800" cy="2687400"/>
          </a:xfrm>
          <a:prstGeom prst="ellipse">
            <a:avLst/>
          </a:prstGeom>
          <a:solidFill>
            <a:srgbClr val="B4A7D6"/>
          </a:solidFill>
          <a:ln>
            <a:noFill/>
          </a:ln>
        </p:spPr>
        <p:txBody>
          <a:bodyPr anchorCtr="0" anchor="ctr" bIns="91425" lIns="91425" rIns="91425" tIns="91425">
            <a:noAutofit/>
          </a:bodyPr>
          <a:lstStyle/>
          <a:p>
            <a:pPr lvl="0" rtl="0" algn="ctr">
              <a:spcBef>
                <a:spcPts val="0"/>
              </a:spcBef>
              <a:buNone/>
            </a:pPr>
            <a:r>
              <a:rPr b="1" lang="en" sz="1600" u="sng">
                <a:solidFill>
                  <a:srgbClr val="FFFFFF"/>
                </a:solidFill>
                <a:latin typeface="Times New Roman"/>
                <a:ea typeface="Times New Roman"/>
                <a:cs typeface="Times New Roman"/>
                <a:sym typeface="Times New Roman"/>
              </a:rPr>
              <a:t>Pandanus tectorius: </a:t>
            </a:r>
          </a:p>
          <a:p>
            <a:pPr lvl="0" rtl="0" algn="ctr">
              <a:spcBef>
                <a:spcPts val="0"/>
              </a:spcBef>
              <a:buClr>
                <a:schemeClr val="dk1"/>
              </a:buClr>
              <a:buFont typeface="Arial"/>
              <a:buNone/>
            </a:pPr>
            <a:r>
              <a:rPr b="1" lang="en">
                <a:solidFill>
                  <a:srgbClr val="FFFFFF"/>
                </a:solidFill>
                <a:latin typeface="Times New Roman"/>
                <a:ea typeface="Times New Roman"/>
                <a:cs typeface="Times New Roman"/>
                <a:sym typeface="Times New Roman"/>
              </a:rPr>
              <a:t>used as floss, clothing, sweetens, etc… </a:t>
            </a:r>
          </a:p>
          <a:p>
            <a:pPr lvl="0">
              <a:spcBef>
                <a:spcPts val="0"/>
              </a:spcBef>
              <a:buNone/>
            </a:pPr>
            <a:r>
              <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E599"/>
        </a:solidFill>
      </p:bgPr>
    </p:bg>
    <p:spTree>
      <p:nvGrpSpPr>
        <p:cNvPr id="207" name="Shape 207"/>
        <p:cNvGrpSpPr/>
        <p:nvPr/>
      </p:nvGrpSpPr>
      <p:grpSpPr>
        <a:xfrm>
          <a:off x="0" y="0"/>
          <a:ext cx="0" cy="0"/>
          <a:chOff x="0" y="0"/>
          <a:chExt cx="0" cy="0"/>
        </a:xfrm>
      </p:grpSpPr>
      <p:sp>
        <p:nvSpPr>
          <p:cNvPr id="208" name="Shape 208"/>
          <p:cNvSpPr txBox="1"/>
          <p:nvPr/>
        </p:nvSpPr>
        <p:spPr>
          <a:xfrm>
            <a:off x="664425" y="613800"/>
            <a:ext cx="2177700" cy="449700"/>
          </a:xfrm>
          <a:prstGeom prst="rect">
            <a:avLst/>
          </a:prstGeom>
          <a:noFill/>
          <a:ln>
            <a:noFill/>
          </a:ln>
        </p:spPr>
        <p:txBody>
          <a:bodyPr anchorCtr="0" anchor="t" bIns="91425" lIns="91425" rIns="91425" tIns="91425">
            <a:noAutofit/>
          </a:bodyPr>
          <a:lstStyle/>
          <a:p>
            <a:pPr lvl="0" rtl="0" algn="ctr">
              <a:spcBef>
                <a:spcPts val="0"/>
              </a:spcBef>
              <a:buClr>
                <a:schemeClr val="dk1"/>
              </a:buClr>
              <a:buSzPct val="61111"/>
              <a:buFont typeface="Arial"/>
              <a:buNone/>
            </a:pPr>
            <a:r>
              <a:rPr b="1" lang="en" sz="1800" u="sng">
                <a:solidFill>
                  <a:srgbClr val="20124D"/>
                </a:solidFill>
                <a:latin typeface="Times New Roman"/>
                <a:ea typeface="Times New Roman"/>
                <a:cs typeface="Times New Roman"/>
                <a:sym typeface="Times New Roman"/>
              </a:rPr>
              <a:t>Agave ghiesbreghtii</a:t>
            </a:r>
          </a:p>
          <a:p>
            <a:pPr lvl="0">
              <a:spcBef>
                <a:spcPts val="0"/>
              </a:spcBef>
              <a:buNone/>
            </a:pPr>
            <a:r>
              <a:t/>
            </a:r>
            <a:endParaRPr/>
          </a:p>
        </p:txBody>
      </p:sp>
      <p:sp>
        <p:nvSpPr>
          <p:cNvPr id="209" name="Shape 209"/>
          <p:cNvSpPr txBox="1"/>
          <p:nvPr/>
        </p:nvSpPr>
        <p:spPr>
          <a:xfrm>
            <a:off x="3378525" y="574500"/>
            <a:ext cx="2177700" cy="528300"/>
          </a:xfrm>
          <a:prstGeom prst="rect">
            <a:avLst/>
          </a:prstGeom>
          <a:noFill/>
          <a:ln>
            <a:noFill/>
          </a:ln>
        </p:spPr>
        <p:txBody>
          <a:bodyPr anchorCtr="0" anchor="t" bIns="91425" lIns="91425" rIns="91425" tIns="91425">
            <a:noAutofit/>
          </a:bodyPr>
          <a:lstStyle/>
          <a:p>
            <a:pPr lvl="0" rtl="0" algn="ctr">
              <a:spcBef>
                <a:spcPts val="0"/>
              </a:spcBef>
              <a:buClr>
                <a:schemeClr val="dk1"/>
              </a:buClr>
              <a:buSzPct val="61111"/>
              <a:buFont typeface="Arial"/>
              <a:buNone/>
            </a:pPr>
            <a:r>
              <a:rPr b="1" lang="en" sz="1800" u="sng">
                <a:solidFill>
                  <a:srgbClr val="20124D"/>
                </a:solidFill>
                <a:latin typeface="Times New Roman"/>
                <a:ea typeface="Times New Roman"/>
                <a:cs typeface="Times New Roman"/>
                <a:sym typeface="Times New Roman"/>
              </a:rPr>
              <a:t>Pandanus tectorius</a:t>
            </a:r>
          </a:p>
        </p:txBody>
      </p:sp>
      <p:sp>
        <p:nvSpPr>
          <p:cNvPr id="210" name="Shape 210"/>
          <p:cNvSpPr txBox="1"/>
          <p:nvPr/>
        </p:nvSpPr>
        <p:spPr>
          <a:xfrm>
            <a:off x="6152350" y="574500"/>
            <a:ext cx="2119200" cy="528300"/>
          </a:xfrm>
          <a:prstGeom prst="rect">
            <a:avLst/>
          </a:prstGeom>
          <a:noFill/>
          <a:ln>
            <a:noFill/>
          </a:ln>
        </p:spPr>
        <p:txBody>
          <a:bodyPr anchorCtr="0" anchor="t" bIns="91425" lIns="91425" rIns="91425" tIns="91425">
            <a:noAutofit/>
          </a:bodyPr>
          <a:lstStyle/>
          <a:p>
            <a:pPr lvl="0" rtl="0" algn="ctr">
              <a:spcBef>
                <a:spcPts val="0"/>
              </a:spcBef>
              <a:buClr>
                <a:schemeClr val="dk1"/>
              </a:buClr>
              <a:buSzPct val="61111"/>
              <a:buFont typeface="Arial"/>
              <a:buNone/>
            </a:pPr>
            <a:r>
              <a:rPr b="1" lang="en" sz="1800" u="sng">
                <a:solidFill>
                  <a:srgbClr val="20124D"/>
                </a:solidFill>
                <a:latin typeface="Times New Roman"/>
                <a:ea typeface="Times New Roman"/>
                <a:cs typeface="Times New Roman"/>
                <a:sym typeface="Times New Roman"/>
              </a:rPr>
              <a:t>Coffee</a:t>
            </a:r>
          </a:p>
        </p:txBody>
      </p:sp>
      <p:pic>
        <p:nvPicPr>
          <p:cNvPr descr="Image result for pandanus tectorius" id="211" name="Shape 211"/>
          <p:cNvPicPr preferRelativeResize="0"/>
          <p:nvPr/>
        </p:nvPicPr>
        <p:blipFill>
          <a:blip r:embed="rId3">
            <a:alphaModFix/>
          </a:blip>
          <a:stretch>
            <a:fillRect/>
          </a:stretch>
        </p:blipFill>
        <p:spPr>
          <a:xfrm>
            <a:off x="3378550" y="1102799"/>
            <a:ext cx="2177699" cy="2124174"/>
          </a:xfrm>
          <a:prstGeom prst="rect">
            <a:avLst/>
          </a:prstGeom>
          <a:noFill/>
          <a:ln>
            <a:noFill/>
          </a:ln>
        </p:spPr>
      </p:pic>
      <p:pic>
        <p:nvPicPr>
          <p:cNvPr descr="Image result for coffee plant" id="212" name="Shape 212"/>
          <p:cNvPicPr preferRelativeResize="0"/>
          <p:nvPr/>
        </p:nvPicPr>
        <p:blipFill>
          <a:blip r:embed="rId4">
            <a:alphaModFix/>
          </a:blip>
          <a:stretch>
            <a:fillRect/>
          </a:stretch>
        </p:blipFill>
        <p:spPr>
          <a:xfrm>
            <a:off x="6152425" y="1102800"/>
            <a:ext cx="2119050" cy="2124174"/>
          </a:xfrm>
          <a:prstGeom prst="rect">
            <a:avLst/>
          </a:prstGeom>
          <a:noFill/>
          <a:ln>
            <a:noFill/>
          </a:ln>
        </p:spPr>
      </p:pic>
      <p:pic>
        <p:nvPicPr>
          <p:cNvPr descr="Related image" id="213" name="Shape 213"/>
          <p:cNvPicPr preferRelativeResize="0"/>
          <p:nvPr/>
        </p:nvPicPr>
        <p:blipFill rotWithShape="1">
          <a:blip r:embed="rId5">
            <a:alphaModFix/>
          </a:blip>
          <a:srcRect b="-14410" l="0" r="0" t="14410"/>
          <a:stretch/>
        </p:blipFill>
        <p:spPr>
          <a:xfrm>
            <a:off x="664412" y="1142762"/>
            <a:ext cx="2177725" cy="2443449"/>
          </a:xfrm>
          <a:prstGeom prst="rect">
            <a:avLst/>
          </a:prstGeom>
          <a:noFill/>
          <a:ln>
            <a:noFill/>
          </a:ln>
        </p:spPr>
      </p:pic>
      <p:sp>
        <p:nvSpPr>
          <p:cNvPr id="214" name="Shape 214"/>
          <p:cNvSpPr txBox="1"/>
          <p:nvPr/>
        </p:nvSpPr>
        <p:spPr>
          <a:xfrm>
            <a:off x="754625" y="3174300"/>
            <a:ext cx="2177700" cy="565800"/>
          </a:xfrm>
          <a:prstGeom prst="rect">
            <a:avLst/>
          </a:prstGeom>
          <a:noFill/>
          <a:ln>
            <a:noFill/>
          </a:ln>
        </p:spPr>
        <p:txBody>
          <a:bodyPr anchorCtr="0" anchor="t" bIns="91425" lIns="91425" rIns="91425" tIns="91425">
            <a:noAutofit/>
          </a:bodyPr>
          <a:lstStyle/>
          <a:p>
            <a:pPr lvl="0" rtl="0" algn="ctr">
              <a:spcBef>
                <a:spcPts val="0"/>
              </a:spcBef>
              <a:buClr>
                <a:schemeClr val="dk1"/>
              </a:buClr>
              <a:buSzPct val="68750"/>
              <a:buFont typeface="Arial"/>
              <a:buNone/>
            </a:pPr>
            <a:r>
              <a:rPr b="1" lang="en" sz="1600">
                <a:solidFill>
                  <a:srgbClr val="FF00FF"/>
                </a:solidFill>
                <a:latin typeface="Times New Roman"/>
                <a:ea typeface="Times New Roman"/>
                <a:cs typeface="Times New Roman"/>
                <a:sym typeface="Times New Roman"/>
              </a:rPr>
              <a:t>People are trying to lose weight by drinking aloe because it speed up metabolism and agave also helps with weight lose . </a:t>
            </a:r>
          </a:p>
          <a:p>
            <a:pPr lvl="0">
              <a:spcBef>
                <a:spcPts val="0"/>
              </a:spcBef>
              <a:buNone/>
            </a:pPr>
            <a:r>
              <a:t/>
            </a:r>
            <a:endParaRPr/>
          </a:p>
        </p:txBody>
      </p:sp>
      <p:sp>
        <p:nvSpPr>
          <p:cNvPr id="215" name="Shape 215"/>
          <p:cNvSpPr txBox="1"/>
          <p:nvPr/>
        </p:nvSpPr>
        <p:spPr>
          <a:xfrm>
            <a:off x="3467650" y="3123775"/>
            <a:ext cx="1999500" cy="565800"/>
          </a:xfrm>
          <a:prstGeom prst="rect">
            <a:avLst/>
          </a:prstGeom>
          <a:noFill/>
          <a:ln>
            <a:noFill/>
          </a:ln>
        </p:spPr>
        <p:txBody>
          <a:bodyPr anchorCtr="0" anchor="t" bIns="91425" lIns="91425" rIns="91425" tIns="91425">
            <a:noAutofit/>
          </a:bodyPr>
          <a:lstStyle/>
          <a:p>
            <a:pPr lvl="0" rtl="0" algn="ctr">
              <a:spcBef>
                <a:spcPts val="0"/>
              </a:spcBef>
              <a:buClr>
                <a:schemeClr val="dk1"/>
              </a:buClr>
              <a:buSzPct val="68750"/>
              <a:buFont typeface="Arial"/>
              <a:buNone/>
            </a:pPr>
            <a:r>
              <a:rPr b="1" lang="en" sz="1600">
                <a:solidFill>
                  <a:srgbClr val="FF00FF"/>
                </a:solidFill>
                <a:latin typeface="Times New Roman"/>
                <a:ea typeface="Times New Roman"/>
                <a:cs typeface="Times New Roman"/>
                <a:sym typeface="Times New Roman"/>
              </a:rPr>
              <a:t>Some people put aloe in clothing to rejuvenates skin cells.  </a:t>
            </a:r>
            <a:r>
              <a:rPr b="1" baseline="30000" lang="en" sz="1800">
                <a:solidFill>
                  <a:srgbClr val="FF00FF"/>
                </a:solidFill>
                <a:latin typeface="Times New Roman"/>
                <a:ea typeface="Times New Roman"/>
                <a:cs typeface="Times New Roman"/>
                <a:sym typeface="Times New Roman"/>
              </a:rPr>
              <a:t>(2)</a:t>
            </a:r>
            <a:r>
              <a:rPr b="1" lang="en" sz="1600">
                <a:solidFill>
                  <a:srgbClr val="FF00FF"/>
                </a:solidFill>
                <a:latin typeface="Times New Roman"/>
                <a:ea typeface="Times New Roman"/>
                <a:cs typeface="Times New Roman"/>
                <a:sym typeface="Times New Roman"/>
              </a:rPr>
              <a:t>Hinano</a:t>
            </a:r>
            <a:r>
              <a:rPr b="1" lang="en" sz="1800">
                <a:solidFill>
                  <a:srgbClr val="FF00FF"/>
                </a:solidFill>
                <a:latin typeface="Times New Roman"/>
                <a:ea typeface="Times New Roman"/>
                <a:cs typeface="Times New Roman"/>
                <a:sym typeface="Times New Roman"/>
              </a:rPr>
              <a:t> </a:t>
            </a:r>
            <a:r>
              <a:rPr b="1" lang="en" sz="1600">
                <a:solidFill>
                  <a:srgbClr val="FF00FF"/>
                </a:solidFill>
                <a:latin typeface="Times New Roman"/>
                <a:ea typeface="Times New Roman"/>
                <a:cs typeface="Times New Roman"/>
                <a:sym typeface="Times New Roman"/>
              </a:rPr>
              <a:t>(hawaiian clothes) are made from Pandanus tectorius. </a:t>
            </a:r>
            <a:r>
              <a:rPr b="1" baseline="30000" lang="en" sz="1800">
                <a:solidFill>
                  <a:srgbClr val="FF00FF"/>
                </a:solidFill>
                <a:latin typeface="Times New Roman"/>
                <a:ea typeface="Times New Roman"/>
                <a:cs typeface="Times New Roman"/>
                <a:sym typeface="Times New Roman"/>
              </a:rPr>
              <a:t>(1)</a:t>
            </a:r>
          </a:p>
          <a:p>
            <a:pPr lvl="0">
              <a:spcBef>
                <a:spcPts val="0"/>
              </a:spcBef>
              <a:buNone/>
            </a:pPr>
            <a:r>
              <a:t/>
            </a:r>
            <a:endParaRPr/>
          </a:p>
        </p:txBody>
      </p:sp>
      <p:sp>
        <p:nvSpPr>
          <p:cNvPr id="216" name="Shape 216"/>
          <p:cNvSpPr txBox="1"/>
          <p:nvPr/>
        </p:nvSpPr>
        <p:spPr>
          <a:xfrm>
            <a:off x="6092650" y="3174300"/>
            <a:ext cx="2238600" cy="1850700"/>
          </a:xfrm>
          <a:prstGeom prst="rect">
            <a:avLst/>
          </a:prstGeom>
          <a:noFill/>
          <a:ln>
            <a:noFill/>
          </a:ln>
        </p:spPr>
        <p:txBody>
          <a:bodyPr anchorCtr="0" anchor="t" bIns="91425" lIns="91425" rIns="91425" tIns="91425">
            <a:noAutofit/>
          </a:bodyPr>
          <a:lstStyle/>
          <a:p>
            <a:pPr lvl="0" rtl="0" algn="ctr">
              <a:spcBef>
                <a:spcPts val="0"/>
              </a:spcBef>
              <a:buClr>
                <a:schemeClr val="dk1"/>
              </a:buClr>
              <a:buSzPct val="68750"/>
              <a:buFont typeface="Arial"/>
              <a:buNone/>
            </a:pPr>
            <a:r>
              <a:rPr b="1" lang="en" sz="1600">
                <a:solidFill>
                  <a:srgbClr val="FF00FF"/>
                </a:solidFill>
                <a:latin typeface="Times New Roman"/>
                <a:ea typeface="Times New Roman"/>
                <a:cs typeface="Times New Roman"/>
                <a:sym typeface="Times New Roman"/>
              </a:rPr>
              <a:t>Aloe reduces blood sugar levels which helps with diabetes and coffee also reduces diabetes reduced levels of interleukin and isoprostane.</a:t>
            </a:r>
            <a:r>
              <a:rPr b="1" baseline="30000" lang="en" sz="1600">
                <a:solidFill>
                  <a:srgbClr val="FF00FF"/>
                </a:solidFill>
                <a:latin typeface="Times New Roman"/>
                <a:ea typeface="Times New Roman"/>
                <a:cs typeface="Times New Roman"/>
                <a:sym typeface="Times New Roman"/>
              </a:rPr>
              <a:t>(3) (4)</a:t>
            </a:r>
          </a:p>
          <a:p>
            <a:pPr lvl="0">
              <a:spcBef>
                <a:spcPts val="0"/>
              </a:spcBef>
              <a:buNone/>
            </a:pPr>
            <a:r>
              <a:t/>
            </a:r>
            <a:endParaRPr/>
          </a:p>
        </p:txBody>
      </p:sp>
      <p:sp>
        <p:nvSpPr>
          <p:cNvPr id="217" name="Shape 217"/>
          <p:cNvSpPr txBox="1"/>
          <p:nvPr/>
        </p:nvSpPr>
        <p:spPr>
          <a:xfrm>
            <a:off x="0" y="0"/>
            <a:ext cx="9144000" cy="735000"/>
          </a:xfrm>
          <a:prstGeom prst="rect">
            <a:avLst/>
          </a:prstGeom>
          <a:noFill/>
          <a:ln>
            <a:noFill/>
          </a:ln>
        </p:spPr>
        <p:txBody>
          <a:bodyPr anchorCtr="0" anchor="t" bIns="91425" lIns="91425" rIns="91425" tIns="91425">
            <a:noAutofit/>
          </a:bodyPr>
          <a:lstStyle/>
          <a:p>
            <a:pPr lvl="0" rtl="0" algn="ctr">
              <a:spcBef>
                <a:spcPts val="0"/>
              </a:spcBef>
              <a:buClr>
                <a:schemeClr val="dk1"/>
              </a:buClr>
              <a:buSzPct val="39285"/>
              <a:buFont typeface="Arial"/>
              <a:buNone/>
            </a:pPr>
            <a:r>
              <a:rPr b="1" lang="en" sz="2800" u="sng">
                <a:solidFill>
                  <a:srgbClr val="20124D"/>
                </a:solidFill>
                <a:latin typeface="Times New Roman"/>
                <a:ea typeface="Times New Roman"/>
                <a:cs typeface="Times New Roman"/>
                <a:sym typeface="Times New Roman"/>
              </a:rPr>
              <a:t>Conclusion:</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D1DC"/>
        </a:solidFill>
      </p:bgPr>
    </p:bg>
    <p:spTree>
      <p:nvGrpSpPr>
        <p:cNvPr id="221" name="Shape 221"/>
        <p:cNvGrpSpPr/>
        <p:nvPr/>
      </p:nvGrpSpPr>
      <p:grpSpPr>
        <a:xfrm>
          <a:off x="0" y="0"/>
          <a:ext cx="0" cy="0"/>
          <a:chOff x="0" y="0"/>
          <a:chExt cx="0" cy="0"/>
        </a:xfrm>
      </p:grpSpPr>
      <p:sp>
        <p:nvSpPr>
          <p:cNvPr id="222" name="Shape 222"/>
          <p:cNvSpPr txBox="1"/>
          <p:nvPr>
            <p:ph type="title"/>
          </p:nvPr>
        </p:nvSpPr>
        <p:spPr>
          <a:xfrm>
            <a:off x="0" y="0"/>
            <a:ext cx="8520600" cy="572700"/>
          </a:xfrm>
          <a:prstGeom prst="rect">
            <a:avLst/>
          </a:prstGeom>
          <a:ln>
            <a:noFill/>
          </a:ln>
        </p:spPr>
        <p:txBody>
          <a:bodyPr anchorCtr="0" anchor="t" bIns="91425" lIns="91425" rIns="91425" tIns="91425">
            <a:noAutofit/>
          </a:bodyPr>
          <a:lstStyle/>
          <a:p>
            <a:pPr lvl="0">
              <a:spcBef>
                <a:spcPts val="0"/>
              </a:spcBef>
              <a:buNone/>
            </a:pPr>
            <a:r>
              <a:rPr b="1" lang="en">
                <a:solidFill>
                  <a:srgbClr val="FF00FF"/>
                </a:solidFill>
                <a:latin typeface="Times New Roman"/>
                <a:ea typeface="Times New Roman"/>
                <a:cs typeface="Times New Roman"/>
                <a:sym typeface="Times New Roman"/>
              </a:rPr>
              <a:t>Bibliography </a:t>
            </a:r>
          </a:p>
        </p:txBody>
      </p:sp>
      <p:sp>
        <p:nvSpPr>
          <p:cNvPr id="223" name="Shape 223"/>
          <p:cNvSpPr txBox="1"/>
          <p:nvPr/>
        </p:nvSpPr>
        <p:spPr>
          <a:xfrm>
            <a:off x="0" y="904037"/>
            <a:ext cx="8309400" cy="512400"/>
          </a:xfrm>
          <a:prstGeom prst="rect">
            <a:avLst/>
          </a:prstGeom>
          <a:noFill/>
          <a:ln>
            <a:noFill/>
          </a:ln>
        </p:spPr>
        <p:txBody>
          <a:bodyPr anchorCtr="0" anchor="t" bIns="91425" lIns="91425" rIns="91425" tIns="91425">
            <a:noAutofit/>
          </a:bodyPr>
          <a:lstStyle/>
          <a:p>
            <a:pPr lvl="0">
              <a:spcBef>
                <a:spcPts val="0"/>
              </a:spcBef>
              <a:buNone/>
            </a:pPr>
            <a:r>
              <a:rPr lang="en" sz="1600">
                <a:solidFill>
                  <a:srgbClr val="FF00FF"/>
                </a:solidFill>
              </a:rPr>
              <a:t>(2)</a:t>
            </a:r>
            <a:r>
              <a:rPr lang="en" u="sng">
                <a:solidFill>
                  <a:schemeClr val="hlink"/>
                </a:solidFill>
                <a:hlinkClick r:id="rId3"/>
              </a:rPr>
              <a:t>http://www.fibre2fashion.com/industry-article/3225/aloe-vera-apparels</a:t>
            </a:r>
          </a:p>
        </p:txBody>
      </p:sp>
      <p:sp>
        <p:nvSpPr>
          <p:cNvPr id="224" name="Shape 224"/>
          <p:cNvSpPr txBox="1"/>
          <p:nvPr/>
        </p:nvSpPr>
        <p:spPr>
          <a:xfrm>
            <a:off x="0" y="547662"/>
            <a:ext cx="8780700" cy="512400"/>
          </a:xfrm>
          <a:prstGeom prst="rect">
            <a:avLst/>
          </a:prstGeom>
          <a:noFill/>
          <a:ln>
            <a:noFill/>
          </a:ln>
        </p:spPr>
        <p:txBody>
          <a:bodyPr anchorCtr="0" anchor="t" bIns="91425" lIns="91425" rIns="91425" tIns="91425">
            <a:noAutofit/>
          </a:bodyPr>
          <a:lstStyle/>
          <a:p>
            <a:pPr lvl="0">
              <a:spcBef>
                <a:spcPts val="0"/>
              </a:spcBef>
              <a:buNone/>
            </a:pPr>
            <a:r>
              <a:rPr lang="en" sz="1600">
                <a:solidFill>
                  <a:srgbClr val="FF00FF"/>
                </a:solidFill>
              </a:rPr>
              <a:t>(1)</a:t>
            </a:r>
            <a:r>
              <a:rPr lang="en" u="sng">
                <a:solidFill>
                  <a:schemeClr val="hlink"/>
                </a:solidFill>
                <a:hlinkClick r:id="rId4"/>
              </a:rPr>
              <a:t>http://nativeplants.hawaii.edu/plant/view/Pandanus_tectorius</a:t>
            </a:r>
          </a:p>
        </p:txBody>
      </p:sp>
      <p:sp>
        <p:nvSpPr>
          <p:cNvPr id="225" name="Shape 225"/>
          <p:cNvSpPr txBox="1"/>
          <p:nvPr/>
        </p:nvSpPr>
        <p:spPr>
          <a:xfrm>
            <a:off x="0" y="1247100"/>
            <a:ext cx="7819800" cy="1005900"/>
          </a:xfrm>
          <a:prstGeom prst="rect">
            <a:avLst/>
          </a:prstGeom>
          <a:noFill/>
          <a:ln>
            <a:noFill/>
          </a:ln>
        </p:spPr>
        <p:txBody>
          <a:bodyPr anchorCtr="0" anchor="t" bIns="91425" lIns="91425" rIns="91425" tIns="91425">
            <a:noAutofit/>
          </a:bodyPr>
          <a:lstStyle/>
          <a:p>
            <a:pPr lvl="0" rtl="0">
              <a:spcBef>
                <a:spcPts val="0"/>
              </a:spcBef>
              <a:buNone/>
            </a:pPr>
            <a:r>
              <a:rPr lang="en" sz="1600">
                <a:solidFill>
                  <a:srgbClr val="FF00FF"/>
                </a:solidFill>
              </a:rPr>
              <a:t>(3)</a:t>
            </a:r>
            <a:r>
              <a:rPr lang="en" u="sng">
                <a:solidFill>
                  <a:schemeClr val="hlink"/>
                </a:solidFill>
                <a:hlinkClick r:id="rId5"/>
              </a:rPr>
              <a:t>https://dnasubway.cyverse.org/project/phylogenetics/console.html?pid=96118</a:t>
            </a:r>
          </a:p>
          <a:p>
            <a:pPr lvl="0" rtl="0">
              <a:spcBef>
                <a:spcPts val="0"/>
              </a:spcBef>
              <a:buNone/>
            </a:pPr>
            <a:r>
              <a:t/>
            </a:r>
            <a:endParaRPr sz="1600"/>
          </a:p>
        </p:txBody>
      </p:sp>
      <p:sp>
        <p:nvSpPr>
          <p:cNvPr id="226" name="Shape 226"/>
          <p:cNvSpPr txBox="1"/>
          <p:nvPr/>
        </p:nvSpPr>
        <p:spPr>
          <a:xfrm>
            <a:off x="0" y="1572750"/>
            <a:ext cx="9078300" cy="374100"/>
          </a:xfrm>
          <a:prstGeom prst="rect">
            <a:avLst/>
          </a:prstGeom>
          <a:noFill/>
          <a:ln>
            <a:noFill/>
          </a:ln>
        </p:spPr>
        <p:txBody>
          <a:bodyPr anchorCtr="0" anchor="t" bIns="91425" lIns="91425" rIns="91425" tIns="91425">
            <a:noAutofit/>
          </a:bodyPr>
          <a:lstStyle/>
          <a:p>
            <a:pPr lvl="0">
              <a:spcBef>
                <a:spcPts val="0"/>
              </a:spcBef>
              <a:buNone/>
            </a:pPr>
            <a:r>
              <a:rPr lang="en" sz="1600">
                <a:solidFill>
                  <a:srgbClr val="FF00FF"/>
                </a:solidFill>
              </a:rPr>
              <a:t>(4)</a:t>
            </a:r>
            <a:r>
              <a:rPr lang="en" u="sng">
                <a:solidFill>
                  <a:schemeClr val="hlink"/>
                </a:solidFill>
                <a:hlinkClick r:id="rId6"/>
              </a:rPr>
              <a:t>http://www.newsmax.com/Health/Health-News/aloe-vera-benefits-diabetics/2016/07/01/id/736642/</a:t>
            </a:r>
          </a:p>
        </p:txBody>
      </p:sp>
      <p:sp>
        <p:nvSpPr>
          <p:cNvPr id="227" name="Shape 227"/>
          <p:cNvSpPr txBox="1"/>
          <p:nvPr/>
        </p:nvSpPr>
        <p:spPr>
          <a:xfrm>
            <a:off x="0" y="1893150"/>
            <a:ext cx="8158800" cy="845100"/>
          </a:xfrm>
          <a:prstGeom prst="rect">
            <a:avLst/>
          </a:prstGeom>
          <a:noFill/>
          <a:ln>
            <a:noFill/>
          </a:ln>
        </p:spPr>
        <p:txBody>
          <a:bodyPr anchorCtr="0" anchor="t" bIns="91425" lIns="91425" rIns="91425" tIns="91425">
            <a:noAutofit/>
          </a:bodyPr>
          <a:lstStyle/>
          <a:p>
            <a:pPr lvl="0">
              <a:spcBef>
                <a:spcPts val="0"/>
              </a:spcBef>
              <a:buNone/>
            </a:pPr>
            <a:r>
              <a:rPr lang="en" sz="1600">
                <a:solidFill>
                  <a:srgbClr val="FF00FF"/>
                </a:solidFill>
              </a:rPr>
              <a:t>(5)</a:t>
            </a:r>
            <a:r>
              <a:rPr lang="en" u="sng">
                <a:solidFill>
                  <a:schemeClr val="hlink"/>
                </a:solidFill>
                <a:hlinkClick r:id="rId7"/>
              </a:rPr>
              <a:t>http://www.livestrong.com/article/241466-what-are-the-health-benefits-of-coffee-beans/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