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5" r:id="rId2"/>
  </p:sldIdLst>
  <p:sldSz cx="32918400" cy="21945600"/>
  <p:notesSz cx="9144000" cy="6858000"/>
  <p:defaultText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5"/>
          </p14:sldIdLst>
        </p14:section>
      </p14:sectionLst>
    </p:ex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2" autoAdjust="0"/>
  </p:normalViewPr>
  <p:slideViewPr>
    <p:cSldViewPr snapToGrid="0" snapToObjects="1">
      <p:cViewPr>
        <p:scale>
          <a:sx n="30" d="100"/>
          <a:sy n="30" d="100"/>
        </p:scale>
        <p:origin x="24" y="-360"/>
      </p:cViewPr>
      <p:guideLst>
        <p:guide orient="horz" pos="18144"/>
        <p:guide orient="horz" pos="288"/>
        <p:guide pos="287"/>
        <p:guide pos="25055"/>
        <p:guide orient="horz" pos="13608"/>
        <p:guide orient="horz" pos="216"/>
        <p:guide pos="235"/>
        <p:guide pos="2050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B390468D-1C3D-4C52-ADD2-490C0FB447B0}" type="datetimeFigureOut">
              <a:rPr lang="en-US" smtClean="0"/>
              <a:t>6/6/2017</a:t>
            </a:fld>
            <a:endParaRPr lang="en-US"/>
          </a:p>
        </p:txBody>
      </p:sp>
      <p:sp>
        <p:nvSpPr>
          <p:cNvPr id="4" name="Slide Image Placeholder 3"/>
          <p:cNvSpPr>
            <a:spLocks noGrp="1" noRot="1" noChangeAspect="1"/>
          </p:cNvSpPr>
          <p:nvPr>
            <p:ph type="sldImg" idx="2"/>
          </p:nvPr>
        </p:nvSpPr>
        <p:spPr>
          <a:xfrm>
            <a:off x="2835275" y="857250"/>
            <a:ext cx="347345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01DD7E59-484A-45EC-94C3-86BB5FE2DC19}" type="slidenum">
              <a:rPr lang="en-US" smtClean="0"/>
              <a:t>‹#›</a:t>
            </a:fld>
            <a:endParaRPr lang="en-US"/>
          </a:p>
        </p:txBody>
      </p:sp>
    </p:spTree>
    <p:extLst>
      <p:ext uri="{BB962C8B-B14F-4D97-AF65-F5344CB8AC3E}">
        <p14:creationId xmlns:p14="http://schemas.microsoft.com/office/powerpoint/2010/main" val="1995358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245" indent="0" algn="ctr">
              <a:buNone/>
              <a:defRPr>
                <a:solidFill>
                  <a:schemeClr val="tx1">
                    <a:tint val="75000"/>
                  </a:schemeClr>
                </a:solidFill>
              </a:defRPr>
            </a:lvl2pPr>
            <a:lvl3pPr marL="3134489" indent="0" algn="ctr">
              <a:buNone/>
              <a:defRPr>
                <a:solidFill>
                  <a:schemeClr val="tx1">
                    <a:tint val="75000"/>
                  </a:schemeClr>
                </a:solidFill>
              </a:defRPr>
            </a:lvl3pPr>
            <a:lvl4pPr marL="4701734" indent="0" algn="ctr">
              <a:buNone/>
              <a:defRPr>
                <a:solidFill>
                  <a:schemeClr val="tx1">
                    <a:tint val="75000"/>
                  </a:schemeClr>
                </a:solidFill>
              </a:defRPr>
            </a:lvl4pPr>
            <a:lvl5pPr marL="6268978" indent="0" algn="ctr">
              <a:buNone/>
              <a:defRPr>
                <a:solidFill>
                  <a:schemeClr val="tx1">
                    <a:tint val="75000"/>
                  </a:schemeClr>
                </a:solidFill>
              </a:defRPr>
            </a:lvl5pPr>
            <a:lvl6pPr marL="7836223" indent="0" algn="ctr">
              <a:buNone/>
              <a:defRPr>
                <a:solidFill>
                  <a:schemeClr val="tx1">
                    <a:tint val="75000"/>
                  </a:schemeClr>
                </a:solidFill>
              </a:defRPr>
            </a:lvl6pPr>
            <a:lvl7pPr marL="9403467" indent="0" algn="ctr">
              <a:buNone/>
              <a:defRPr>
                <a:solidFill>
                  <a:schemeClr val="tx1">
                    <a:tint val="75000"/>
                  </a:schemeClr>
                </a:solidFill>
              </a:defRPr>
            </a:lvl7pPr>
            <a:lvl8pPr marL="10970712" indent="0" algn="ctr">
              <a:buNone/>
              <a:defRPr>
                <a:solidFill>
                  <a:schemeClr val="tx1">
                    <a:tint val="75000"/>
                  </a:schemeClr>
                </a:solidFill>
              </a:defRPr>
            </a:lvl8pPr>
            <a:lvl9pPr marL="1253795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4"/>
            <a:ext cx="740664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878844"/>
            <a:ext cx="2167128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245" indent="0">
              <a:buNone/>
              <a:defRPr sz="6100">
                <a:solidFill>
                  <a:schemeClr val="tx1">
                    <a:tint val="75000"/>
                  </a:schemeClr>
                </a:solidFill>
              </a:defRPr>
            </a:lvl2pPr>
            <a:lvl3pPr marL="3134489" indent="0">
              <a:buNone/>
              <a:defRPr sz="5400">
                <a:solidFill>
                  <a:schemeClr val="tx1">
                    <a:tint val="75000"/>
                  </a:schemeClr>
                </a:solidFill>
              </a:defRPr>
            </a:lvl3pPr>
            <a:lvl4pPr marL="4701734" indent="0">
              <a:buNone/>
              <a:defRPr sz="4800">
                <a:solidFill>
                  <a:schemeClr val="tx1">
                    <a:tint val="75000"/>
                  </a:schemeClr>
                </a:solidFill>
              </a:defRPr>
            </a:lvl4pPr>
            <a:lvl5pPr marL="6268978" indent="0">
              <a:buNone/>
              <a:defRPr sz="4800">
                <a:solidFill>
                  <a:schemeClr val="tx1">
                    <a:tint val="75000"/>
                  </a:schemeClr>
                </a:solidFill>
              </a:defRPr>
            </a:lvl5pPr>
            <a:lvl6pPr marL="7836223" indent="0">
              <a:buNone/>
              <a:defRPr sz="4800">
                <a:solidFill>
                  <a:schemeClr val="tx1">
                    <a:tint val="75000"/>
                  </a:schemeClr>
                </a:solidFill>
              </a:defRPr>
            </a:lvl6pPr>
            <a:lvl7pPr marL="9403467" indent="0">
              <a:buNone/>
              <a:defRPr sz="4800">
                <a:solidFill>
                  <a:schemeClr val="tx1">
                    <a:tint val="75000"/>
                  </a:schemeClr>
                </a:solidFill>
              </a:defRPr>
            </a:lvl7pPr>
            <a:lvl8pPr marL="10970712" indent="0">
              <a:buNone/>
              <a:defRPr sz="4800">
                <a:solidFill>
                  <a:schemeClr val="tx1">
                    <a:tint val="75000"/>
                  </a:schemeClr>
                </a:solidFill>
              </a:defRPr>
            </a:lvl8pPr>
            <a:lvl9pPr marL="12537956"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8DA9FA-688F-B042-A36A-9CF7AA496E45}" type="datetimeFigureOut">
              <a:rPr lang="en-US" smtClean="0"/>
              <a:pPr/>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4912363"/>
            <a:ext cx="14544677"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645921" y="6959601"/>
            <a:ext cx="14544677"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3"/>
            <a:ext cx="14550390"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6722092" y="6959601"/>
            <a:ext cx="14550390"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8DA9FA-688F-B042-A36A-9CF7AA496E45}" type="datetimeFigureOut">
              <a:rPr lang="en-US" smtClean="0"/>
              <a:pPr/>
              <a:t>6/6/2017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DA9FA-688F-B042-A36A-9CF7AA496E45}" type="datetimeFigureOut">
              <a:rPr lang="en-US" smtClean="0"/>
              <a:pPr/>
              <a:t>6/6/2017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6/6/2017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245" indent="0">
              <a:buNone/>
              <a:defRPr sz="9600"/>
            </a:lvl2pPr>
            <a:lvl3pPr marL="3134489" indent="0">
              <a:buNone/>
              <a:defRPr sz="8200"/>
            </a:lvl3pPr>
            <a:lvl4pPr marL="4701734" indent="0">
              <a:buNone/>
              <a:defRPr sz="6900"/>
            </a:lvl4pPr>
            <a:lvl5pPr marL="6268978" indent="0">
              <a:buNone/>
              <a:defRPr sz="6900"/>
            </a:lvl5pPr>
            <a:lvl6pPr marL="7836223" indent="0">
              <a:buNone/>
              <a:defRPr sz="6900"/>
            </a:lvl6pPr>
            <a:lvl7pPr marL="9403467" indent="0">
              <a:buNone/>
              <a:defRPr sz="6900"/>
            </a:lvl7pPr>
            <a:lvl8pPr marL="10970712" indent="0">
              <a:buNone/>
              <a:defRPr sz="6900"/>
            </a:lvl8pPr>
            <a:lvl9pPr marL="12537956"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450" tIns="156725" rIns="313450" bIns="15672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450" tIns="156725" rIns="313450" bIns="1567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450" tIns="156725" rIns="313450" bIns="156725" rtlCol="0" anchor="ctr"/>
          <a:lstStyle>
            <a:lvl1pPr algn="l">
              <a:defRPr sz="4100">
                <a:solidFill>
                  <a:schemeClr val="tx1">
                    <a:tint val="75000"/>
                  </a:schemeClr>
                </a:solidFill>
              </a:defRPr>
            </a:lvl1pPr>
          </a:lstStyle>
          <a:p>
            <a:fld id="{9A8DA9FA-688F-B042-A36A-9CF7AA496E45}" type="datetimeFigureOut">
              <a:rPr lang="en-US" smtClean="0"/>
              <a:pPr/>
              <a:t>6/6/2017</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450" tIns="156725" rIns="313450" bIns="15672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450" tIns="156725" rIns="313450" bIns="156725" rtlCol="0" anchor="ctr"/>
          <a:lstStyle>
            <a:lvl1pPr algn="r">
              <a:defRPr sz="41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245" rtl="0" eaLnBrk="1" latinLnBrk="0" hangingPunct="1">
        <a:spcBef>
          <a:spcPct val="0"/>
        </a:spcBef>
        <a:buNone/>
        <a:defRPr sz="15100" kern="1200">
          <a:solidFill>
            <a:schemeClr val="tx1"/>
          </a:solidFill>
          <a:latin typeface="+mj-lt"/>
          <a:ea typeface="+mj-ea"/>
          <a:cs typeface="+mj-cs"/>
        </a:defRPr>
      </a:lvl1pPr>
    </p:titleStyle>
    <p:bodyStyle>
      <a:lvl1pPr marL="1175433" indent="-1175433" algn="l" defTabSz="1567245" rtl="0" eaLnBrk="1" latinLnBrk="0" hangingPunct="1">
        <a:spcBef>
          <a:spcPct val="20000"/>
        </a:spcBef>
        <a:buFont typeface="Arial"/>
        <a:buChar char="•"/>
        <a:defRPr sz="11000" kern="1200">
          <a:solidFill>
            <a:schemeClr val="tx1"/>
          </a:solidFill>
          <a:latin typeface="+mn-lt"/>
          <a:ea typeface="+mn-ea"/>
          <a:cs typeface="+mn-cs"/>
        </a:defRPr>
      </a:lvl1pPr>
      <a:lvl2pPr marL="2546772" indent="-979527" algn="l" defTabSz="1567245" rtl="0" eaLnBrk="1" latinLnBrk="0" hangingPunct="1">
        <a:spcBef>
          <a:spcPct val="20000"/>
        </a:spcBef>
        <a:buFont typeface="Arial"/>
        <a:buChar char="–"/>
        <a:defRPr sz="9600" kern="1200">
          <a:solidFill>
            <a:schemeClr val="tx1"/>
          </a:solidFill>
          <a:latin typeface="+mn-lt"/>
          <a:ea typeface="+mn-ea"/>
          <a:cs typeface="+mn-cs"/>
        </a:defRPr>
      </a:lvl2pPr>
      <a:lvl3pPr marL="3918111" indent="-783622" algn="l" defTabSz="1567245" rtl="0" eaLnBrk="1" latinLnBrk="0" hangingPunct="1">
        <a:spcBef>
          <a:spcPct val="20000"/>
        </a:spcBef>
        <a:buFont typeface="Arial"/>
        <a:buChar char="•"/>
        <a:defRPr sz="8200" kern="1200">
          <a:solidFill>
            <a:schemeClr val="tx1"/>
          </a:solidFill>
          <a:latin typeface="+mn-lt"/>
          <a:ea typeface="+mn-ea"/>
          <a:cs typeface="+mn-cs"/>
        </a:defRPr>
      </a:lvl3pPr>
      <a:lvl4pPr marL="5485357" indent="-783622" algn="l" defTabSz="1567245" rtl="0" eaLnBrk="1" latinLnBrk="0" hangingPunct="1">
        <a:spcBef>
          <a:spcPct val="20000"/>
        </a:spcBef>
        <a:buFont typeface="Arial"/>
        <a:buChar char="–"/>
        <a:defRPr sz="6900" kern="1200">
          <a:solidFill>
            <a:schemeClr val="tx1"/>
          </a:solidFill>
          <a:latin typeface="+mn-lt"/>
          <a:ea typeface="+mn-ea"/>
          <a:cs typeface="+mn-cs"/>
        </a:defRPr>
      </a:lvl4pPr>
      <a:lvl5pPr marL="7052601" indent="-783622" algn="l" defTabSz="1567245" rtl="0" eaLnBrk="1" latinLnBrk="0" hangingPunct="1">
        <a:spcBef>
          <a:spcPct val="20000"/>
        </a:spcBef>
        <a:buFont typeface="Arial"/>
        <a:buChar char="»"/>
        <a:defRPr sz="6900" kern="1200">
          <a:solidFill>
            <a:schemeClr val="tx1"/>
          </a:solidFill>
          <a:latin typeface="+mn-lt"/>
          <a:ea typeface="+mn-ea"/>
          <a:cs typeface="+mn-cs"/>
        </a:defRPr>
      </a:lvl5pPr>
      <a:lvl6pPr marL="8619845" indent="-783622" algn="l" defTabSz="1567245" rtl="0" eaLnBrk="1" latinLnBrk="0" hangingPunct="1">
        <a:spcBef>
          <a:spcPct val="20000"/>
        </a:spcBef>
        <a:buFont typeface="Arial"/>
        <a:buChar char="•"/>
        <a:defRPr sz="6900" kern="1200">
          <a:solidFill>
            <a:schemeClr val="tx1"/>
          </a:solidFill>
          <a:latin typeface="+mn-lt"/>
          <a:ea typeface="+mn-ea"/>
          <a:cs typeface="+mn-cs"/>
        </a:defRPr>
      </a:lvl6pPr>
      <a:lvl7pPr marL="10187090" indent="-783622" algn="l" defTabSz="1567245" rtl="0" eaLnBrk="1" latinLnBrk="0" hangingPunct="1">
        <a:spcBef>
          <a:spcPct val="20000"/>
        </a:spcBef>
        <a:buFont typeface="Arial"/>
        <a:buChar char="•"/>
        <a:defRPr sz="6900" kern="1200">
          <a:solidFill>
            <a:schemeClr val="tx1"/>
          </a:solidFill>
          <a:latin typeface="+mn-lt"/>
          <a:ea typeface="+mn-ea"/>
          <a:cs typeface="+mn-cs"/>
        </a:defRPr>
      </a:lvl7pPr>
      <a:lvl8pPr marL="11754334" indent="-783622" algn="l" defTabSz="1567245" rtl="0" eaLnBrk="1" latinLnBrk="0" hangingPunct="1">
        <a:spcBef>
          <a:spcPct val="20000"/>
        </a:spcBef>
        <a:buFont typeface="Arial"/>
        <a:buChar char="•"/>
        <a:defRPr sz="6900" kern="1200">
          <a:solidFill>
            <a:schemeClr val="tx1"/>
          </a:solidFill>
          <a:latin typeface="+mn-lt"/>
          <a:ea typeface="+mn-ea"/>
          <a:cs typeface="+mn-cs"/>
        </a:defRPr>
      </a:lvl8pPr>
      <a:lvl9pPr marL="13321578" indent="-783622" algn="l" defTabSz="1567245"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entomology.ca.uky.edu/ef603" TargetMode="External"/><Relationship Id="rId7"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alinitymanagement.org/Salinity%20Management%20Guide/le/le_2.html"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88432" y="3843746"/>
            <a:ext cx="14843446" cy="6257330"/>
          </a:xfrm>
          <a:prstGeom prst="rect">
            <a:avLst/>
          </a:prstGeom>
        </p:spPr>
        <p:style>
          <a:lnRef idx="1">
            <a:schemeClr val="dk1"/>
          </a:lnRef>
          <a:fillRef idx="2">
            <a:schemeClr val="dk1"/>
          </a:fillRef>
          <a:effectRef idx="1">
            <a:schemeClr val="dk1"/>
          </a:effectRef>
          <a:fontRef idx="minor">
            <a:schemeClr val="dk1"/>
          </a:fontRef>
        </p:style>
        <p:txBody>
          <a:bodyPr lIns="72176" tIns="36089" rIns="72176" bIns="36089" rtlCol="0" anchor="ctr"/>
          <a:lstStyle/>
          <a:p>
            <a:pPr algn="ctr"/>
            <a:endParaRPr lang="en-US"/>
          </a:p>
        </p:txBody>
      </p:sp>
      <p:sp>
        <p:nvSpPr>
          <p:cNvPr id="4" name="TextBox 3"/>
          <p:cNvSpPr txBox="1"/>
          <p:nvPr/>
        </p:nvSpPr>
        <p:spPr>
          <a:xfrm>
            <a:off x="3947827" y="754131"/>
            <a:ext cx="23647459" cy="2104208"/>
          </a:xfrm>
          <a:prstGeom prst="rect">
            <a:avLst/>
          </a:prstGeom>
          <a:noFill/>
        </p:spPr>
        <p:txBody>
          <a:bodyPr wrap="square" lIns="72176" tIns="36089" rIns="72176" bIns="36089" rtlCol="0">
            <a:spAutoFit/>
          </a:bodyPr>
          <a:lstStyle/>
          <a:p>
            <a:pPr algn="ctr"/>
            <a:r>
              <a:rPr lang="en-US" sz="13200" dirty="0" smtClean="0"/>
              <a:t>Ants as Indicators of Salt</a:t>
            </a:r>
            <a:endParaRPr lang="en-US" sz="13200" dirty="0"/>
          </a:p>
        </p:txBody>
      </p:sp>
      <p:sp>
        <p:nvSpPr>
          <p:cNvPr id="5" name="TextBox 4"/>
          <p:cNvSpPr txBox="1"/>
          <p:nvPr/>
        </p:nvSpPr>
        <p:spPr>
          <a:xfrm>
            <a:off x="9539639" y="2740502"/>
            <a:ext cx="12358336" cy="1673321"/>
          </a:xfrm>
          <a:prstGeom prst="rect">
            <a:avLst/>
          </a:prstGeom>
          <a:noFill/>
        </p:spPr>
        <p:txBody>
          <a:bodyPr wrap="none" lIns="72176" tIns="36089" rIns="72176" bIns="36089" rtlCol="0">
            <a:spAutoFit/>
          </a:bodyPr>
          <a:lstStyle/>
          <a:p>
            <a:r>
              <a:rPr lang="en-US" dirty="0" smtClean="0"/>
              <a:t>By Thomas Coor and Rachel </a:t>
            </a:r>
            <a:r>
              <a:rPr lang="en-US" dirty="0" err="1" smtClean="0"/>
              <a:t>Sabatello</a:t>
            </a:r>
            <a:endParaRPr lang="en-US" dirty="0" smtClean="0"/>
          </a:p>
          <a:p>
            <a:pPr lvl="0"/>
            <a:r>
              <a:rPr lang="en-US" sz="4300" i="1" dirty="0" smtClean="0">
                <a:solidFill>
                  <a:prstClr val="black"/>
                </a:solidFill>
              </a:rPr>
              <a:t>Oyster Bay High School</a:t>
            </a:r>
            <a:endParaRPr lang="en-US" sz="4300" i="1" dirty="0">
              <a:solidFill>
                <a:prstClr val="black"/>
              </a:solidFill>
            </a:endParaRPr>
          </a:p>
        </p:txBody>
      </p:sp>
      <p:pic>
        <p:nvPicPr>
          <p:cNvPr id="35" name="Shape 243"/>
          <p:cNvPicPr preferRelativeResize="0"/>
          <p:nvPr/>
        </p:nvPicPr>
        <p:blipFill rotWithShape="1">
          <a:blip r:embed="rId2">
            <a:alphaModFix/>
          </a:blip>
          <a:srcRect/>
          <a:stretch/>
        </p:blipFill>
        <p:spPr>
          <a:xfrm>
            <a:off x="27213433" y="1161680"/>
            <a:ext cx="3945194" cy="695695"/>
          </a:xfrm>
          <a:prstGeom prst="rect">
            <a:avLst/>
          </a:prstGeom>
          <a:noFill/>
          <a:ln>
            <a:noFill/>
          </a:ln>
        </p:spPr>
      </p:pic>
      <p:sp>
        <p:nvSpPr>
          <p:cNvPr id="37" name="TextBox 36"/>
          <p:cNvSpPr txBox="1"/>
          <p:nvPr/>
        </p:nvSpPr>
        <p:spPr>
          <a:xfrm>
            <a:off x="1924080" y="5037942"/>
            <a:ext cx="14464176" cy="15046968"/>
          </a:xfrm>
          <a:prstGeom prst="rect">
            <a:avLst/>
          </a:prstGeom>
          <a:noFill/>
        </p:spPr>
        <p:txBody>
          <a:bodyPr wrap="square" lIns="65306" tIns="32653" rIns="65306" bIns="32653" rtlCol="0">
            <a:spAutoFit/>
          </a:bodyPr>
          <a:lstStyle/>
          <a:p>
            <a:pPr>
              <a:spcAft>
                <a:spcPts val="857"/>
              </a:spcAft>
            </a:pPr>
            <a:r>
              <a:rPr lang="en-US" dirty="0"/>
              <a:t>Abstract</a:t>
            </a:r>
          </a:p>
          <a:p>
            <a:pPr>
              <a:spcAft>
                <a:spcPts val="429"/>
              </a:spcAft>
            </a:pPr>
            <a:r>
              <a:rPr lang="en-US" sz="3900" dirty="0" smtClean="0"/>
              <a:t>We attempted to determine if soil salinity affects the type of organisms that might live in that environment, using ants as an indicator. We were unable to determine if such a correlation exists.</a:t>
            </a:r>
            <a:endParaRPr lang="en-US" sz="3900" dirty="0"/>
          </a:p>
          <a:p>
            <a:pPr>
              <a:spcAft>
                <a:spcPts val="429"/>
              </a:spcAft>
            </a:pPr>
            <a:r>
              <a:rPr lang="en-US" dirty="0" smtClean="0"/>
              <a:t>Introduction</a:t>
            </a:r>
            <a:endParaRPr lang="en-US" dirty="0"/>
          </a:p>
          <a:p>
            <a:pPr>
              <a:spcAft>
                <a:spcPts val="429"/>
              </a:spcAft>
            </a:pPr>
            <a:r>
              <a:rPr lang="en-US" sz="3900" dirty="0" smtClean="0"/>
              <a:t>Salts are laid out on many roads throughout the world in order to melt any ice that my have formed on its surface. It is estimated that between two and twenty tons of salts may be laid on a kilometer of road per year, much of which would be washed into nearby soil. We predict this increase in salinity can destabilize soil ecosystems</a:t>
            </a:r>
            <a:endParaRPr lang="en-US" sz="3900" dirty="0"/>
          </a:p>
          <a:p>
            <a:pPr>
              <a:spcAft>
                <a:spcPts val="429"/>
              </a:spcAft>
            </a:pPr>
            <a:r>
              <a:rPr lang="en-US" dirty="0" smtClean="0"/>
              <a:t>Materials </a:t>
            </a:r>
            <a:r>
              <a:rPr lang="en-US" dirty="0"/>
              <a:t>&amp; Methods </a:t>
            </a:r>
            <a:endParaRPr lang="en-US" sz="3900" dirty="0"/>
          </a:p>
          <a:p>
            <a:pPr>
              <a:spcAft>
                <a:spcPts val="429"/>
              </a:spcAft>
            </a:pPr>
            <a:r>
              <a:rPr lang="en-US" sz="3900" dirty="0" smtClean="0"/>
              <a:t>We took ant and soil samples from two different sites, one next to our High School’s parking lot, the other off a trail in </a:t>
            </a:r>
            <a:r>
              <a:rPr lang="en-US" sz="3900" dirty="0" err="1" smtClean="0"/>
              <a:t>Muttontown</a:t>
            </a:r>
            <a:r>
              <a:rPr lang="en-US" sz="3900" dirty="0" smtClean="0"/>
              <a:t> Preserve. We successfully extracted genetic information from 11 ants, all of which came from the parking lot. DNA subway was </a:t>
            </a:r>
            <a:r>
              <a:rPr lang="en-US" sz="3900" dirty="0" smtClean="0"/>
              <a:t>used </a:t>
            </a:r>
            <a:r>
              <a:rPr lang="en-US" sz="3900" dirty="0" smtClean="0"/>
              <a:t>to determine the evolutionary relationship between the samples. To find the salinity of the soil, we added distilled water to the soil and measured conductivity. </a:t>
            </a:r>
            <a:endParaRPr lang="en-US" sz="3900" dirty="0"/>
          </a:p>
          <a:p>
            <a:pPr>
              <a:spcAft>
                <a:spcPts val="429"/>
              </a:spcAft>
            </a:pPr>
            <a:r>
              <a:rPr lang="en-US" dirty="0" smtClean="0"/>
              <a:t>Results</a:t>
            </a:r>
          </a:p>
          <a:p>
            <a:r>
              <a:rPr lang="en-US" sz="3900" dirty="0" smtClean="0"/>
              <a:t>We measured the conductivity of soil samples using an conductivity meter. The results of which are displayed in the chart above. We also determined how related certain species of ants are to each other.</a:t>
            </a:r>
            <a:endParaRPr lang="en-US" sz="3900" dirty="0"/>
          </a:p>
        </p:txBody>
      </p:sp>
      <p:sp>
        <p:nvSpPr>
          <p:cNvPr id="38" name="TextBox 37"/>
          <p:cNvSpPr txBox="1"/>
          <p:nvPr/>
        </p:nvSpPr>
        <p:spPr>
          <a:xfrm>
            <a:off x="16746400" y="10278456"/>
            <a:ext cx="14774731" cy="11356214"/>
          </a:xfrm>
          <a:prstGeom prst="rect">
            <a:avLst/>
          </a:prstGeom>
          <a:noFill/>
        </p:spPr>
        <p:txBody>
          <a:bodyPr wrap="square" lIns="65306" tIns="32653" rIns="65306" bIns="32653" rtlCol="0">
            <a:spAutoFit/>
          </a:bodyPr>
          <a:lstStyle/>
          <a:p>
            <a:pPr>
              <a:spcAft>
                <a:spcPts val="429"/>
              </a:spcAft>
            </a:pPr>
            <a:r>
              <a:rPr lang="en-US" dirty="0"/>
              <a:t>Discussion </a:t>
            </a:r>
          </a:p>
          <a:p>
            <a:r>
              <a:rPr lang="en-US" sz="3600" dirty="0"/>
              <a:t>Based on the data we collected, we could not draw any correlations between the amount of salt within an ants environment an ant biodiversity. The experiment was </a:t>
            </a:r>
            <a:r>
              <a:rPr lang="en-US" sz="3600" dirty="0" smtClean="0"/>
              <a:t>inconclusive due to a vast spread of data in salinity tests and lack of data to use as a control</a:t>
            </a:r>
            <a:r>
              <a:rPr lang="en-US" sz="3600" dirty="0" smtClean="0"/>
              <a:t>. We found little dissolved salt in the soil, which is partially due to the fact that we collected in October, prior to the salting of the roads. In addition, we only successfully extracted DNA from samples located near salted roads and were unable to barcode ants from the pristine location. </a:t>
            </a:r>
            <a:endParaRPr lang="en-US" sz="3600" dirty="0"/>
          </a:p>
          <a:p>
            <a:pPr>
              <a:spcAft>
                <a:spcPts val="429"/>
              </a:spcAft>
            </a:pPr>
            <a:r>
              <a:rPr lang="en-US" dirty="0" smtClean="0"/>
              <a:t>References</a:t>
            </a:r>
            <a:endParaRPr lang="en-US" dirty="0"/>
          </a:p>
          <a:p>
            <a:r>
              <a:rPr lang="en-US" sz="1600" dirty="0" err="1"/>
              <a:t>Lashmet</a:t>
            </a:r>
            <a:r>
              <a:rPr lang="en-US" sz="1600" dirty="0"/>
              <a:t>, M. H. (</a:t>
            </a:r>
            <a:r>
              <a:rPr lang="en-US" sz="1600" dirty="0" err="1"/>
              <a:t>n.d.</a:t>
            </a:r>
            <a:r>
              <a:rPr lang="en-US" sz="1600" dirty="0"/>
              <a:t>). Snow and Ice Control. Revised January 2012, from </a:t>
            </a:r>
          </a:p>
          <a:p>
            <a:r>
              <a:rPr lang="en-US" sz="1600" dirty="0"/>
              <a:t>https://www.dot.ny.gov/divisions/operating/oom/transportation-maintenance/snow-and-ice</a:t>
            </a:r>
          </a:p>
          <a:p>
            <a:r>
              <a:rPr lang="en-US" sz="1600" dirty="0"/>
              <a:t> </a:t>
            </a:r>
          </a:p>
          <a:p>
            <a:r>
              <a:rPr lang="en-US" sz="1600" dirty="0" err="1"/>
              <a:t>Lobry</a:t>
            </a:r>
            <a:r>
              <a:rPr lang="en-US" sz="1600" dirty="0"/>
              <a:t> De </a:t>
            </a:r>
            <a:r>
              <a:rPr lang="en-US" sz="1600" dirty="0" err="1"/>
              <a:t>Bruyn</a:t>
            </a:r>
            <a:r>
              <a:rPr lang="en-US" sz="1600" dirty="0"/>
              <a:t>, L. (1999). Ants as </a:t>
            </a:r>
            <a:r>
              <a:rPr lang="en-US" sz="1600" dirty="0" err="1"/>
              <a:t>bioindicators</a:t>
            </a:r>
            <a:r>
              <a:rPr lang="en-US" sz="1600" dirty="0"/>
              <a:t> of soil function in rural environments,</a:t>
            </a:r>
            <a:r>
              <a:rPr lang="en-US" sz="1600" i="1" dirty="0"/>
              <a:t> Agriculture Ecosystems and Environment</a:t>
            </a:r>
            <a:r>
              <a:rPr lang="en-US" sz="1600" dirty="0"/>
              <a:t>. Uploaded July 10, 2014 from https://www.researchgate.net/profile/Lisa_De_Bruyn/publication/223348154_Ants_as_bioindicators_of_soil_function_in_rural_environments/links/0a85e53be322d3ab47000000.pdf</a:t>
            </a:r>
          </a:p>
          <a:p>
            <a:r>
              <a:rPr lang="en-US" sz="1600" dirty="0"/>
              <a:t> </a:t>
            </a:r>
          </a:p>
          <a:p>
            <a:r>
              <a:rPr lang="en-US" sz="1600" dirty="0"/>
              <a:t>Potter, M. (1997). Carpenter Ants, University of </a:t>
            </a:r>
            <a:r>
              <a:rPr lang="en-US" sz="1600" dirty="0" err="1"/>
              <a:t>Kentuky</a:t>
            </a:r>
            <a:r>
              <a:rPr lang="en-US" sz="1600" dirty="0"/>
              <a:t>. Retrieved December 16, 2016, from </a:t>
            </a:r>
            <a:r>
              <a:rPr lang="en-US" sz="1600" u="sng" dirty="0">
                <a:hlinkClick r:id="rId3"/>
              </a:rPr>
              <a:t>https://entomology.ca.uky.edu/ef603</a:t>
            </a:r>
            <a:endParaRPr lang="en-US" sz="1600" dirty="0"/>
          </a:p>
          <a:p>
            <a:r>
              <a:rPr lang="en-US" sz="1600" dirty="0"/>
              <a:t> </a:t>
            </a:r>
          </a:p>
          <a:p>
            <a:r>
              <a:rPr lang="en-US" sz="1600" dirty="0" err="1"/>
              <a:t>Tanji</a:t>
            </a:r>
            <a:r>
              <a:rPr lang="en-US" sz="1600" dirty="0"/>
              <a:t>, K. K. (</a:t>
            </a:r>
            <a:r>
              <a:rPr lang="en-US" sz="1600" dirty="0" err="1"/>
              <a:t>n.d.</a:t>
            </a:r>
            <a:r>
              <a:rPr lang="en-US" sz="1600" dirty="0"/>
              <a:t>). Salinity Management Guide. </a:t>
            </a:r>
            <a:r>
              <a:rPr lang="en-US" sz="1600" dirty="0" err="1"/>
              <a:t>WateReuse</a:t>
            </a:r>
            <a:r>
              <a:rPr lang="en-US" sz="1600" dirty="0"/>
              <a:t> Foundation Retrieved December 16, 2016, from </a:t>
            </a:r>
            <a:r>
              <a:rPr lang="en-US" sz="1600" u="sng" dirty="0">
                <a:hlinkClick r:id="rId4"/>
              </a:rPr>
              <a:t>http://salinitymanagement.org/Salinity%20Management%20Guide/le/le_2.html</a:t>
            </a:r>
            <a:endParaRPr lang="en-US" sz="1600" dirty="0"/>
          </a:p>
          <a:p>
            <a:r>
              <a:rPr lang="en-US" sz="1600" dirty="0"/>
              <a:t> </a:t>
            </a:r>
          </a:p>
          <a:p>
            <a:r>
              <a:rPr lang="en-US" sz="1600" dirty="0"/>
              <a:t>Thompson, J., Rutter, A., &amp; </a:t>
            </a:r>
            <a:r>
              <a:rPr lang="en-US" sz="1600" dirty="0" err="1"/>
              <a:t>Ridout</a:t>
            </a:r>
            <a:r>
              <a:rPr lang="en-US" sz="1600" dirty="0"/>
              <a:t>, P. (1986). The Salinity of Motorway Soils. I. Variation in Time and Between Regions in the Salinity of Soils on Central Reserves. </a:t>
            </a:r>
            <a:r>
              <a:rPr lang="en-US" sz="1600" i="1" dirty="0"/>
              <a:t>Journal of Applied Ecology,</a:t>
            </a:r>
            <a:r>
              <a:rPr lang="en-US" sz="1600" dirty="0"/>
              <a:t> </a:t>
            </a:r>
            <a:r>
              <a:rPr lang="en-US" sz="1600" i="1" dirty="0"/>
              <a:t>23</a:t>
            </a:r>
            <a:r>
              <a:rPr lang="en-US" sz="1600" dirty="0"/>
              <a:t>(1), 251-267. doi:10.2307/2403095</a:t>
            </a:r>
          </a:p>
          <a:p>
            <a:r>
              <a:rPr lang="en-US" dirty="0" smtClean="0"/>
              <a:t>Acknowledgements</a:t>
            </a:r>
            <a:endParaRPr lang="en-US" dirty="0" smtClean="0"/>
          </a:p>
          <a:p>
            <a:r>
              <a:rPr lang="en-US" sz="3200" dirty="0" smtClean="0"/>
              <a:t>Special thanks to Brett Curlew </a:t>
            </a:r>
            <a:r>
              <a:rPr lang="en-US" sz="3200" dirty="0" smtClean="0"/>
              <a:t>for guidance and </a:t>
            </a:r>
            <a:r>
              <a:rPr lang="en-US" sz="3200" dirty="0" smtClean="0"/>
              <a:t>letting us use his testing </a:t>
            </a:r>
            <a:r>
              <a:rPr lang="en-US" sz="3200" dirty="0" smtClean="0"/>
              <a:t>equipment</a:t>
            </a:r>
            <a:r>
              <a:rPr lang="en-US" sz="3200" dirty="0" smtClean="0"/>
              <a:t>.</a:t>
            </a:r>
            <a:endParaRPr lang="en-US" sz="3200" dirty="0"/>
          </a:p>
        </p:txBody>
      </p:sp>
      <p:pic>
        <p:nvPicPr>
          <p:cNvPr id="1026" name="Picture 2" descr="http://www.seplessons.org/files/SEPA_Signag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29302" y="2263117"/>
            <a:ext cx="3428768" cy="79857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BLI-logo-sm.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349050" y="1268333"/>
            <a:ext cx="4047036" cy="1632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descr="nih-logo.gif"/>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6576601" y="2180858"/>
            <a:ext cx="936781" cy="93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883406" y="4067764"/>
            <a:ext cx="7195077" cy="6023786"/>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647485319"/>
              </p:ext>
            </p:extLst>
          </p:nvPr>
        </p:nvGraphicFramePr>
        <p:xfrm>
          <a:off x="16819651" y="7359689"/>
          <a:ext cx="2076450" cy="2311400"/>
        </p:xfrm>
        <a:graphic>
          <a:graphicData uri="http://schemas.openxmlformats.org/drawingml/2006/table">
            <a:tbl>
              <a:tblPr/>
              <a:tblGrid>
                <a:gridCol w="1028700">
                  <a:extLst>
                    <a:ext uri="{9D8B030D-6E8A-4147-A177-3AD203B41FA5}">
                      <a16:colId xmlns:a16="http://schemas.microsoft.com/office/drawing/2014/main" val="429576204"/>
                    </a:ext>
                  </a:extLst>
                </a:gridCol>
                <a:gridCol w="1047750">
                  <a:extLst>
                    <a:ext uri="{9D8B030D-6E8A-4147-A177-3AD203B41FA5}">
                      <a16:colId xmlns:a16="http://schemas.microsoft.com/office/drawing/2014/main" val="1337987943"/>
                    </a:ext>
                  </a:extLst>
                </a:gridCol>
              </a:tblGrid>
              <a:tr h="0">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Soil Sample I.D.</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Conductivity</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2420443"/>
                  </a:ext>
                </a:extLst>
              </a:tr>
              <a:tr h="0">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Soil 1 (preserve)</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36 ppm</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9185685"/>
                  </a:ext>
                </a:extLst>
              </a:tr>
              <a:tr h="0">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Soil 2 (preserve)</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103 ppm</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0337477"/>
                  </a:ext>
                </a:extLst>
              </a:tr>
              <a:tr h="0">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B5</a:t>
                      </a:r>
                      <a:endParaRPr lang="en-US">
                        <a:effectLst/>
                      </a:endParaRPr>
                    </a:p>
                    <a:p>
                      <a:pPr rtl="0" fontAlgn="t">
                        <a:spcBef>
                          <a:spcPts val="0"/>
                        </a:spcBef>
                        <a:spcAft>
                          <a:spcPts val="0"/>
                        </a:spcAft>
                      </a:pPr>
                      <a:r>
                        <a:rPr lang="en-US" sz="1100" b="0" i="0" u="none" strike="noStrike">
                          <a:solidFill>
                            <a:srgbClr val="000000"/>
                          </a:solidFill>
                          <a:effectLst/>
                          <a:latin typeface="Times New Roman" panose="02020603050405020304" pitchFamily="18" charset="0"/>
                        </a:rPr>
                        <a:t>(Parking Lot)</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83 ppm</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8376020"/>
                  </a:ext>
                </a:extLst>
              </a:tr>
              <a:tr h="0">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B6</a:t>
                      </a:r>
                      <a:endParaRPr lang="en-US">
                        <a:effectLst/>
                      </a:endParaRPr>
                    </a:p>
                    <a:p>
                      <a:pPr rtl="0" fontAlgn="t">
                        <a:spcBef>
                          <a:spcPts val="0"/>
                        </a:spcBef>
                        <a:spcAft>
                          <a:spcPts val="0"/>
                        </a:spcAft>
                      </a:pPr>
                      <a:r>
                        <a:rPr lang="en-US" sz="1100" b="0" i="0" u="none" strike="noStrike">
                          <a:solidFill>
                            <a:srgbClr val="000000"/>
                          </a:solidFill>
                          <a:effectLst/>
                          <a:latin typeface="Times New Roman" panose="02020603050405020304" pitchFamily="18" charset="0"/>
                        </a:rPr>
                        <a:t>(Parking Lot)</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dirty="0">
                          <a:solidFill>
                            <a:srgbClr val="000000"/>
                          </a:solidFill>
                          <a:effectLst/>
                          <a:latin typeface="Times New Roman" panose="02020603050405020304" pitchFamily="18" charset="0"/>
                        </a:rPr>
                        <a:t>27 ppm</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7171519"/>
                  </a:ext>
                </a:extLst>
              </a:tr>
            </a:tbl>
          </a:graphicData>
        </a:graphic>
      </p:graphicFrame>
      <p:sp>
        <p:nvSpPr>
          <p:cNvPr id="7" name="Rectangle 1"/>
          <p:cNvSpPr>
            <a:spLocks noChangeArrowheads="1"/>
          </p:cNvSpPr>
          <p:nvPr/>
        </p:nvSpPr>
        <p:spPr bwMode="auto">
          <a:xfrm>
            <a:off x="17112615" y="5034256"/>
            <a:ext cx="3291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TextBox 7"/>
          <p:cNvSpPr txBox="1"/>
          <p:nvPr/>
        </p:nvSpPr>
        <p:spPr>
          <a:xfrm>
            <a:off x="16819651" y="6360291"/>
            <a:ext cx="2066925" cy="646331"/>
          </a:xfrm>
          <a:prstGeom prst="rect">
            <a:avLst/>
          </a:prstGeom>
          <a:noFill/>
        </p:spPr>
        <p:txBody>
          <a:bodyPr wrap="square" rtlCol="0">
            <a:spAutoFit/>
          </a:bodyPr>
          <a:lstStyle/>
          <a:p>
            <a:r>
              <a:rPr lang="en-US" sz="2000" dirty="0" smtClean="0"/>
              <a:t>Soil Conductivity</a:t>
            </a:r>
          </a:p>
          <a:p>
            <a:pPr algn="ctr"/>
            <a:r>
              <a:rPr lang="en-US" sz="1600" dirty="0" smtClean="0"/>
              <a:t>(Baseline of 28 ppm)</a:t>
            </a:r>
            <a:endParaRPr lang="en-US" sz="1600" dirty="0"/>
          </a:p>
        </p:txBody>
      </p:sp>
      <p:graphicFrame>
        <p:nvGraphicFramePr>
          <p:cNvPr id="9" name="Table 8"/>
          <p:cNvGraphicFramePr>
            <a:graphicFrameLocks noGrp="1"/>
          </p:cNvGraphicFramePr>
          <p:nvPr>
            <p:extLst>
              <p:ext uri="{D42A27DB-BD31-4B8C-83A1-F6EECF244321}">
                <p14:modId xmlns:p14="http://schemas.microsoft.com/office/powerpoint/2010/main" val="2667130040"/>
              </p:ext>
            </p:extLst>
          </p:nvPr>
        </p:nvGraphicFramePr>
        <p:xfrm>
          <a:off x="19504251" y="4626649"/>
          <a:ext cx="4933950" cy="5044440"/>
        </p:xfrm>
        <a:graphic>
          <a:graphicData uri="http://schemas.openxmlformats.org/drawingml/2006/table">
            <a:tbl>
              <a:tblPr/>
              <a:tblGrid>
                <a:gridCol w="838200">
                  <a:extLst>
                    <a:ext uri="{9D8B030D-6E8A-4147-A177-3AD203B41FA5}">
                      <a16:colId xmlns:a16="http://schemas.microsoft.com/office/drawing/2014/main" val="2799518861"/>
                    </a:ext>
                  </a:extLst>
                </a:gridCol>
                <a:gridCol w="1114425">
                  <a:extLst>
                    <a:ext uri="{9D8B030D-6E8A-4147-A177-3AD203B41FA5}">
                      <a16:colId xmlns:a16="http://schemas.microsoft.com/office/drawing/2014/main" val="187902913"/>
                    </a:ext>
                  </a:extLst>
                </a:gridCol>
                <a:gridCol w="552450">
                  <a:extLst>
                    <a:ext uri="{9D8B030D-6E8A-4147-A177-3AD203B41FA5}">
                      <a16:colId xmlns:a16="http://schemas.microsoft.com/office/drawing/2014/main" val="1124818886"/>
                    </a:ext>
                  </a:extLst>
                </a:gridCol>
                <a:gridCol w="552450">
                  <a:extLst>
                    <a:ext uri="{9D8B030D-6E8A-4147-A177-3AD203B41FA5}">
                      <a16:colId xmlns:a16="http://schemas.microsoft.com/office/drawing/2014/main" val="38059113"/>
                    </a:ext>
                  </a:extLst>
                </a:gridCol>
                <a:gridCol w="676275">
                  <a:extLst>
                    <a:ext uri="{9D8B030D-6E8A-4147-A177-3AD203B41FA5}">
                      <a16:colId xmlns:a16="http://schemas.microsoft.com/office/drawing/2014/main" val="4133167834"/>
                    </a:ext>
                  </a:extLst>
                </a:gridCol>
                <a:gridCol w="1200150">
                  <a:extLst>
                    <a:ext uri="{9D8B030D-6E8A-4147-A177-3AD203B41FA5}">
                      <a16:colId xmlns:a16="http://schemas.microsoft.com/office/drawing/2014/main" val="3498832516"/>
                    </a:ext>
                  </a:extLst>
                </a:gridCol>
              </a:tblGrid>
              <a:tr h="326344">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Sample</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Nearest match (BLASTN)</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Mismatches</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Aln. Length</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Bit Score</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Common Name</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2719398"/>
                  </a:ext>
                </a:extLst>
              </a:tr>
              <a:tr h="207999">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NZH-001</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1" u="none" strike="noStrike">
                          <a:solidFill>
                            <a:srgbClr val="000000"/>
                          </a:solidFill>
                          <a:effectLst/>
                          <a:latin typeface="Times New Roman" panose="02020603050405020304" pitchFamily="18" charset="0"/>
                        </a:rPr>
                        <a:t>Camponotus sp.*</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0</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650</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1173</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Carpenter Ant</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5647320"/>
                  </a:ext>
                </a:extLst>
              </a:tr>
              <a:tr h="207999">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NZH-003</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1" u="none" strike="noStrike">
                          <a:solidFill>
                            <a:srgbClr val="000000"/>
                          </a:solidFill>
                          <a:effectLst/>
                          <a:latin typeface="Times New Roman" panose="02020603050405020304" pitchFamily="18" charset="0"/>
                        </a:rPr>
                        <a:t>Tomocerus </a:t>
                      </a:r>
                      <a:r>
                        <a:rPr lang="en-US" sz="1100" b="0" i="0" u="none" strike="noStrike">
                          <a:solidFill>
                            <a:srgbClr val="000000"/>
                          </a:solidFill>
                          <a:effectLst/>
                          <a:latin typeface="Times New Roman" panose="02020603050405020304" pitchFamily="18" charset="0"/>
                        </a:rPr>
                        <a:t>sp.</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20</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632</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1050</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Springtail Ant</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2157051"/>
                  </a:ext>
                </a:extLst>
              </a:tr>
              <a:tr h="326344">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NZH-004</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1" u="none" strike="noStrike">
                          <a:solidFill>
                            <a:srgbClr val="000000"/>
                          </a:solidFill>
                          <a:effectLst/>
                          <a:latin typeface="Times New Roman" panose="02020603050405020304" pitchFamily="18" charset="0"/>
                        </a:rPr>
                        <a:t>Prenolepis imparis</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0</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654</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1171</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Winter Ant / False Honey Ant</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0621949"/>
                  </a:ext>
                </a:extLst>
              </a:tr>
              <a:tr h="326344">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NZH-007</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1" u="none" strike="noStrike" dirty="0" err="1">
                          <a:solidFill>
                            <a:srgbClr val="000000"/>
                          </a:solidFill>
                          <a:effectLst/>
                          <a:latin typeface="Times New Roman" panose="02020603050405020304" pitchFamily="18" charset="0"/>
                        </a:rPr>
                        <a:t>Camponotus</a:t>
                      </a:r>
                      <a:r>
                        <a:rPr lang="en-US" sz="1100" b="0" i="1" u="none" strike="noStrike" dirty="0">
                          <a:solidFill>
                            <a:srgbClr val="000000"/>
                          </a:solidFill>
                          <a:effectLst/>
                          <a:latin typeface="Times New Roman" panose="02020603050405020304" pitchFamily="18" charset="0"/>
                        </a:rPr>
                        <a:t> </a:t>
                      </a:r>
                      <a:r>
                        <a:rPr lang="en-US" sz="1100" b="0" i="1" u="none" strike="noStrike" dirty="0" err="1">
                          <a:solidFill>
                            <a:srgbClr val="000000"/>
                          </a:solidFill>
                          <a:effectLst/>
                          <a:latin typeface="Times New Roman" panose="02020603050405020304" pitchFamily="18" charset="0"/>
                        </a:rPr>
                        <a:t>americanus</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dirty="0">
                          <a:solidFill>
                            <a:srgbClr val="000000"/>
                          </a:solidFill>
                          <a:effectLst/>
                          <a:latin typeface="Times New Roman" panose="02020603050405020304" pitchFamily="18" charset="0"/>
                        </a:rPr>
                        <a:t>0</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dirty="0">
                          <a:solidFill>
                            <a:srgbClr val="000000"/>
                          </a:solidFill>
                          <a:effectLst/>
                          <a:latin typeface="Times New Roman" panose="02020603050405020304" pitchFamily="18" charset="0"/>
                        </a:rPr>
                        <a:t>543</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dirty="0">
                          <a:solidFill>
                            <a:srgbClr val="000000"/>
                          </a:solidFill>
                          <a:effectLst/>
                          <a:latin typeface="Times New Roman" panose="02020603050405020304" pitchFamily="18" charset="0"/>
                        </a:rPr>
                        <a:t>980</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Carpenter Ant</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9088503"/>
                  </a:ext>
                </a:extLst>
              </a:tr>
              <a:tr h="326344">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NZH-009</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1" u="none" strike="noStrike" dirty="0" err="1">
                          <a:solidFill>
                            <a:srgbClr val="000000"/>
                          </a:solidFill>
                          <a:effectLst/>
                          <a:latin typeface="Times New Roman" panose="02020603050405020304" pitchFamily="18" charset="0"/>
                        </a:rPr>
                        <a:t>Camponotus</a:t>
                      </a:r>
                      <a:r>
                        <a:rPr lang="en-US" sz="1100" b="0" i="1" u="none" strike="noStrike" dirty="0">
                          <a:solidFill>
                            <a:srgbClr val="000000"/>
                          </a:solidFill>
                          <a:effectLst/>
                          <a:latin typeface="Times New Roman" panose="02020603050405020304" pitchFamily="18" charset="0"/>
                        </a:rPr>
                        <a:t> </a:t>
                      </a:r>
                      <a:r>
                        <a:rPr lang="en-US" sz="1100" b="0" i="1" u="none" strike="noStrike" dirty="0" err="1">
                          <a:solidFill>
                            <a:srgbClr val="000000"/>
                          </a:solidFill>
                          <a:effectLst/>
                          <a:latin typeface="Times New Roman" panose="02020603050405020304" pitchFamily="18" charset="0"/>
                        </a:rPr>
                        <a:t>chromaiodes</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0</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642</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1159</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Carpenter Ant</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5743376"/>
                  </a:ext>
                </a:extLst>
              </a:tr>
              <a:tr h="207999">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NZH-010</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1" u="none" strike="noStrike">
                          <a:solidFill>
                            <a:srgbClr val="000000"/>
                          </a:solidFill>
                          <a:effectLst/>
                          <a:latin typeface="Times New Roman" panose="02020603050405020304" pitchFamily="18" charset="0"/>
                        </a:rPr>
                        <a:t>Lasius neoniger</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0</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558</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1007</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Cornfield Ant</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436092"/>
                  </a:ext>
                </a:extLst>
              </a:tr>
              <a:tr h="326344">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NZH-011</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1" u="none" strike="noStrike">
                          <a:solidFill>
                            <a:srgbClr val="000000"/>
                          </a:solidFill>
                          <a:effectLst/>
                          <a:latin typeface="Times New Roman" panose="02020603050405020304" pitchFamily="18" charset="0"/>
                        </a:rPr>
                        <a:t>Lasius claviger</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3</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518</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921</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Smaller Yellow Ant</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0172700"/>
                  </a:ext>
                </a:extLst>
              </a:tr>
              <a:tr h="326344">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NZH-012</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1" u="none" strike="noStrike">
                          <a:solidFill>
                            <a:srgbClr val="000000"/>
                          </a:solidFill>
                          <a:effectLst/>
                          <a:latin typeface="Times New Roman" panose="02020603050405020304" pitchFamily="18" charset="0"/>
                        </a:rPr>
                        <a:t>Prenolepis imparis</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0</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571</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1031</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Winter Ant / False Honey Ant</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6500537"/>
                  </a:ext>
                </a:extLst>
              </a:tr>
              <a:tr h="326344">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NZH-014</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1" u="none" strike="noStrike">
                          <a:solidFill>
                            <a:srgbClr val="000000"/>
                          </a:solidFill>
                          <a:effectLst/>
                          <a:latin typeface="Times New Roman" panose="02020603050405020304" pitchFamily="18" charset="0"/>
                        </a:rPr>
                        <a:t>Augochlora pura**</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0</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507</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915</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Sweat Bee</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9123037"/>
                  </a:ext>
                </a:extLst>
              </a:tr>
              <a:tr h="326344">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NZH-015</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1" u="none" strike="noStrike" dirty="0" err="1">
                          <a:solidFill>
                            <a:srgbClr val="000000"/>
                          </a:solidFill>
                          <a:effectLst/>
                          <a:latin typeface="Times New Roman" panose="02020603050405020304" pitchFamily="18" charset="0"/>
                        </a:rPr>
                        <a:t>Camponotus</a:t>
                      </a:r>
                      <a:r>
                        <a:rPr lang="en-US" sz="1100" b="0" i="1" u="none" strike="noStrike" dirty="0">
                          <a:solidFill>
                            <a:srgbClr val="000000"/>
                          </a:solidFill>
                          <a:effectLst/>
                          <a:latin typeface="Times New Roman" panose="02020603050405020304" pitchFamily="18" charset="0"/>
                        </a:rPr>
                        <a:t> </a:t>
                      </a:r>
                      <a:r>
                        <a:rPr lang="en-US" sz="1100" b="0" i="1" u="none" strike="noStrike" dirty="0" err="1">
                          <a:solidFill>
                            <a:srgbClr val="000000"/>
                          </a:solidFill>
                          <a:effectLst/>
                          <a:latin typeface="Times New Roman" panose="02020603050405020304" pitchFamily="18" charset="0"/>
                        </a:rPr>
                        <a:t>chromaiodes</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0</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645</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1164</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Carpenter Ant</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9123145"/>
                  </a:ext>
                </a:extLst>
              </a:tr>
              <a:tr h="326344">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NZH-017</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1" u="none" strike="noStrike">
                          <a:solidFill>
                            <a:srgbClr val="000000"/>
                          </a:solidFill>
                          <a:effectLst/>
                          <a:latin typeface="Times New Roman" panose="02020603050405020304" pitchFamily="18" charset="0"/>
                        </a:rPr>
                        <a:t>Prenolepis imparis</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1</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646</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1160</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dirty="0">
                          <a:solidFill>
                            <a:srgbClr val="000000"/>
                          </a:solidFill>
                          <a:effectLst/>
                          <a:latin typeface="Times New Roman" panose="02020603050405020304" pitchFamily="18" charset="0"/>
                        </a:rPr>
                        <a:t>Winter Ant / False Honey Ant</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8590244"/>
                  </a:ext>
                </a:extLst>
              </a:tr>
            </a:tbl>
          </a:graphicData>
        </a:graphic>
      </p:graphicFrame>
      <p:sp>
        <p:nvSpPr>
          <p:cNvPr id="10" name="Rectangle 2"/>
          <p:cNvSpPr>
            <a:spLocks noChangeArrowheads="1"/>
          </p:cNvSpPr>
          <p:nvPr/>
        </p:nvSpPr>
        <p:spPr bwMode="auto">
          <a:xfrm>
            <a:off x="19431000" y="4113958"/>
            <a:ext cx="3291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TextBox 10"/>
          <p:cNvSpPr txBox="1"/>
          <p:nvPr/>
        </p:nvSpPr>
        <p:spPr>
          <a:xfrm>
            <a:off x="19504251" y="9671089"/>
            <a:ext cx="4225760" cy="646331"/>
          </a:xfrm>
          <a:prstGeom prst="rect">
            <a:avLst/>
          </a:prstGeom>
          <a:noFill/>
        </p:spPr>
        <p:txBody>
          <a:bodyPr wrap="square" rtlCol="0">
            <a:spAutoFit/>
          </a:bodyPr>
          <a:lstStyle/>
          <a:p>
            <a:r>
              <a:rPr lang="en-US" sz="1200" dirty="0" smtClean="0"/>
              <a:t>* Either </a:t>
            </a:r>
            <a:r>
              <a:rPr lang="en-US" sz="1200" i="1" dirty="0" err="1">
                <a:solidFill>
                  <a:srgbClr val="000000"/>
                </a:solidFill>
                <a:latin typeface="Times New Roman" panose="02020603050405020304" pitchFamily="18" charset="0"/>
              </a:rPr>
              <a:t>Camponotus</a:t>
            </a:r>
            <a:r>
              <a:rPr lang="en-US" sz="1200" i="1" dirty="0">
                <a:solidFill>
                  <a:srgbClr val="000000"/>
                </a:solidFill>
                <a:latin typeface="Times New Roman" panose="02020603050405020304" pitchFamily="18" charset="0"/>
              </a:rPr>
              <a:t> </a:t>
            </a:r>
            <a:r>
              <a:rPr lang="en-US" sz="1200" i="1" dirty="0" err="1" smtClean="0">
                <a:solidFill>
                  <a:srgbClr val="000000"/>
                </a:solidFill>
                <a:latin typeface="Times New Roman" panose="02020603050405020304" pitchFamily="18" charset="0"/>
              </a:rPr>
              <a:t>americanus</a:t>
            </a:r>
            <a:r>
              <a:rPr lang="en-US" sz="1200" i="1" dirty="0" smtClean="0">
                <a:solidFill>
                  <a:srgbClr val="000000"/>
                </a:solidFill>
                <a:latin typeface="Times New Roman" panose="02020603050405020304" pitchFamily="18" charset="0"/>
              </a:rPr>
              <a:t> </a:t>
            </a:r>
            <a:r>
              <a:rPr lang="en-US" sz="1200" dirty="0" smtClean="0">
                <a:solidFill>
                  <a:srgbClr val="000000"/>
                </a:solidFill>
                <a:latin typeface="Times New Roman" panose="02020603050405020304" pitchFamily="18" charset="0"/>
              </a:rPr>
              <a:t>or</a:t>
            </a:r>
            <a:r>
              <a:rPr lang="en-US" sz="1200" i="1" dirty="0" smtClean="0">
                <a:solidFill>
                  <a:srgbClr val="000000"/>
                </a:solidFill>
                <a:latin typeface="Times New Roman" panose="02020603050405020304" pitchFamily="18" charset="0"/>
              </a:rPr>
              <a:t> </a:t>
            </a:r>
            <a:r>
              <a:rPr lang="en-US" sz="1200" i="1" dirty="0" err="1">
                <a:solidFill>
                  <a:srgbClr val="000000"/>
                </a:solidFill>
                <a:latin typeface="Times New Roman" panose="02020603050405020304" pitchFamily="18" charset="0"/>
              </a:rPr>
              <a:t>Camponotus</a:t>
            </a:r>
            <a:r>
              <a:rPr lang="en-US" sz="1200" i="1" dirty="0">
                <a:solidFill>
                  <a:srgbClr val="000000"/>
                </a:solidFill>
                <a:latin typeface="Times New Roman" panose="02020603050405020304" pitchFamily="18" charset="0"/>
              </a:rPr>
              <a:t> </a:t>
            </a:r>
            <a:r>
              <a:rPr lang="en-US" sz="1200" i="1" dirty="0" err="1">
                <a:solidFill>
                  <a:srgbClr val="000000"/>
                </a:solidFill>
                <a:latin typeface="Times New Roman" panose="02020603050405020304" pitchFamily="18" charset="0"/>
              </a:rPr>
              <a:t>chromaiodes</a:t>
            </a:r>
            <a:endParaRPr lang="en-US" sz="1200" dirty="0"/>
          </a:p>
          <a:p>
            <a:r>
              <a:rPr lang="en-US" sz="1200" i="1" dirty="0" smtClean="0">
                <a:solidFill>
                  <a:srgbClr val="000000"/>
                </a:solidFill>
                <a:latin typeface="Times New Roman" panose="02020603050405020304" pitchFamily="18" charset="0"/>
              </a:rPr>
              <a:t> **</a:t>
            </a:r>
            <a:r>
              <a:rPr lang="en-US" sz="1200" dirty="0" smtClean="0">
                <a:solidFill>
                  <a:srgbClr val="000000"/>
                </a:solidFill>
                <a:latin typeface="Times New Roman" panose="02020603050405020304" pitchFamily="18" charset="0"/>
              </a:rPr>
              <a:t>Sweat Bee</a:t>
            </a:r>
            <a:endParaRPr lang="en-US" sz="1200" dirty="0"/>
          </a:p>
          <a:p>
            <a:endParaRPr lang="en-US" sz="1200" dirty="0"/>
          </a:p>
        </p:txBody>
      </p:sp>
      <p:sp>
        <p:nvSpPr>
          <p:cNvPr id="15" name="TextBox 14"/>
          <p:cNvSpPr txBox="1"/>
          <p:nvPr/>
        </p:nvSpPr>
        <p:spPr>
          <a:xfrm>
            <a:off x="20393416" y="3954247"/>
            <a:ext cx="4044785" cy="400110"/>
          </a:xfrm>
          <a:prstGeom prst="rect">
            <a:avLst/>
          </a:prstGeom>
          <a:noFill/>
        </p:spPr>
        <p:txBody>
          <a:bodyPr wrap="square" rtlCol="0">
            <a:spAutoFit/>
          </a:bodyPr>
          <a:lstStyle/>
          <a:p>
            <a:r>
              <a:rPr lang="en-US" sz="2000" dirty="0" smtClean="0"/>
              <a:t>Data on Animal Specimens</a:t>
            </a:r>
            <a:endParaRPr lang="en-US" sz="2000" dirty="0"/>
          </a:p>
        </p:txBody>
      </p:sp>
      <p:sp>
        <p:nvSpPr>
          <p:cNvPr id="16" name="TextBox 15"/>
          <p:cNvSpPr txBox="1"/>
          <p:nvPr/>
        </p:nvSpPr>
        <p:spPr>
          <a:xfrm>
            <a:off x="25487948" y="4136824"/>
            <a:ext cx="2141354" cy="707886"/>
          </a:xfrm>
          <a:prstGeom prst="rect">
            <a:avLst/>
          </a:prstGeom>
          <a:noFill/>
        </p:spPr>
        <p:txBody>
          <a:bodyPr wrap="square" rtlCol="0">
            <a:spAutoFit/>
          </a:bodyPr>
          <a:lstStyle/>
          <a:p>
            <a:r>
              <a:rPr lang="en-US" sz="2000" dirty="0" smtClean="0"/>
              <a:t>Cladogram of Organic Samples</a:t>
            </a:r>
            <a:endParaRPr lang="en-US" sz="2000" dirty="0"/>
          </a:p>
        </p:txBody>
      </p:sp>
      <p:pic>
        <p:nvPicPr>
          <p:cNvPr id="18" name="Picture 1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6461507" y="4717027"/>
            <a:ext cx="2970522" cy="1447514"/>
          </a:xfrm>
          <a:prstGeom prst="rect">
            <a:avLst/>
          </a:prstGeom>
        </p:spPr>
      </p:pic>
      <p:sp>
        <p:nvSpPr>
          <p:cNvPr id="19" name="TextBox 18"/>
          <p:cNvSpPr txBox="1"/>
          <p:nvPr/>
        </p:nvSpPr>
        <p:spPr>
          <a:xfrm>
            <a:off x="17310586" y="4186551"/>
            <a:ext cx="2076450" cy="707886"/>
          </a:xfrm>
          <a:prstGeom prst="rect">
            <a:avLst/>
          </a:prstGeom>
          <a:noFill/>
        </p:spPr>
        <p:txBody>
          <a:bodyPr wrap="square" rtlCol="0">
            <a:spAutoFit/>
          </a:bodyPr>
          <a:lstStyle/>
          <a:p>
            <a:r>
              <a:rPr lang="en-US" sz="2000" dirty="0" smtClean="0"/>
              <a:t>Alignment</a:t>
            </a:r>
          </a:p>
          <a:p>
            <a:endParaRPr lang="en-US" sz="2000" dirty="0"/>
          </a:p>
        </p:txBody>
      </p:sp>
    </p:spTree>
    <p:extLst>
      <p:ext uri="{BB962C8B-B14F-4D97-AF65-F5344CB8AC3E}">
        <p14:creationId xmlns:p14="http://schemas.microsoft.com/office/powerpoint/2010/main" val="365002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1758</TotalTime>
  <Words>547</Words>
  <Application>Microsoft Office PowerPoint</Application>
  <PresentationFormat>Custom</PresentationFormat>
  <Paragraphs>119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AMNH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Administrator</cp:lastModifiedBy>
  <cp:revision>59</cp:revision>
  <cp:lastPrinted>2016-03-28T20:27:59Z</cp:lastPrinted>
  <dcterms:created xsi:type="dcterms:W3CDTF">2011-05-13T20:15:01Z</dcterms:created>
  <dcterms:modified xsi:type="dcterms:W3CDTF">2017-06-06T19:57:59Z</dcterms:modified>
</cp:coreProperties>
</file>